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2" r:id="rId6"/>
    <p:sldId id="263" r:id="rId7"/>
    <p:sldId id="259" r:id="rId8"/>
    <p:sldId id="264" r:id="rId9"/>
    <p:sldId id="261"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9524F-F449-4790-B623-F79E1A564E11}" v="7" dt="2025-09-29T13:29:56.294"/>
    <p1510:client id="{E0EFD7DD-76A9-4D87-9E68-DEACAA8C0558}" v="40" dt="2025-09-28T16:55:45.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snapToGrid="0">
      <p:cViewPr varScale="1">
        <p:scale>
          <a:sx n="71" d="100"/>
          <a:sy n="71" d="100"/>
        </p:scale>
        <p:origin x="1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zone, Thierry [JACFR]" userId="8ff286dc-511e-4007-93e4-0a07b57381e9" providerId="ADAL" clId="{E0EFD7DD-76A9-4D87-9E68-DEACAA8C0558}"/>
    <pc:docChg chg="undo redo custSel addSld delSld modSld">
      <pc:chgData name="Falzone, Thierry [JACFR]" userId="8ff286dc-511e-4007-93e4-0a07b57381e9" providerId="ADAL" clId="{E0EFD7DD-76A9-4D87-9E68-DEACAA8C0558}" dt="2025-09-28T17:33:45.216" v="5680" actId="14100"/>
      <pc:docMkLst>
        <pc:docMk/>
      </pc:docMkLst>
      <pc:sldChg chg="addSp delSp modSp mod">
        <pc:chgData name="Falzone, Thierry [JACFR]" userId="8ff286dc-511e-4007-93e4-0a07b57381e9" providerId="ADAL" clId="{E0EFD7DD-76A9-4D87-9E68-DEACAA8C0558}" dt="2025-09-28T15:40:12.297" v="1093" actId="1076"/>
        <pc:sldMkLst>
          <pc:docMk/>
          <pc:sldMk cId="3579893703" sldId="256"/>
        </pc:sldMkLst>
        <pc:spChg chg="add mod">
          <ac:chgData name="Falzone, Thierry [JACFR]" userId="8ff286dc-511e-4007-93e4-0a07b57381e9" providerId="ADAL" clId="{E0EFD7DD-76A9-4D87-9E68-DEACAA8C0558}" dt="2025-09-25T07:08:34.624" v="86" actId="14100"/>
          <ac:spMkLst>
            <pc:docMk/>
            <pc:sldMk cId="3579893703" sldId="256"/>
            <ac:spMk id="2" creationId="{0B585200-7E09-D8E5-BEBB-825D68C32D7B}"/>
          </ac:spMkLst>
        </pc:spChg>
        <pc:spChg chg="mod">
          <ac:chgData name="Falzone, Thierry [JACFR]" userId="8ff286dc-511e-4007-93e4-0a07b57381e9" providerId="ADAL" clId="{E0EFD7DD-76A9-4D87-9E68-DEACAA8C0558}" dt="2025-09-28T15:40:03.877" v="1090" actId="14100"/>
          <ac:spMkLst>
            <pc:docMk/>
            <pc:sldMk cId="3579893703" sldId="256"/>
            <ac:spMk id="5" creationId="{280B9AF2-9AEB-CDDB-7171-49058F52D605}"/>
          </ac:spMkLst>
        </pc:spChg>
        <pc:picChg chg="add mod">
          <ac:chgData name="Falzone, Thierry [JACFR]" userId="8ff286dc-511e-4007-93e4-0a07b57381e9" providerId="ADAL" clId="{E0EFD7DD-76A9-4D87-9E68-DEACAA8C0558}" dt="2025-09-28T15:40:12.297" v="1093" actId="1076"/>
          <ac:picMkLst>
            <pc:docMk/>
            <pc:sldMk cId="3579893703" sldId="256"/>
            <ac:picMk id="3" creationId="{A9874874-3913-8AC0-0BA4-8E8471798E3D}"/>
          </ac:picMkLst>
        </pc:picChg>
      </pc:sldChg>
      <pc:sldChg chg="addSp delSp modSp add mod">
        <pc:chgData name="Falzone, Thierry [JACFR]" userId="8ff286dc-511e-4007-93e4-0a07b57381e9" providerId="ADAL" clId="{E0EFD7DD-76A9-4D87-9E68-DEACAA8C0558}" dt="2025-09-28T15:43:41.105" v="1202" actId="1076"/>
        <pc:sldMkLst>
          <pc:docMk/>
          <pc:sldMk cId="1319972503" sldId="257"/>
        </pc:sldMkLst>
        <pc:spChg chg="add mod">
          <ac:chgData name="Falzone, Thierry [JACFR]" userId="8ff286dc-511e-4007-93e4-0a07b57381e9" providerId="ADAL" clId="{E0EFD7DD-76A9-4D87-9E68-DEACAA8C0558}" dt="2025-09-25T07:08:41.223" v="87"/>
          <ac:spMkLst>
            <pc:docMk/>
            <pc:sldMk cId="1319972503" sldId="257"/>
            <ac:spMk id="2" creationId="{3DA93676-A87B-9F98-D2A1-8D253289E9D5}"/>
          </ac:spMkLst>
        </pc:spChg>
        <pc:spChg chg="add mod">
          <ac:chgData name="Falzone, Thierry [JACFR]" userId="8ff286dc-511e-4007-93e4-0a07b57381e9" providerId="ADAL" clId="{E0EFD7DD-76A9-4D87-9E68-DEACAA8C0558}" dt="2025-09-28T15:43:41.105" v="1202" actId="1076"/>
          <ac:spMkLst>
            <pc:docMk/>
            <pc:sldMk cId="1319972503" sldId="257"/>
            <ac:spMk id="4" creationId="{A45DC1F0-EF6A-9BC5-DB0B-7745853D862C}"/>
          </ac:spMkLst>
        </pc:spChg>
        <pc:spChg chg="mod">
          <ac:chgData name="Falzone, Thierry [JACFR]" userId="8ff286dc-511e-4007-93e4-0a07b57381e9" providerId="ADAL" clId="{E0EFD7DD-76A9-4D87-9E68-DEACAA8C0558}" dt="2025-09-28T15:43:18.796" v="1199" actId="1076"/>
          <ac:spMkLst>
            <pc:docMk/>
            <pc:sldMk cId="1319972503" sldId="257"/>
            <ac:spMk id="5" creationId="{4E40CA84-666E-6C59-5638-470EB4173A1C}"/>
          </ac:spMkLst>
        </pc:spChg>
        <pc:picChg chg="add mod">
          <ac:chgData name="Falzone, Thierry [JACFR]" userId="8ff286dc-511e-4007-93e4-0a07b57381e9" providerId="ADAL" clId="{E0EFD7DD-76A9-4D87-9E68-DEACAA8C0558}" dt="2025-09-28T15:40:33.148" v="1098" actId="1076"/>
          <ac:picMkLst>
            <pc:docMk/>
            <pc:sldMk cId="1319972503" sldId="257"/>
            <ac:picMk id="3" creationId="{A30F8602-2F7C-267E-0383-2ABBA3D05289}"/>
          </ac:picMkLst>
        </pc:picChg>
      </pc:sldChg>
      <pc:sldChg chg="addSp delSp modSp add mod">
        <pc:chgData name="Falzone, Thierry [JACFR]" userId="8ff286dc-511e-4007-93e4-0a07b57381e9" providerId="ADAL" clId="{E0EFD7DD-76A9-4D87-9E68-DEACAA8C0558}" dt="2025-09-28T16:55:21.418" v="4366" actId="20577"/>
        <pc:sldMkLst>
          <pc:docMk/>
          <pc:sldMk cId="506180014" sldId="258"/>
        </pc:sldMkLst>
        <pc:spChg chg="add mod">
          <ac:chgData name="Falzone, Thierry [JACFR]" userId="8ff286dc-511e-4007-93e4-0a07b57381e9" providerId="ADAL" clId="{E0EFD7DD-76A9-4D87-9E68-DEACAA8C0558}" dt="2025-09-25T07:08:42.998" v="88"/>
          <ac:spMkLst>
            <pc:docMk/>
            <pc:sldMk cId="506180014" sldId="258"/>
            <ac:spMk id="2" creationId="{5DE81B77-0DA4-8F17-73F4-B15B556E8CB3}"/>
          </ac:spMkLst>
        </pc:spChg>
        <pc:spChg chg="add del mod">
          <ac:chgData name="Falzone, Thierry [JACFR]" userId="8ff286dc-511e-4007-93e4-0a07b57381e9" providerId="ADAL" clId="{E0EFD7DD-76A9-4D87-9E68-DEACAA8C0558}" dt="2025-09-28T15:46:49.045" v="1241"/>
          <ac:spMkLst>
            <pc:docMk/>
            <pc:sldMk cId="506180014" sldId="258"/>
            <ac:spMk id="4" creationId="{C41AF6C9-1524-7312-D046-700846406BC1}"/>
          </ac:spMkLst>
        </pc:spChg>
        <pc:spChg chg="mod">
          <ac:chgData name="Falzone, Thierry [JACFR]" userId="8ff286dc-511e-4007-93e4-0a07b57381e9" providerId="ADAL" clId="{E0EFD7DD-76A9-4D87-9E68-DEACAA8C0558}" dt="2025-09-28T16:55:21.418" v="4366" actId="20577"/>
          <ac:spMkLst>
            <pc:docMk/>
            <pc:sldMk cId="506180014" sldId="258"/>
            <ac:spMk id="5" creationId="{F717FF5B-EF38-713A-4092-EB0F66C08C82}"/>
          </ac:spMkLst>
        </pc:spChg>
        <pc:spChg chg="add mod">
          <ac:chgData name="Falzone, Thierry [JACFR]" userId="8ff286dc-511e-4007-93e4-0a07b57381e9" providerId="ADAL" clId="{E0EFD7DD-76A9-4D87-9E68-DEACAA8C0558}" dt="2025-09-28T16:18:11.233" v="2573" actId="1076"/>
          <ac:spMkLst>
            <pc:docMk/>
            <pc:sldMk cId="506180014" sldId="258"/>
            <ac:spMk id="6" creationId="{7107BDEA-C420-8A36-27AE-3E9B62295585}"/>
          </ac:spMkLst>
        </pc:spChg>
        <pc:spChg chg="del">
          <ac:chgData name="Falzone, Thierry [JACFR]" userId="8ff286dc-511e-4007-93e4-0a07b57381e9" providerId="ADAL" clId="{E0EFD7DD-76A9-4D87-9E68-DEACAA8C0558}" dt="2025-09-28T15:41:11.392" v="1134" actId="478"/>
          <ac:spMkLst>
            <pc:docMk/>
            <pc:sldMk cId="506180014" sldId="258"/>
            <ac:spMk id="7" creationId="{9D77443D-A6EB-E4C6-40B1-4A9B0ED34C25}"/>
          </ac:spMkLst>
        </pc:spChg>
        <pc:spChg chg="add mod">
          <ac:chgData name="Falzone, Thierry [JACFR]" userId="8ff286dc-511e-4007-93e4-0a07b57381e9" providerId="ADAL" clId="{E0EFD7DD-76A9-4D87-9E68-DEACAA8C0558}" dt="2025-09-28T16:25:23.703" v="2595" actId="14100"/>
          <ac:spMkLst>
            <pc:docMk/>
            <pc:sldMk cId="506180014" sldId="258"/>
            <ac:spMk id="9" creationId="{B5772B97-0415-38E7-62F5-5B54A0AA7854}"/>
          </ac:spMkLst>
        </pc:spChg>
        <pc:spChg chg="add">
          <ac:chgData name="Falzone, Thierry [JACFR]" userId="8ff286dc-511e-4007-93e4-0a07b57381e9" providerId="ADAL" clId="{E0EFD7DD-76A9-4D87-9E68-DEACAA8C0558}" dt="2025-09-28T16:24:34.255" v="2586"/>
          <ac:spMkLst>
            <pc:docMk/>
            <pc:sldMk cId="506180014" sldId="258"/>
            <ac:spMk id="10" creationId="{A2438EEB-B078-A354-E9DB-275967B739B4}"/>
          </ac:spMkLst>
        </pc:spChg>
        <pc:picChg chg="add mod">
          <ac:chgData name="Falzone, Thierry [JACFR]" userId="8ff286dc-511e-4007-93e4-0a07b57381e9" providerId="ADAL" clId="{E0EFD7DD-76A9-4D87-9E68-DEACAA8C0558}" dt="2025-09-28T15:40:37.909" v="1099"/>
          <ac:picMkLst>
            <pc:docMk/>
            <pc:sldMk cId="506180014" sldId="258"/>
            <ac:picMk id="3" creationId="{F83CAABD-2A97-C789-D228-C26D5642DC7F}"/>
          </ac:picMkLst>
        </pc:picChg>
        <pc:picChg chg="add mod">
          <ac:chgData name="Falzone, Thierry [JACFR]" userId="8ff286dc-511e-4007-93e4-0a07b57381e9" providerId="ADAL" clId="{E0EFD7DD-76A9-4D87-9E68-DEACAA8C0558}" dt="2025-09-28T16:25:28.447" v="2597" actId="1076"/>
          <ac:picMkLst>
            <pc:docMk/>
            <pc:sldMk cId="506180014" sldId="258"/>
            <ac:picMk id="8" creationId="{5C24524E-0921-3A38-2871-1825608C7D2B}"/>
          </ac:picMkLst>
        </pc:picChg>
        <pc:picChg chg="add mod">
          <ac:chgData name="Falzone, Thierry [JACFR]" userId="8ff286dc-511e-4007-93e4-0a07b57381e9" providerId="ADAL" clId="{E0EFD7DD-76A9-4D87-9E68-DEACAA8C0558}" dt="2025-09-28T16:25:25.708" v="2596" actId="1076"/>
          <ac:picMkLst>
            <pc:docMk/>
            <pc:sldMk cId="506180014" sldId="258"/>
            <ac:picMk id="1028" creationId="{D8B420B8-1BE4-89FB-E92B-C2CB7A6E0547}"/>
          </ac:picMkLst>
        </pc:picChg>
      </pc:sldChg>
      <pc:sldChg chg="addSp delSp modSp add mod replId">
        <pc:chgData name="Falzone, Thierry [JACFR]" userId="8ff286dc-511e-4007-93e4-0a07b57381e9" providerId="ADAL" clId="{E0EFD7DD-76A9-4D87-9E68-DEACAA8C0558}" dt="2025-09-28T17:29:41.398" v="5370" actId="1076"/>
        <pc:sldMkLst>
          <pc:docMk/>
          <pc:sldMk cId="1686184300" sldId="259"/>
        </pc:sldMkLst>
        <pc:spChg chg="add mod">
          <ac:chgData name="Falzone, Thierry [JACFR]" userId="8ff286dc-511e-4007-93e4-0a07b57381e9" providerId="ADAL" clId="{E0EFD7DD-76A9-4D87-9E68-DEACAA8C0558}" dt="2025-09-25T07:08:45.075" v="89"/>
          <ac:spMkLst>
            <pc:docMk/>
            <pc:sldMk cId="1686184300" sldId="259"/>
            <ac:spMk id="2" creationId="{E0619C5F-59F1-D984-1935-CB84FF0EB3DA}"/>
          </ac:spMkLst>
        </pc:spChg>
        <pc:spChg chg="add mod">
          <ac:chgData name="Falzone, Thierry [JACFR]" userId="8ff286dc-511e-4007-93e4-0a07b57381e9" providerId="ADAL" clId="{E0EFD7DD-76A9-4D87-9E68-DEACAA8C0558}" dt="2025-09-28T16:50:32.861" v="3880" actId="1076"/>
          <ac:spMkLst>
            <pc:docMk/>
            <pc:sldMk cId="1686184300" sldId="259"/>
            <ac:spMk id="4" creationId="{A37CC018-EA5E-CBD7-5764-F4C375226A1E}"/>
          </ac:spMkLst>
        </pc:spChg>
        <pc:spChg chg="del mod">
          <ac:chgData name="Falzone, Thierry [JACFR]" userId="8ff286dc-511e-4007-93e4-0a07b57381e9" providerId="ADAL" clId="{E0EFD7DD-76A9-4D87-9E68-DEACAA8C0558}" dt="2025-09-28T17:29:32.365" v="5367" actId="478"/>
          <ac:spMkLst>
            <pc:docMk/>
            <pc:sldMk cId="1686184300" sldId="259"/>
            <ac:spMk id="5" creationId="{2D8812EF-0663-8A19-B228-01D5C2E52B51}"/>
          </ac:spMkLst>
        </pc:spChg>
        <pc:spChg chg="add mod">
          <ac:chgData name="Falzone, Thierry [JACFR]" userId="8ff286dc-511e-4007-93e4-0a07b57381e9" providerId="ADAL" clId="{E0EFD7DD-76A9-4D87-9E68-DEACAA8C0558}" dt="2025-09-28T17:29:41.398" v="5370" actId="1076"/>
          <ac:spMkLst>
            <pc:docMk/>
            <pc:sldMk cId="1686184300" sldId="259"/>
            <ac:spMk id="6" creationId="{EFBB42B8-D563-03A5-F97D-8B2FA2A7EBE2}"/>
          </ac:spMkLst>
        </pc:spChg>
        <pc:spChg chg="del">
          <ac:chgData name="Falzone, Thierry [JACFR]" userId="8ff286dc-511e-4007-93e4-0a07b57381e9" providerId="ADAL" clId="{E0EFD7DD-76A9-4D87-9E68-DEACAA8C0558}" dt="2025-09-28T16:40:53.618" v="3441" actId="478"/>
          <ac:spMkLst>
            <pc:docMk/>
            <pc:sldMk cId="1686184300" sldId="259"/>
            <ac:spMk id="7" creationId="{73903E9F-676C-1FC4-4CA2-C96AB80ECBB6}"/>
          </ac:spMkLst>
        </pc:spChg>
        <pc:spChg chg="add del mod">
          <ac:chgData name="Falzone, Thierry [JACFR]" userId="8ff286dc-511e-4007-93e4-0a07b57381e9" providerId="ADAL" clId="{E0EFD7DD-76A9-4D87-9E68-DEACAA8C0558}" dt="2025-09-28T17:29:34.433" v="5368" actId="478"/>
          <ac:spMkLst>
            <pc:docMk/>
            <pc:sldMk cId="1686184300" sldId="259"/>
            <ac:spMk id="9" creationId="{4BFDCAFF-B412-A169-0937-3B4ED7D5DE51}"/>
          </ac:spMkLst>
        </pc:spChg>
        <pc:picChg chg="add mod">
          <ac:chgData name="Falzone, Thierry [JACFR]" userId="8ff286dc-511e-4007-93e4-0a07b57381e9" providerId="ADAL" clId="{E0EFD7DD-76A9-4D87-9E68-DEACAA8C0558}" dt="2025-09-28T15:40:40.572" v="1100"/>
          <ac:picMkLst>
            <pc:docMk/>
            <pc:sldMk cId="1686184300" sldId="259"/>
            <ac:picMk id="3" creationId="{AB818F4C-2BF8-08F1-54A4-5E9C17C16125}"/>
          </ac:picMkLst>
        </pc:picChg>
      </pc:sldChg>
      <pc:sldChg chg="addSp modSp add del">
        <pc:chgData name="Falzone, Thierry [JACFR]" userId="8ff286dc-511e-4007-93e4-0a07b57381e9" providerId="ADAL" clId="{E0EFD7DD-76A9-4D87-9E68-DEACAA8C0558}" dt="2025-09-28T16:38:57.538" v="3438" actId="2696"/>
        <pc:sldMkLst>
          <pc:docMk/>
          <pc:sldMk cId="652355785" sldId="260"/>
        </pc:sldMkLst>
        <pc:picChg chg="add mod">
          <ac:chgData name="Falzone, Thierry [JACFR]" userId="8ff286dc-511e-4007-93e4-0a07b57381e9" providerId="ADAL" clId="{E0EFD7DD-76A9-4D87-9E68-DEACAA8C0558}" dt="2025-09-28T15:40:42.511" v="1101"/>
          <ac:picMkLst>
            <pc:docMk/>
            <pc:sldMk cId="652355785" sldId="260"/>
            <ac:picMk id="3" creationId="{10D90EF7-69FD-AE8E-BD3D-8660FA6CBAA6}"/>
          </ac:picMkLst>
        </pc:picChg>
      </pc:sldChg>
      <pc:sldChg chg="addSp delSp modSp add mod">
        <pc:chgData name="Falzone, Thierry [JACFR]" userId="8ff286dc-511e-4007-93e4-0a07b57381e9" providerId="ADAL" clId="{E0EFD7DD-76A9-4D87-9E68-DEACAA8C0558}" dt="2025-09-28T15:59:03.678" v="1736" actId="14100"/>
        <pc:sldMkLst>
          <pc:docMk/>
          <pc:sldMk cId="512609992" sldId="261"/>
        </pc:sldMkLst>
        <pc:spChg chg="add mod">
          <ac:chgData name="Falzone, Thierry [JACFR]" userId="8ff286dc-511e-4007-93e4-0a07b57381e9" providerId="ADAL" clId="{E0EFD7DD-76A9-4D87-9E68-DEACAA8C0558}" dt="2025-09-28T15:59:03.678" v="1736" actId="14100"/>
          <ac:spMkLst>
            <pc:docMk/>
            <pc:sldMk cId="512609992" sldId="261"/>
            <ac:spMk id="4" creationId="{2EB58288-5675-EFE4-297F-DE39528BB0CB}"/>
          </ac:spMkLst>
        </pc:spChg>
        <pc:spChg chg="mod">
          <ac:chgData name="Falzone, Thierry [JACFR]" userId="8ff286dc-511e-4007-93e4-0a07b57381e9" providerId="ADAL" clId="{E0EFD7DD-76A9-4D87-9E68-DEACAA8C0558}" dt="2025-09-28T15:59:01.156" v="1735" actId="1076"/>
          <ac:spMkLst>
            <pc:docMk/>
            <pc:sldMk cId="512609992" sldId="261"/>
            <ac:spMk id="5" creationId="{E8993CCF-9927-8830-CDC7-457EB94444F6}"/>
          </ac:spMkLst>
        </pc:spChg>
        <pc:spChg chg="del">
          <ac:chgData name="Falzone, Thierry [JACFR]" userId="8ff286dc-511e-4007-93e4-0a07b57381e9" providerId="ADAL" clId="{E0EFD7DD-76A9-4D87-9E68-DEACAA8C0558}" dt="2025-09-28T15:57:11.682" v="1671" actId="478"/>
          <ac:spMkLst>
            <pc:docMk/>
            <pc:sldMk cId="512609992" sldId="261"/>
            <ac:spMk id="7" creationId="{6297DB31-B2AF-C578-00FA-832C9EA4FB4E}"/>
          </ac:spMkLst>
        </pc:spChg>
        <pc:picChg chg="add mod">
          <ac:chgData name="Falzone, Thierry [JACFR]" userId="8ff286dc-511e-4007-93e4-0a07b57381e9" providerId="ADAL" clId="{E0EFD7DD-76A9-4D87-9E68-DEACAA8C0558}" dt="2025-09-28T15:40:44.127" v="1102"/>
          <ac:picMkLst>
            <pc:docMk/>
            <pc:sldMk cId="512609992" sldId="261"/>
            <ac:picMk id="3" creationId="{4A696D1C-E540-7DD4-49BB-89E634BD8F03}"/>
          </ac:picMkLst>
        </pc:picChg>
      </pc:sldChg>
      <pc:sldChg chg="addSp modSp add mod">
        <pc:chgData name="Falzone, Thierry [JACFR]" userId="8ff286dc-511e-4007-93e4-0a07b57381e9" providerId="ADAL" clId="{E0EFD7DD-76A9-4D87-9E68-DEACAA8C0558}" dt="2025-09-28T16:41:46.032" v="3451" actId="20577"/>
        <pc:sldMkLst>
          <pc:docMk/>
          <pc:sldMk cId="269397740" sldId="262"/>
        </pc:sldMkLst>
        <pc:spChg chg="mod">
          <ac:chgData name="Falzone, Thierry [JACFR]" userId="8ff286dc-511e-4007-93e4-0a07b57381e9" providerId="ADAL" clId="{E0EFD7DD-76A9-4D87-9E68-DEACAA8C0558}" dt="2025-09-28T16:41:46.032" v="3451" actId="20577"/>
          <ac:spMkLst>
            <pc:docMk/>
            <pc:sldMk cId="269397740" sldId="262"/>
            <ac:spMk id="6" creationId="{D32AE6C1-8ED8-6564-D202-CABA7CA9B5BE}"/>
          </ac:spMkLst>
        </pc:spChg>
        <pc:picChg chg="add mod">
          <ac:chgData name="Falzone, Thierry [JACFR]" userId="8ff286dc-511e-4007-93e4-0a07b57381e9" providerId="ADAL" clId="{E0EFD7DD-76A9-4D87-9E68-DEACAA8C0558}" dt="2025-09-28T16:20:57.694" v="2585" actId="1076"/>
          <ac:picMkLst>
            <pc:docMk/>
            <pc:sldMk cId="269397740" sldId="262"/>
            <ac:picMk id="4" creationId="{22B9C36B-3FD1-3E4D-659D-768C9B1C2114}"/>
          </ac:picMkLst>
        </pc:picChg>
        <pc:picChg chg="add mod">
          <ac:chgData name="Falzone, Thierry [JACFR]" userId="8ff286dc-511e-4007-93e4-0a07b57381e9" providerId="ADAL" clId="{E0EFD7DD-76A9-4D87-9E68-DEACAA8C0558}" dt="2025-09-28T16:26:53.991" v="2601" actId="1076"/>
          <ac:picMkLst>
            <pc:docMk/>
            <pc:sldMk cId="269397740" sldId="262"/>
            <ac:picMk id="7" creationId="{65317FF6-6A30-F71C-14B2-0674C6A70CAB}"/>
          </ac:picMkLst>
        </pc:picChg>
      </pc:sldChg>
      <pc:sldChg chg="addSp modSp add mod">
        <pc:chgData name="Falzone, Thierry [JACFR]" userId="8ff286dc-511e-4007-93e4-0a07b57381e9" providerId="ADAL" clId="{E0EFD7DD-76A9-4D87-9E68-DEACAA8C0558}" dt="2025-09-28T16:40:48.652" v="3439" actId="1076"/>
        <pc:sldMkLst>
          <pc:docMk/>
          <pc:sldMk cId="1320768785" sldId="263"/>
        </pc:sldMkLst>
        <pc:spChg chg="mod">
          <ac:chgData name="Falzone, Thierry [JACFR]" userId="8ff286dc-511e-4007-93e4-0a07b57381e9" providerId="ADAL" clId="{E0EFD7DD-76A9-4D87-9E68-DEACAA8C0558}" dt="2025-09-28T16:40:48.652" v="3439" actId="1076"/>
          <ac:spMkLst>
            <pc:docMk/>
            <pc:sldMk cId="1320768785" sldId="263"/>
            <ac:spMk id="5" creationId="{5D5EEF92-4187-D786-5CDA-B869275F8361}"/>
          </ac:spMkLst>
        </pc:spChg>
        <pc:spChg chg="mod">
          <ac:chgData name="Falzone, Thierry [JACFR]" userId="8ff286dc-511e-4007-93e4-0a07b57381e9" providerId="ADAL" clId="{E0EFD7DD-76A9-4D87-9E68-DEACAA8C0558}" dt="2025-09-28T16:38:45.987" v="3437" actId="20577"/>
          <ac:spMkLst>
            <pc:docMk/>
            <pc:sldMk cId="1320768785" sldId="263"/>
            <ac:spMk id="6" creationId="{AC5E2E64-84DA-21FD-1647-63F03540AEF8}"/>
          </ac:spMkLst>
        </pc:spChg>
        <pc:picChg chg="add mod">
          <ac:chgData name="Falzone, Thierry [JACFR]" userId="8ff286dc-511e-4007-93e4-0a07b57381e9" providerId="ADAL" clId="{E0EFD7DD-76A9-4D87-9E68-DEACAA8C0558}" dt="2025-09-28T16:31:31.510" v="2614" actId="1076"/>
          <ac:picMkLst>
            <pc:docMk/>
            <pc:sldMk cId="1320768785" sldId="263"/>
            <ac:picMk id="2050" creationId="{31749674-DDE4-517E-88A6-8EE72C4CC3A1}"/>
          </ac:picMkLst>
        </pc:picChg>
        <pc:picChg chg="add mod">
          <ac:chgData name="Falzone, Thierry [JACFR]" userId="8ff286dc-511e-4007-93e4-0a07b57381e9" providerId="ADAL" clId="{E0EFD7DD-76A9-4D87-9E68-DEACAA8C0558}" dt="2025-09-28T16:31:33.667" v="2615" actId="1076"/>
          <ac:picMkLst>
            <pc:docMk/>
            <pc:sldMk cId="1320768785" sldId="263"/>
            <ac:picMk id="2052" creationId="{55923627-CDF4-772A-3B0B-98D04590DEE8}"/>
          </ac:picMkLst>
        </pc:picChg>
      </pc:sldChg>
      <pc:sldChg chg="delSp modSp add mod">
        <pc:chgData name="Falzone, Thierry [JACFR]" userId="8ff286dc-511e-4007-93e4-0a07b57381e9" providerId="ADAL" clId="{E0EFD7DD-76A9-4D87-9E68-DEACAA8C0558}" dt="2025-09-28T17:33:45.216" v="5680" actId="14100"/>
        <pc:sldMkLst>
          <pc:docMk/>
          <pc:sldMk cId="1104817415" sldId="264"/>
        </pc:sldMkLst>
        <pc:spChg chg="mod">
          <ac:chgData name="Falzone, Thierry [JACFR]" userId="8ff286dc-511e-4007-93e4-0a07b57381e9" providerId="ADAL" clId="{E0EFD7DD-76A9-4D87-9E68-DEACAA8C0558}" dt="2025-09-28T17:33:45.216" v="5680" actId="14100"/>
          <ac:spMkLst>
            <pc:docMk/>
            <pc:sldMk cId="1104817415" sldId="264"/>
            <ac:spMk id="5" creationId="{65375AA0-CD5D-44AF-DC8A-B9C005573731}"/>
          </ac:spMkLst>
        </pc:spChg>
        <pc:spChg chg="del">
          <ac:chgData name="Falzone, Thierry [JACFR]" userId="8ff286dc-511e-4007-93e4-0a07b57381e9" providerId="ADAL" clId="{E0EFD7DD-76A9-4D87-9E68-DEACAA8C0558}" dt="2025-09-28T17:29:44.793" v="5371" actId="478"/>
          <ac:spMkLst>
            <pc:docMk/>
            <pc:sldMk cId="1104817415" sldId="264"/>
            <ac:spMk id="6" creationId="{B0852A2D-39CA-132C-F70C-67DE1E152B63}"/>
          </ac:spMkLst>
        </pc:spChg>
      </pc:sldChg>
    </pc:docChg>
  </pc:docChgLst>
  <pc:docChgLst>
    <pc:chgData name="Falzone, Thierry [JACFR]" userId="8ff286dc-511e-4007-93e4-0a07b57381e9" providerId="ADAL" clId="{ADD9524F-F449-4790-B623-F79E1A564E11}"/>
    <pc:docChg chg="custSel addSld modSld">
      <pc:chgData name="Falzone, Thierry [JACFR]" userId="8ff286dc-511e-4007-93e4-0a07b57381e9" providerId="ADAL" clId="{ADD9524F-F449-4790-B623-F79E1A564E11}" dt="2025-09-29T13:29:56.294" v="941" actId="14100"/>
      <pc:docMkLst>
        <pc:docMk/>
      </pc:docMkLst>
      <pc:sldChg chg="modSp mod">
        <pc:chgData name="Falzone, Thierry [JACFR]" userId="8ff286dc-511e-4007-93e4-0a07b57381e9" providerId="ADAL" clId="{ADD9524F-F449-4790-B623-F79E1A564E11}" dt="2025-09-29T13:14:27.872" v="147" actId="20577"/>
        <pc:sldMkLst>
          <pc:docMk/>
          <pc:sldMk cId="1319972503" sldId="257"/>
        </pc:sldMkLst>
        <pc:spChg chg="mod">
          <ac:chgData name="Falzone, Thierry [JACFR]" userId="8ff286dc-511e-4007-93e4-0a07b57381e9" providerId="ADAL" clId="{ADD9524F-F449-4790-B623-F79E1A564E11}" dt="2025-09-29T13:14:27.872" v="147" actId="20577"/>
          <ac:spMkLst>
            <pc:docMk/>
            <pc:sldMk cId="1319972503" sldId="257"/>
            <ac:spMk id="5" creationId="{4E40CA84-666E-6C59-5638-470EB4173A1C}"/>
          </ac:spMkLst>
        </pc:spChg>
      </pc:sldChg>
      <pc:sldChg chg="delSp modSp mod">
        <pc:chgData name="Falzone, Thierry [JACFR]" userId="8ff286dc-511e-4007-93e4-0a07b57381e9" providerId="ADAL" clId="{ADD9524F-F449-4790-B623-F79E1A564E11}" dt="2025-09-29T13:27:40.354" v="924" actId="313"/>
        <pc:sldMkLst>
          <pc:docMk/>
          <pc:sldMk cId="506180014" sldId="258"/>
        </pc:sldMkLst>
        <pc:spChg chg="mod">
          <ac:chgData name="Falzone, Thierry [JACFR]" userId="8ff286dc-511e-4007-93e4-0a07b57381e9" providerId="ADAL" clId="{ADD9524F-F449-4790-B623-F79E1A564E11}" dt="2025-09-29T13:27:40.354" v="924" actId="313"/>
          <ac:spMkLst>
            <pc:docMk/>
            <pc:sldMk cId="506180014" sldId="258"/>
            <ac:spMk id="6" creationId="{7107BDEA-C420-8A36-27AE-3E9B62295585}"/>
          </ac:spMkLst>
        </pc:spChg>
        <pc:spChg chg="del mod">
          <ac:chgData name="Falzone, Thierry [JACFR]" userId="8ff286dc-511e-4007-93e4-0a07b57381e9" providerId="ADAL" clId="{ADD9524F-F449-4790-B623-F79E1A564E11}" dt="2025-09-29T13:21:54.566" v="202" actId="478"/>
          <ac:spMkLst>
            <pc:docMk/>
            <pc:sldMk cId="506180014" sldId="258"/>
            <ac:spMk id="9" creationId="{B5772B97-0415-38E7-62F5-5B54A0AA7854}"/>
          </ac:spMkLst>
        </pc:spChg>
        <pc:picChg chg="del">
          <ac:chgData name="Falzone, Thierry [JACFR]" userId="8ff286dc-511e-4007-93e4-0a07b57381e9" providerId="ADAL" clId="{ADD9524F-F449-4790-B623-F79E1A564E11}" dt="2025-09-29T13:22:01.883" v="203" actId="478"/>
          <ac:picMkLst>
            <pc:docMk/>
            <pc:sldMk cId="506180014" sldId="258"/>
            <ac:picMk id="8" creationId="{5C24524E-0921-3A38-2871-1825608C7D2B}"/>
          </ac:picMkLst>
        </pc:picChg>
        <pc:picChg chg="del">
          <ac:chgData name="Falzone, Thierry [JACFR]" userId="8ff286dc-511e-4007-93e4-0a07b57381e9" providerId="ADAL" clId="{ADD9524F-F449-4790-B623-F79E1A564E11}" dt="2025-09-29T13:22:01.883" v="203" actId="478"/>
          <ac:picMkLst>
            <pc:docMk/>
            <pc:sldMk cId="506180014" sldId="258"/>
            <ac:picMk id="1028" creationId="{D8B420B8-1BE4-89FB-E92B-C2CB7A6E0547}"/>
          </ac:picMkLst>
        </pc:picChg>
      </pc:sldChg>
      <pc:sldChg chg="modSp mod">
        <pc:chgData name="Falzone, Thierry [JACFR]" userId="8ff286dc-511e-4007-93e4-0a07b57381e9" providerId="ADAL" clId="{ADD9524F-F449-4790-B623-F79E1A564E11}" dt="2025-09-29T13:16:20.105" v="199" actId="14100"/>
        <pc:sldMkLst>
          <pc:docMk/>
          <pc:sldMk cId="269397740" sldId="262"/>
        </pc:sldMkLst>
        <pc:spChg chg="mod">
          <ac:chgData name="Falzone, Thierry [JACFR]" userId="8ff286dc-511e-4007-93e4-0a07b57381e9" providerId="ADAL" clId="{ADD9524F-F449-4790-B623-F79E1A564E11}" dt="2025-09-29T13:16:20.105" v="199" actId="14100"/>
          <ac:spMkLst>
            <pc:docMk/>
            <pc:sldMk cId="269397740" sldId="262"/>
            <ac:spMk id="6" creationId="{D32AE6C1-8ED8-6564-D202-CABA7CA9B5BE}"/>
          </ac:spMkLst>
        </pc:spChg>
      </pc:sldChg>
      <pc:sldChg chg="modSp mod">
        <pc:chgData name="Falzone, Thierry [JACFR]" userId="8ff286dc-511e-4007-93e4-0a07b57381e9" providerId="ADAL" clId="{ADD9524F-F449-4790-B623-F79E1A564E11}" dt="2025-09-29T13:29:31.408" v="936" actId="207"/>
        <pc:sldMkLst>
          <pc:docMk/>
          <pc:sldMk cId="1104817415" sldId="264"/>
        </pc:sldMkLst>
        <pc:spChg chg="mod">
          <ac:chgData name="Falzone, Thierry [JACFR]" userId="8ff286dc-511e-4007-93e4-0a07b57381e9" providerId="ADAL" clId="{ADD9524F-F449-4790-B623-F79E1A564E11}" dt="2025-09-29T13:29:31.408" v="936" actId="207"/>
          <ac:spMkLst>
            <pc:docMk/>
            <pc:sldMk cId="1104817415" sldId="264"/>
            <ac:spMk id="5" creationId="{65375AA0-CD5D-44AF-DC8A-B9C005573731}"/>
          </ac:spMkLst>
        </pc:spChg>
      </pc:sldChg>
      <pc:sldChg chg="modSp add mod">
        <pc:chgData name="Falzone, Thierry [JACFR]" userId="8ff286dc-511e-4007-93e4-0a07b57381e9" providerId="ADAL" clId="{ADD9524F-F449-4790-B623-F79E1A564E11}" dt="2025-09-29T13:29:56.294" v="941" actId="14100"/>
        <pc:sldMkLst>
          <pc:docMk/>
          <pc:sldMk cId="1023524474" sldId="265"/>
        </pc:sldMkLst>
        <pc:spChg chg="mod">
          <ac:chgData name="Falzone, Thierry [JACFR]" userId="8ff286dc-511e-4007-93e4-0a07b57381e9" providerId="ADAL" clId="{ADD9524F-F449-4790-B623-F79E1A564E11}" dt="2025-09-29T13:28:37.955" v="934" actId="20577"/>
          <ac:spMkLst>
            <pc:docMk/>
            <pc:sldMk cId="1023524474" sldId="265"/>
            <ac:spMk id="6" creationId="{AD8DE738-578F-F64E-8336-F7706F9B34BF}"/>
          </ac:spMkLst>
        </pc:spChg>
        <pc:spChg chg="mod">
          <ac:chgData name="Falzone, Thierry [JACFR]" userId="8ff286dc-511e-4007-93e4-0a07b57381e9" providerId="ADAL" clId="{ADD9524F-F449-4790-B623-F79E1A564E11}" dt="2025-09-29T13:28:43.094" v="935" actId="1076"/>
          <ac:spMkLst>
            <pc:docMk/>
            <pc:sldMk cId="1023524474" sldId="265"/>
            <ac:spMk id="9" creationId="{C32616C2-3808-5C21-CD24-41E39EBA3576}"/>
          </ac:spMkLst>
        </pc:spChg>
        <pc:picChg chg="mod">
          <ac:chgData name="Falzone, Thierry [JACFR]" userId="8ff286dc-511e-4007-93e4-0a07b57381e9" providerId="ADAL" clId="{ADD9524F-F449-4790-B623-F79E1A564E11}" dt="2025-09-29T13:29:47.398" v="938" actId="1076"/>
          <ac:picMkLst>
            <pc:docMk/>
            <pc:sldMk cId="1023524474" sldId="265"/>
            <ac:picMk id="8" creationId="{38ABAD78-7A34-8FE1-B6A9-A0DD33BBE3C1}"/>
          </ac:picMkLst>
        </pc:picChg>
        <pc:picChg chg="mod">
          <ac:chgData name="Falzone, Thierry [JACFR]" userId="8ff286dc-511e-4007-93e4-0a07b57381e9" providerId="ADAL" clId="{ADD9524F-F449-4790-B623-F79E1A564E11}" dt="2025-09-29T13:29:56.294" v="941" actId="14100"/>
          <ac:picMkLst>
            <pc:docMk/>
            <pc:sldMk cId="1023524474" sldId="265"/>
            <ac:picMk id="1028" creationId="{9E68B961-6C9D-DBF4-B698-0F336AFB953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CA309-1CBD-0AAA-6504-F0C8008704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02DC26-0D86-8DB7-1490-673BF4676D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491C0B-7BF6-FA9F-356A-A9E9F3B77508}"/>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5" name="Espace réservé du pied de page 4">
            <a:extLst>
              <a:ext uri="{FF2B5EF4-FFF2-40B4-BE49-F238E27FC236}">
                <a16:creationId xmlns:a16="http://schemas.microsoft.com/office/drawing/2014/main" id="{7F8A353B-E6F0-1DFF-663D-F516808383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E285AA-7B61-3E10-D330-3D3A5DD8D5A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396763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D9704-57D9-2174-B950-6CCE0751D39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2C4281-2352-1283-0E1A-C41436F19819}"/>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AE304C-6F7C-BBD5-709C-43C9650AACB5}"/>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5" name="Espace réservé du pied de page 4">
            <a:extLst>
              <a:ext uri="{FF2B5EF4-FFF2-40B4-BE49-F238E27FC236}">
                <a16:creationId xmlns:a16="http://schemas.microsoft.com/office/drawing/2014/main" id="{A7A17492-7A3C-3690-71F1-9CAFEEBC5D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6DC752-A1A5-033D-90BF-337723A873E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8310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9DA0F-4804-4752-8110-3C7D5AECEAF9}"/>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752F9D-674E-AC4C-3A4C-8AEDD6A7FECD}"/>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321182-B114-8D21-8A61-A1C932FCDB39}"/>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5" name="Espace réservé du pied de page 4">
            <a:extLst>
              <a:ext uri="{FF2B5EF4-FFF2-40B4-BE49-F238E27FC236}">
                <a16:creationId xmlns:a16="http://schemas.microsoft.com/office/drawing/2014/main" id="{5DA6A273-99B6-6DC6-C7AF-414A3C0360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B78BBB-1ABE-B91A-DA34-05620BFF504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11265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F4A9C-C5EF-B886-9005-A22CA4F75DC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6C0DCD8-452F-4D80-A33C-6FB12B72856E}"/>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7E5635-011F-50A3-DA1D-2958CF064406}"/>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5" name="Espace réservé du pied de page 4">
            <a:extLst>
              <a:ext uri="{FF2B5EF4-FFF2-40B4-BE49-F238E27FC236}">
                <a16:creationId xmlns:a16="http://schemas.microsoft.com/office/drawing/2014/main" id="{2734805D-694F-EE56-7AC9-1DC4AF2024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FFC96C-03F8-3DA4-B30C-112CCB4B504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16361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B544-32BD-CFC5-B1FA-67E92DE452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17A266E-7473-FF15-1E8C-BEB8413D46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B812D9-A936-126A-22C3-269245033764}"/>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5" name="Espace réservé du pied de page 4">
            <a:extLst>
              <a:ext uri="{FF2B5EF4-FFF2-40B4-BE49-F238E27FC236}">
                <a16:creationId xmlns:a16="http://schemas.microsoft.com/office/drawing/2014/main" id="{E28EA1A5-42AD-A086-3E85-67B72F0535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F9E411-37BA-B02D-C089-F58AB036133B}"/>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5490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FB0BD-616A-C1BB-8396-CE6B6AF63059}"/>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51F035B-FFA3-8A9B-CDC8-7C6E5DD60F16}"/>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61BA3A-C7DF-63C7-F764-1ADC7F0E1F04}"/>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88BCFA-A86E-96D1-A29B-0114535EA49D}"/>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6" name="Espace réservé du pied de page 5">
            <a:extLst>
              <a:ext uri="{FF2B5EF4-FFF2-40B4-BE49-F238E27FC236}">
                <a16:creationId xmlns:a16="http://schemas.microsoft.com/office/drawing/2014/main" id="{0D7B0E5E-930D-502C-4112-4BA878BF39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B9AFCC-F0F6-FBF5-ED7A-CE86433A716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284078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5677E-83C1-8B50-C82D-ACFDBCDF0763}"/>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2025382C-7E4F-8C71-7F51-B7FD63E1B5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D4CE73-99EB-DF35-5C2A-4EB73D77117C}"/>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850967-70CB-5E67-A82E-E21970C7A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4662BB-D842-7B9D-59F8-C2C49663B56F}"/>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E3E056-8A0F-3A88-572D-E30B96B5FBA8}"/>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8" name="Espace réservé du pied de page 7">
            <a:extLst>
              <a:ext uri="{FF2B5EF4-FFF2-40B4-BE49-F238E27FC236}">
                <a16:creationId xmlns:a16="http://schemas.microsoft.com/office/drawing/2014/main" id="{7CFAEC14-714F-B327-BDDF-F7824701435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2C41147-8D7F-49C7-4CA3-4681EDD84CE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2835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4806C-60FF-17E4-4E74-61B3A116F9BB}"/>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3F8B388C-D989-FB41-F6BF-1A1101D19C35}"/>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4" name="Espace réservé du pied de page 3">
            <a:extLst>
              <a:ext uri="{FF2B5EF4-FFF2-40B4-BE49-F238E27FC236}">
                <a16:creationId xmlns:a16="http://schemas.microsoft.com/office/drawing/2014/main" id="{9AE3C4A0-1F06-0CAD-C731-4D5C330C641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8CED1B-07CC-6BDD-BABC-45BE5E7687E0}"/>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55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822BEAF-3CC4-CA9A-4961-C20A539BE155}"/>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3" name="Espace réservé du pied de page 2">
            <a:extLst>
              <a:ext uri="{FF2B5EF4-FFF2-40B4-BE49-F238E27FC236}">
                <a16:creationId xmlns:a16="http://schemas.microsoft.com/office/drawing/2014/main" id="{43980A1D-2430-5B43-EFBE-8E719D9A94D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524CBC-3859-D572-30C9-4ABCEE4F1FC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7793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1F54D-FC87-1B37-00E5-F4E2D9F3AA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7D5C46-7F1A-3796-1720-A8CF303AE7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55771B-1C70-10B2-5904-C2A84DF6F2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E66EAA-8301-0338-9616-DCF3F8751682}"/>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6" name="Espace réservé du pied de page 5">
            <a:extLst>
              <a:ext uri="{FF2B5EF4-FFF2-40B4-BE49-F238E27FC236}">
                <a16:creationId xmlns:a16="http://schemas.microsoft.com/office/drawing/2014/main" id="{AFEAAA47-19DC-3962-F91F-F48568AA27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C2022D-79EE-82BE-FA22-11AE196C3612}"/>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97047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01115-47CC-93A2-62EC-C2E843DF7A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1D3A45-E025-4990-59CC-B2CAA94106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81EFF9-7D58-660B-BB8D-EE6CA5792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6D2852-7700-ECA6-7C01-E6C61A3FFD54}"/>
              </a:ext>
            </a:extLst>
          </p:cNvPr>
          <p:cNvSpPr>
            <a:spLocks noGrp="1"/>
          </p:cNvSpPr>
          <p:nvPr>
            <p:ph type="dt" sz="half" idx="10"/>
          </p:nvPr>
        </p:nvSpPr>
        <p:spPr/>
        <p:txBody>
          <a:bodyPr/>
          <a:lstStyle/>
          <a:p>
            <a:fld id="{C5E990E1-0B14-4AB3-95D1-AFDF78B60B34}" type="datetimeFigureOut">
              <a:rPr lang="fr-FR" smtClean="0"/>
              <a:t>29/09/2025</a:t>
            </a:fld>
            <a:endParaRPr lang="fr-FR"/>
          </a:p>
        </p:txBody>
      </p:sp>
      <p:sp>
        <p:nvSpPr>
          <p:cNvPr id="6" name="Espace réservé du pied de page 5">
            <a:extLst>
              <a:ext uri="{FF2B5EF4-FFF2-40B4-BE49-F238E27FC236}">
                <a16:creationId xmlns:a16="http://schemas.microsoft.com/office/drawing/2014/main" id="{9BA68314-4F85-C922-09C2-9C5B88B8F3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08A8DC-65A3-61B6-03F1-F8B44CBCF7ED}"/>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24195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036EB7-E7F2-A8FC-24C7-93F11248E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90E1-0B14-4AB3-95D1-AFDF78B60B34}" type="datetimeFigureOut">
              <a:rPr lang="fr-FR" smtClean="0"/>
              <a:t>29/09/2025</a:t>
            </a:fld>
            <a:endParaRPr lang="fr-FR"/>
          </a:p>
        </p:txBody>
      </p:sp>
      <p:sp>
        <p:nvSpPr>
          <p:cNvPr id="5" name="Espace réservé du pied de page 4">
            <a:extLst>
              <a:ext uri="{FF2B5EF4-FFF2-40B4-BE49-F238E27FC236}">
                <a16:creationId xmlns:a16="http://schemas.microsoft.com/office/drawing/2014/main" id="{DE3DD10E-5D78-6DDA-14C3-6BA067F87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A535CA-1AB8-EDE1-163B-327D04184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6F7DC-6FA7-456A-8636-A90A2144F75D}" type="slidenum">
              <a:rPr lang="fr-FR" smtClean="0"/>
              <a:t>‹N°›</a:t>
            </a:fld>
            <a:endParaRPr lang="fr-FR"/>
          </a:p>
        </p:txBody>
      </p:sp>
      <p:pic>
        <p:nvPicPr>
          <p:cNvPr id="7" name="Image 7" descr="Masque_Dia_FFESSM_2.png">
            <a:extLst>
              <a:ext uri="{FF2B5EF4-FFF2-40B4-BE49-F238E27FC236}">
                <a16:creationId xmlns:a16="http://schemas.microsoft.com/office/drawing/2014/main" id="{1552D398-B65D-9A5C-AD32-8E951C8E5BC4}"/>
              </a:ext>
            </a:extLst>
          </p:cNvPr>
          <p:cNvPicPr>
            <a:picLocks noChangeAspect="1"/>
          </p:cNvPicPr>
          <p:nvPr userDrawn="1"/>
        </p:nvPicPr>
        <p:blipFill>
          <a:blip r:embed="rId13"/>
          <a:srcRect/>
          <a:stretch>
            <a:fillRect/>
          </a:stretch>
        </p:blipFill>
        <p:spPr bwMode="auto">
          <a:xfrm>
            <a:off x="0" y="0"/>
            <a:ext cx="6173788" cy="6858000"/>
          </a:xfrm>
          <a:prstGeom prst="rect">
            <a:avLst/>
          </a:prstGeom>
          <a:noFill/>
          <a:ln w="9525">
            <a:noFill/>
            <a:miter lim="800000"/>
            <a:headEnd/>
            <a:tailEnd/>
          </a:ln>
        </p:spPr>
      </p:pic>
      <p:pic>
        <p:nvPicPr>
          <p:cNvPr id="8" name="Picture 9" descr="Logo FFESSM - CTR AURA">
            <a:extLst>
              <a:ext uri="{FF2B5EF4-FFF2-40B4-BE49-F238E27FC236}">
                <a16:creationId xmlns:a16="http://schemas.microsoft.com/office/drawing/2014/main" id="{E9CF5502-9CDC-E8B1-B3DF-42F834AFF8DD}"/>
              </a:ext>
            </a:extLst>
          </p:cNvPr>
          <p:cNvPicPr>
            <a:picLocks noChangeAspect="1" noChangeArrowheads="1"/>
          </p:cNvPicPr>
          <p:nvPr userDrawn="1"/>
        </p:nvPicPr>
        <p:blipFill>
          <a:blip r:embed="rId14"/>
          <a:srcRect/>
          <a:stretch>
            <a:fillRect/>
          </a:stretch>
        </p:blipFill>
        <p:spPr bwMode="auto">
          <a:xfrm>
            <a:off x="4385856" y="0"/>
            <a:ext cx="2110933" cy="1581252"/>
          </a:xfrm>
          <a:prstGeom prst="rect">
            <a:avLst/>
          </a:prstGeom>
          <a:noFill/>
          <a:ln w="9525">
            <a:noFill/>
            <a:miter lim="800000"/>
            <a:headEnd/>
            <a:tailEnd/>
          </a:ln>
        </p:spPr>
      </p:pic>
    </p:spTree>
    <p:extLst>
      <p:ext uri="{BB962C8B-B14F-4D97-AF65-F5344CB8AC3E}">
        <p14:creationId xmlns:p14="http://schemas.microsoft.com/office/powerpoint/2010/main" val="231211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nam04.safelinks.protection.outlook.com/?url=https://scispace.com/papers/bubble-formation-in-animals-i-physical-factors-18o7m8ni96?utm_source%3Dchatgpt.com&amp;data=05|02|tfalzone@its.jnj.com|93576177f57649b6f3cb08ddfea74ab9|3ac94b33913548219502eafda6592a35|0|0|638946716805996809|Unknown|TWFpbGZsb3d8eyJFbXB0eU1hcGkiOnRydWUsIlYiOiIwLjAuMDAwMCIsIlAiOiJXaW4zMiIsIkFOIjoiTWFpbCIsIldUIjoyfQ%3D%3D|0|||&amp;sdata=qGlG6N3ZZdo1m6lCYPHgic3T9B7NCp9F2xMVkUmOBp8%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am04.safelinks.protection.outlook.com/?url=https://www.frontiersin.org/journals/physiology/articles/10.3389/fphys.2017.00591/full?utm_source%3Dchatgpt.com&amp;data=05|02|tfalzone@its.jnj.com|93576177f57649b6f3cb08ddfea74ab9|3ac94b33913548219502eafda6592a35|0|0|638946716806018297|Unknown|TWFpbGZsb3d8eyJFbXB0eU1hcGkiOnRydWUsIlYiOiIwLjAuMDAwMCIsIlAiOiJXaW4zMiIsIkFOIjoiTWFpbCIsIldUIjoyfQ%3D%3D|0|||&amp;sdata=qqOe63GHTJ0oqUzkaLDuLNJ6HoFp2UdlHC06CvGn2MM%3D&amp;reserved=0"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nam04.safelinks.protection.outlook.com/?url=https://journals.physiology.org/doi/pdf/10.1152/japplphysiol.01386.2012?utm_source%3Dchatgpt.com&amp;data=05|02|tfalzone@its.jnj.com|93576177f57649b6f3cb08ddfea74ab9|3ac94b33913548219502eafda6592a35|0|0|638946716806035101|Unknown|TWFpbGZsb3d8eyJFbXB0eU1hcGkiOnRydWUsIlYiOiIwLjAuMDAwMCIsIlAiOiJXaW4zMiIsIkFOIjoiTWFpbCIsIldUIjoyfQ%3D%3D|0|||&amp;sdata=h8KvR3y2VQKRlEM6pRfppxmmkx7RyfIlTU5aK76m9kM%3D&amp;reserved=0"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nam04.safelinks.protection.outlook.com/?url=https://www.uhms.org/images/DCS-and-AGE-Journal-Watch/eftedal_umo_vge_and_decompre.pdf?utm_source%3Dchatgpt.com&amp;data=05|02|tfalzone@its.jnj.com|93576177f57649b6f3cb08ddfea74ab9|3ac94b33913548219502eafda6592a35|0|0|638946716806321904|Unknown|TWFpbGZsb3d8eyJFbXB0eU1hcGkiOnRydWUsIlYiOiIwLjAuMDAwMCIsIlAiOiJXaW4zMiIsIkFOIjoiTWFpbCIsIldUIjoyfQ%3D%3D|0|||&amp;sdata=WPe/JQu1QeF5CZb82AazovdFtmu7Nr5DKUIwl1rOKj8%3D&amp;reserved=0" TargetMode="External"/><Relationship Id="rId13" Type="http://schemas.openxmlformats.org/officeDocument/2006/relationships/hyperlink" Target="https://nam04.safelinks.protection.outlook.com/?url=https://www.bmj.com/content/360/bmj.k637?utm_source%3Dchatgpt.com&amp;data=05|02|tfalzone@its.jnj.com|93576177f57649b6f3cb08ddfea74ab9|3ac94b33913548219502eafda6592a35|0|0|638946716806406932|Unknown|TWFpbGZsb3d8eyJFbXB0eU1hcGkiOnRydWUsIlYiOiIwLjAuMDAwMCIsIlAiOiJXaW4zMiIsIkFOIjoiTWFpbCIsIldUIjoyfQ%3D%3D|0|||&amp;sdata=r3N5mXrc05qOnP504zKVykVpWEIM2e7P1oQPbChnBAk%3D&amp;reserved=0" TargetMode="External"/><Relationship Id="rId3" Type="http://schemas.openxmlformats.org/officeDocument/2006/relationships/hyperlink" Target="https://nam04.safelinks.protection.outlook.com/?url=https://internetbookofemergencymedicine.com/wp-content/uploads/2022/04/decompression-sickness-and-arterial-gas-embolism.pdf?utm_source%3Dchatgpt.com&amp;data=05|02|tfalzone@its.jnj.com|93576177f57649b6f3cb08ddfea74ab9|3ac94b33913548219502eafda6592a35|0|0|638946716806238639|Unknown|TWFpbGZsb3d8eyJFbXB0eU1hcGkiOnRydWUsIlYiOiIwLjAuMDAwMCIsIlAiOiJXaW4zMiIsIkFOIjoiTWFpbCIsIldUIjoyfQ%3D%3D|0|||&amp;sdata=m5X2YrJ90Y%2B46C459QU%2BnApm1xweCkYQ6ZouEqsexXg%3D&amp;reserved=0" TargetMode="External"/><Relationship Id="rId7" Type="http://schemas.openxmlformats.org/officeDocument/2006/relationships/hyperlink" Target="https://nam04.safelinks.protection.outlook.com/?url=https://journals.physiology.org/doi/pdf/10.1152/japplphysiol.01386.2012?utm_source%3Dchatgpt.com&amp;data=05|02|tfalzone@its.jnj.com|93576177f57649b6f3cb08ddfea74ab9|3ac94b33913548219502eafda6592a35|0|0|638946716806305293|Unknown|TWFpbGZsb3d8eyJFbXB0eU1hcGkiOnRydWUsIlYiOiIwLjAuMDAwMCIsIlAiOiJXaW4zMiIsIkFOIjoiTWFpbCIsIldUIjoyfQ%3D%3D|0|||&amp;sdata=PjR8yNc4myYIqSCFXfeS3EsZweFrlNzCTsZwmegycVA%3D&amp;reserved=0" TargetMode="External"/><Relationship Id="rId12" Type="http://schemas.openxmlformats.org/officeDocument/2006/relationships/hyperlink" Target="https://nam04.safelinks.protection.outlook.com/?url=https://diving-rov-specialists.com/index_htm_files/scient-c_494-pathophysiology-inner-ear-deco-sickness.pdf?utm_source%3Dchatgpt.com&amp;data=05|02|tfalzone@its.jnj.com|93576177f57649b6f3cb08ddfea74ab9|3ac94b33913548219502eafda6592a35|0|0|638946716806390153|Unknown|TWFpbGZsb3d8eyJFbXB0eU1hcGkiOnRydWUsIlYiOiIwLjAuMDAwMCIsIlAiOiJXaW4zMiIsIkFOIjoiTWFpbCIsIldUIjoyfQ%3D%3D|0|||&amp;sdata=tb0S1uTZ0MA43zJmnlS/LXqJKVJlf5ngm6PbJJFF/5U%3D&amp;reserved=0" TargetMode="External"/><Relationship Id="rId2" Type="http://schemas.openxmlformats.org/officeDocument/2006/relationships/hyperlink" Target="https://nam04.safelinks.protection.outlook.com/?url=https://www.thelancet.com/journals/lancet/article/PIIS0140-6736%2810%2961085-9/fulltext?utm_source%3Dchatgpt.com&amp;data=05|02|tfalzone@its.jnj.com|93576177f57649b6f3cb08ddfea74ab9|3ac94b33913548219502eafda6592a35|0|0|638946716806221882|Unknown|TWFpbGZsb3d8eyJFbXB0eU1hcGkiOnRydWUsIlYiOiIwLjAuMDAwMCIsIlAiOiJXaW4zMiIsIkFOIjoiTWFpbCIsIldUIjoyfQ%3D%3D|0|||&amp;sdata=BYMs20erjRGOFKs2dJ0sWz3EdWue59Qy1gl1t8UYj3U%3D&amp;reserved=0" TargetMode="External"/><Relationship Id="rId1" Type="http://schemas.openxmlformats.org/officeDocument/2006/relationships/slideLayout" Target="../slideLayouts/slideLayout1.xml"/><Relationship Id="rId6" Type="http://schemas.openxmlformats.org/officeDocument/2006/relationships/hyperlink" Target="https://nam04.safelinks.protection.outlook.com/?url=https://www.frontiersin.org/journals/physiology/articles/10.3389/fphys.2017.00591/full?utm_source%3Dchatgpt.com&amp;data=05|02|tfalzone@its.jnj.com|93576177f57649b6f3cb08ddfea74ab9|3ac94b33913548219502eafda6592a35|0|0|638946716806288851|Unknown|TWFpbGZsb3d8eyJFbXB0eU1hcGkiOnRydWUsIlYiOiIwLjAuMDAwMCIsIlAiOiJXaW4zMiIsIkFOIjoiTWFpbCIsIldUIjoyfQ%3D%3D|0|||&amp;sdata=jVc4dKggu%2BYEAHXUTRKr8QROUEb%2Bz6iDwjMFZR0eg7I%3D&amp;reserved=0" TargetMode="External"/><Relationship Id="rId11" Type="http://schemas.openxmlformats.org/officeDocument/2006/relationships/hyperlink" Target="https://nam04.safelinks.protection.outlook.com/?url=https://spums.au/images/PositionStatements/2015-06%20SPUMS_Joint%20positionPW.pdf?utm_source%3Dchatgpt.com&amp;data=05|02|tfalzone@its.jnj.com|93576177f57649b6f3cb08ddfea74ab9|3ac94b33913548219502eafda6592a35|0|0|638946716806373271|Unknown|TWFpbGZsb3d8eyJFbXB0eU1hcGkiOnRydWUsIlYiOiIwLjAuMDAwMCIsIlAiOiJXaW4zMiIsIkFOIjoiTWFpbCIsIldUIjoyfQ%3D%3D|0|||&amp;sdata=LTw8pPcLfC/bW5XtwlD0tICqkCK227i823Xyjvi8Xm4%3D&amp;reserved=0" TargetMode="External"/><Relationship Id="rId5" Type="http://schemas.openxmlformats.org/officeDocument/2006/relationships/hyperlink" Target="https://nam04.safelinks.protection.outlook.com/?url=https://pubs.aip.org/aip/jcp/article/18/11/1505/201213/On-the-Stability-of-Gas-Bubbles-in-Liquid-Gas?utm_source%3Dchatgpt.com&amp;data=05|02|tfalzone@its.jnj.com|93576177f57649b6f3cb08ddfea74ab9|3ac94b33913548219502eafda6592a35|0|0|638946716806272129|Unknown|TWFpbGZsb3d8eyJFbXB0eU1hcGkiOnRydWUsIlYiOiIwLjAuMDAwMCIsIlAiOiJXaW4zMiIsIkFOIjoiTWFpbCIsIldUIjoyfQ%3D%3D|0|||&amp;sdata=F5%2B0kG/6kSSPBUpIqxke8ZH7lhic7vbk6PC4GoOrrw8%3D&amp;reserved=0" TargetMode="External"/><Relationship Id="rId15" Type="http://schemas.openxmlformats.org/officeDocument/2006/relationships/image" Target="../media/image3.png"/><Relationship Id="rId10" Type="http://schemas.openxmlformats.org/officeDocument/2006/relationships/hyperlink" Target="https://nam04.safelinks.protection.outlook.com/?url=https://link.springer.com/article/10.1007/s00134-003-1999-1?utm_source%3Dchatgpt.com&amp;data=05|02|tfalzone@its.jnj.com|93576177f57649b6f3cb08ddfea74ab9|3ac94b33913548219502eafda6592a35|0|0|638946716806356495|Unknown|TWFpbGZsb3d8eyJFbXB0eU1hcGkiOnRydWUsIlYiOiIwLjAuMDAwMCIsIlAiOiJXaW4zMiIsIkFOIjoiTWFpbCIsIldUIjoyfQ%3D%3D|0|||&amp;sdata=WIdtPrw3WWIndeS%2BERYR45zV%2Bi0R3ECazqsWD0hVJcY%3D&amp;reserved=0" TargetMode="External"/><Relationship Id="rId4" Type="http://schemas.openxmlformats.org/officeDocument/2006/relationships/hyperlink" Target="https://nam04.safelinks.protection.outlook.com/?url=https://scispace.com/papers/bubble-formation-in-animals-i-physical-factors-18o7m8ni96?utm_source%3Dchatgpt.com&amp;data=05|02|tfalzone@its.jnj.com|93576177f57649b6f3cb08ddfea74ab9|3ac94b33913548219502eafda6592a35|0|0|638946716806255303|Unknown|TWFpbGZsb3d8eyJFbXB0eU1hcGkiOnRydWUsIlYiOiIwLjAuMDAwMCIsIlAiOiJXaW4zMiIsIkFOIjoiTWFpbCIsIldUIjoyfQ%3D%3D|0|||&amp;sdata=Z41J5qp4qaHsqe4wRuBFpD33mOiLeXul2bExGylwEzQ%3D&amp;reserved=0" TargetMode="External"/><Relationship Id="rId9" Type="http://schemas.openxmlformats.org/officeDocument/2006/relationships/hyperlink" Target="https://nam04.safelinks.protection.outlook.com/?url=https://journals.physiology.org/doi/pdf/10.1152/jappl.1999.87.4.1287?utm_source%3Dchatgpt.com&amp;data=05|02|tfalzone@its.jnj.com|93576177f57649b6f3cb08ddfea74ab9|3ac94b33913548219502eafda6592a35|0|0|638946716806338396|Unknown|TWFpbGZsb3d8eyJFbXB0eU1hcGkiOnRydWUsIlYiOiIwLjAuMDAwMCIsIlAiOiJXaW4zMiIsIkFOIjoiTWFpbCIsIldUIjoyfQ%3D%3D|0|||&amp;sdata=XFSI0eRGet%2BctrW60e6OJS3XpqejDqbixqa%2BPE/fPxc%3D&amp;reserved=0" TargetMode="External"/><Relationship Id="rId14" Type="http://schemas.openxmlformats.org/officeDocument/2006/relationships/hyperlink" Target="https://nam04.safelinks.protection.outlook.com/?url=https://archive.org/details/isbn_9780702025716?utm_source%3Dchatgpt.com&amp;data=05|02|tfalzone@its.jnj.com|93576177f57649b6f3cb08ddfea74ab9|3ac94b33913548219502eafda6592a35|0|0|638946716806423573|Unknown|TWFpbGZsb3d8eyJFbXB0eU1hcGkiOnRydWUsIlYiOiIwLjAuMDAwMCIsIlAiOiJXaW4zMiIsIkFOIjoiTWFpbCIsIldUIjoyfQ%3D%3D|0|||&amp;sdata=IaUhgjCAEsuO8Pn9c1BY6Bz9d%2B4ITKJRPztiqbyNgF8%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80B9AF2-9AEB-CDDB-7171-49058F52D605}"/>
              </a:ext>
            </a:extLst>
          </p:cNvPr>
          <p:cNvSpPr>
            <a:spLocks noGrp="1"/>
          </p:cNvSpPr>
          <p:nvPr>
            <p:ph type="ctrTitle"/>
          </p:nvPr>
        </p:nvSpPr>
        <p:spPr>
          <a:xfrm>
            <a:off x="1084730" y="1104432"/>
            <a:ext cx="9807389" cy="2822109"/>
          </a:xfrm>
        </p:spPr>
        <p:txBody>
          <a:bodyPr/>
          <a:lstStyle/>
          <a:p>
            <a:r>
              <a:rPr lang="fr-FR" dirty="0">
                <a:solidFill>
                  <a:srgbClr val="0070C0"/>
                </a:solidFill>
                <a:latin typeface="+mn-lt"/>
              </a:rPr>
              <a:t>L’origine de la formation des bulles d’azote en plongée</a:t>
            </a:r>
            <a:br>
              <a:rPr lang="fr-FR" dirty="0">
                <a:solidFill>
                  <a:srgbClr val="0070C0"/>
                </a:solidFill>
                <a:latin typeface="+mn-lt"/>
              </a:rPr>
            </a:br>
            <a:endParaRPr lang="fr-FR" dirty="0">
              <a:solidFill>
                <a:srgbClr val="0070C0"/>
              </a:solidFill>
              <a:latin typeface="+mn-lt"/>
            </a:endParaRPr>
          </a:p>
        </p:txBody>
      </p:sp>
      <p:sp>
        <p:nvSpPr>
          <p:cNvPr id="2" name="ZoneTexte 1">
            <a:extLst>
              <a:ext uri="{FF2B5EF4-FFF2-40B4-BE49-F238E27FC236}">
                <a16:creationId xmlns:a16="http://schemas.microsoft.com/office/drawing/2014/main" id="{0B585200-7E09-D8E5-BEBB-825D68C32D7B}"/>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A9874874-3913-8AC0-0BA4-8E8471798E3D}"/>
              </a:ext>
            </a:extLst>
          </p:cNvPr>
          <p:cNvPicPr>
            <a:picLocks noChangeAspect="1"/>
          </p:cNvPicPr>
          <p:nvPr/>
        </p:nvPicPr>
        <p:blipFill>
          <a:blip r:embed="rId2"/>
          <a:srcRect l="35212" t="43660" r="35621" b="21177"/>
          <a:stretch/>
        </p:blipFill>
        <p:spPr>
          <a:xfrm>
            <a:off x="3990414" y="3218330"/>
            <a:ext cx="4211171" cy="3173123"/>
          </a:xfrm>
          <a:prstGeom prst="rect">
            <a:avLst/>
          </a:prstGeom>
        </p:spPr>
      </p:pic>
    </p:spTree>
    <p:extLst>
      <p:ext uri="{BB962C8B-B14F-4D97-AF65-F5344CB8AC3E}">
        <p14:creationId xmlns:p14="http://schemas.microsoft.com/office/powerpoint/2010/main" val="357989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8075-8450-1A98-4B7C-D4B46F1343BA}"/>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E40CA84-666E-6C59-5638-470EB4173A1C}"/>
              </a:ext>
            </a:extLst>
          </p:cNvPr>
          <p:cNvSpPr>
            <a:spLocks noGrp="1"/>
          </p:cNvSpPr>
          <p:nvPr>
            <p:ph type="ctrTitle"/>
          </p:nvPr>
        </p:nvSpPr>
        <p:spPr>
          <a:xfrm>
            <a:off x="430305" y="1304363"/>
            <a:ext cx="11519648" cy="5463989"/>
          </a:xfrm>
        </p:spPr>
        <p:txBody>
          <a:bodyPr/>
          <a:lstStyle/>
          <a:p>
            <a:pPr algn="l"/>
            <a:r>
              <a:rPr lang="fr-FR" sz="1800" dirty="0">
                <a:solidFill>
                  <a:srgbClr val="0070C0"/>
                </a:solidFill>
                <a:latin typeface="+mn-lt"/>
              </a:rPr>
              <a:t>La relation entre l’ADD et la formation des bulles s’impose dés Paul Bert en 1878 qui autopsiera des animaux et mettra en évidence des bulles intravasculaires. </a:t>
            </a:r>
            <a:br>
              <a:rPr lang="fr-FR" sz="1800" dirty="0">
                <a:solidFill>
                  <a:srgbClr val="0070C0"/>
                </a:solidFill>
                <a:latin typeface="+mn-lt"/>
              </a:rPr>
            </a:br>
            <a:br>
              <a:rPr lang="fr-FR" sz="1800" dirty="0">
                <a:solidFill>
                  <a:srgbClr val="0070C0"/>
                </a:solidFill>
                <a:latin typeface="+mn-lt"/>
              </a:rPr>
            </a:br>
            <a:r>
              <a:rPr lang="fr-FR" sz="1800" dirty="0">
                <a:solidFill>
                  <a:srgbClr val="0070C0"/>
                </a:solidFill>
                <a:latin typeface="+mn-lt"/>
              </a:rPr>
              <a:t>Par la suite, Arthur Edwin Boycott et John Scott Haldane en 1908 établiront les 1eres tables de décompression </a:t>
            </a:r>
            <a:br>
              <a:rPr lang="fr-FR" sz="1800" dirty="0">
                <a:solidFill>
                  <a:srgbClr val="0070C0"/>
                </a:solidFill>
                <a:latin typeface="+mn-lt"/>
              </a:rPr>
            </a:br>
            <a:br>
              <a:rPr lang="fr-FR" sz="1800" dirty="0">
                <a:solidFill>
                  <a:srgbClr val="0070C0"/>
                </a:solidFill>
                <a:latin typeface="+mn-lt"/>
              </a:rPr>
            </a:br>
            <a:r>
              <a:rPr lang="fr-FR" sz="1800" dirty="0">
                <a:solidFill>
                  <a:srgbClr val="0070C0"/>
                </a:solidFill>
                <a:latin typeface="+mn-lt"/>
              </a:rPr>
              <a:t>Il faudra attendre Albert Richard </a:t>
            </a:r>
            <a:r>
              <a:rPr lang="fr-FR" sz="1800" dirty="0" err="1">
                <a:solidFill>
                  <a:srgbClr val="0070C0"/>
                </a:solidFill>
                <a:latin typeface="+mn-lt"/>
              </a:rPr>
              <a:t>Behnke</a:t>
            </a:r>
            <a:r>
              <a:rPr lang="fr-FR" sz="1800" dirty="0">
                <a:solidFill>
                  <a:srgbClr val="0070C0"/>
                </a:solidFill>
                <a:latin typeface="+mn-lt"/>
              </a:rPr>
              <a:t> en 1942 pour voir émerger la notion de bulles asymptomatiques que l’on appellera les « bulles silencieuses » </a:t>
            </a:r>
            <a:br>
              <a:rPr lang="fr-FR" sz="1800" dirty="0">
                <a:solidFill>
                  <a:srgbClr val="0070C0"/>
                </a:solidFill>
                <a:latin typeface="+mn-lt"/>
              </a:rPr>
            </a:br>
            <a:br>
              <a:rPr lang="fr-FR" sz="1800" dirty="0">
                <a:solidFill>
                  <a:srgbClr val="0070C0"/>
                </a:solidFill>
                <a:latin typeface="+mn-lt"/>
              </a:rPr>
            </a:br>
            <a:r>
              <a:rPr lang="fr-FR" sz="1800" dirty="0">
                <a:solidFill>
                  <a:srgbClr val="0070C0"/>
                </a:solidFill>
                <a:latin typeface="+mn-lt"/>
              </a:rPr>
              <a:t>L’air inspiré contient environ 78% d’azote ; 20,9 d’oxygène et 0,97% d’autres gaz comme l’argon et le CO2.</a:t>
            </a:r>
            <a:br>
              <a:rPr lang="fr-FR" sz="1800" dirty="0">
                <a:solidFill>
                  <a:srgbClr val="0070C0"/>
                </a:solidFill>
                <a:latin typeface="+mn-lt"/>
              </a:rPr>
            </a:br>
            <a:br>
              <a:rPr lang="fr-FR" sz="1800" dirty="0">
                <a:solidFill>
                  <a:srgbClr val="0070C0"/>
                </a:solidFill>
                <a:latin typeface="+mn-lt"/>
              </a:rPr>
            </a:br>
            <a:r>
              <a:rPr lang="fr-FR" sz="1800" dirty="0">
                <a:solidFill>
                  <a:srgbClr val="0070C0"/>
                </a:solidFill>
                <a:latin typeface="+mn-lt"/>
              </a:rPr>
              <a:t>À la descente, la pression partielle des gaz inertes (N₂, He) augmente entrainant leur dissolution dans le sang et les tissus (loi de Henry).</a:t>
            </a:r>
            <a:br>
              <a:rPr lang="fr-FR" sz="1800" dirty="0">
                <a:solidFill>
                  <a:srgbClr val="0070C0"/>
                </a:solidFill>
                <a:latin typeface="+mn-lt"/>
              </a:rPr>
            </a:br>
            <a:br>
              <a:rPr lang="fr-FR" sz="1800" dirty="0">
                <a:solidFill>
                  <a:srgbClr val="0070C0"/>
                </a:solidFill>
                <a:latin typeface="+mn-lt"/>
              </a:rPr>
            </a:br>
            <a:r>
              <a:rPr lang="fr-FR" sz="1800" dirty="0">
                <a:solidFill>
                  <a:srgbClr val="0070C0"/>
                </a:solidFill>
                <a:latin typeface="+mn-lt"/>
              </a:rPr>
              <a:t>La cinétique de « chargement » varie en fonction de la perfusion et de la diffusion dans les différents compartiments … Certains sont dits compartiments « rapides » , d’autres compartiments « lents ».</a:t>
            </a:r>
            <a:br>
              <a:rPr lang="fr-FR" sz="1800" dirty="0">
                <a:solidFill>
                  <a:srgbClr val="0070C0"/>
                </a:solidFill>
                <a:latin typeface="+mn-lt"/>
              </a:rPr>
            </a:br>
            <a:br>
              <a:rPr lang="fr-FR" sz="1800" dirty="0">
                <a:solidFill>
                  <a:srgbClr val="0070C0"/>
                </a:solidFill>
                <a:latin typeface="+mn-lt"/>
              </a:rPr>
            </a:br>
            <a:r>
              <a:rPr lang="fr-FR" sz="1800" dirty="0">
                <a:solidFill>
                  <a:srgbClr val="0070C0"/>
                </a:solidFill>
                <a:latin typeface="+mn-lt"/>
              </a:rPr>
              <a:t>À la remontée la baisse de la pression ambiante entraine une sursaturation tissulaire … Si le gradient de pression dépasse un seuil dit « critique » il y a </a:t>
            </a:r>
            <a:r>
              <a:rPr lang="fr-FR" sz="1800" dirty="0" err="1">
                <a:solidFill>
                  <a:srgbClr val="0070C0"/>
                </a:solidFill>
                <a:latin typeface="+mn-lt"/>
              </a:rPr>
              <a:t>exsolution</a:t>
            </a:r>
            <a:r>
              <a:rPr lang="fr-FR" sz="1800" dirty="0">
                <a:solidFill>
                  <a:srgbClr val="0070C0"/>
                </a:solidFill>
                <a:latin typeface="+mn-lt"/>
              </a:rPr>
              <a:t> (naissance de bulles). </a:t>
            </a:r>
            <a:br>
              <a:rPr lang="fr-FR" sz="1800" dirty="0">
                <a:solidFill>
                  <a:srgbClr val="0070C0"/>
                </a:solidFill>
                <a:latin typeface="+mn-lt"/>
              </a:rPr>
            </a:br>
            <a:br>
              <a:rPr lang="fr-FR" sz="1800" dirty="0">
                <a:solidFill>
                  <a:srgbClr val="0070C0"/>
                </a:solidFill>
                <a:latin typeface="+mn-lt"/>
              </a:rPr>
            </a:br>
            <a:r>
              <a:rPr lang="fr-FR" sz="1800" kern="0" dirty="0">
                <a:solidFill>
                  <a:srgbClr val="0070C0"/>
                </a:solidFill>
                <a:latin typeface="+mn-lt"/>
              </a:rPr>
              <a:t>La</a:t>
            </a:r>
            <a:r>
              <a:rPr lang="fr-FR" sz="1800" kern="0" dirty="0">
                <a:solidFill>
                  <a:srgbClr val="0070C0"/>
                </a:solidFill>
                <a:effectLst/>
                <a:latin typeface="+mn-lt"/>
                <a:ea typeface="Aptos" panose="020B0004020202020204" pitchFamily="34" charset="0"/>
                <a:cs typeface="Aptos" panose="020B0004020202020204" pitchFamily="34" charset="0"/>
              </a:rPr>
              <a:t> baisse de la pression extérieure (lors de la remontée) facilite la croissance des micro-noyaux</a:t>
            </a:r>
            <a:r>
              <a:rPr lang="fr-FR" sz="1800" dirty="0">
                <a:solidFill>
                  <a:srgbClr val="0070C0"/>
                </a:solidFill>
                <a:latin typeface="+mn-lt"/>
              </a:rPr>
              <a:t> (loi de Mariotte)</a:t>
            </a:r>
            <a:br>
              <a:rPr lang="fr-FR" sz="2000" dirty="0">
                <a:solidFill>
                  <a:srgbClr val="0070C0"/>
                </a:solidFill>
                <a:latin typeface="+mn-lt"/>
              </a:rPr>
            </a:br>
            <a:endParaRPr lang="fr-FR" sz="2000" dirty="0">
              <a:solidFill>
                <a:srgbClr val="0070C0"/>
              </a:solidFill>
              <a:latin typeface="+mn-lt"/>
            </a:endParaRPr>
          </a:p>
        </p:txBody>
      </p:sp>
      <p:sp>
        <p:nvSpPr>
          <p:cNvPr id="2" name="ZoneTexte 1">
            <a:extLst>
              <a:ext uri="{FF2B5EF4-FFF2-40B4-BE49-F238E27FC236}">
                <a16:creationId xmlns:a16="http://schemas.microsoft.com/office/drawing/2014/main" id="{3DA93676-A87B-9F98-D2A1-8D253289E9D5}"/>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A30F8602-2F7C-267E-0383-2ABBA3D05289}"/>
              </a:ext>
            </a:extLst>
          </p:cNvPr>
          <p:cNvPicPr>
            <a:picLocks noChangeAspect="1"/>
          </p:cNvPicPr>
          <p:nvPr/>
        </p:nvPicPr>
        <p:blipFill>
          <a:blip r:embed="rId2"/>
          <a:srcRect l="35212" t="43660" r="35621" b="21177"/>
          <a:stretch/>
        </p:blipFill>
        <p:spPr>
          <a:xfrm>
            <a:off x="10663881" y="89648"/>
            <a:ext cx="1429265" cy="1076953"/>
          </a:xfrm>
          <a:prstGeom prst="rect">
            <a:avLst/>
          </a:prstGeom>
        </p:spPr>
      </p:pic>
      <p:sp>
        <p:nvSpPr>
          <p:cNvPr id="4" name="Titre 4">
            <a:extLst>
              <a:ext uri="{FF2B5EF4-FFF2-40B4-BE49-F238E27FC236}">
                <a16:creationId xmlns:a16="http://schemas.microsoft.com/office/drawing/2014/main" id="{A45DC1F0-EF6A-9BC5-DB0B-7745853D862C}"/>
              </a:ext>
            </a:extLst>
          </p:cNvPr>
          <p:cNvSpPr txBox="1">
            <a:spLocks/>
          </p:cNvSpPr>
          <p:nvPr/>
        </p:nvSpPr>
        <p:spPr>
          <a:xfrm>
            <a:off x="6875930" y="355879"/>
            <a:ext cx="3299012" cy="94848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b="1" dirty="0">
                <a:solidFill>
                  <a:srgbClr val="0070C0"/>
                </a:solidFill>
              </a:rPr>
              <a:t>A l’origine de l’histoire </a:t>
            </a:r>
          </a:p>
        </p:txBody>
      </p:sp>
    </p:spTree>
    <p:extLst>
      <p:ext uri="{BB962C8B-B14F-4D97-AF65-F5344CB8AC3E}">
        <p14:creationId xmlns:p14="http://schemas.microsoft.com/office/powerpoint/2010/main" val="1319972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30CDB-F2D1-0E39-5255-5F50377CDB1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717FF5B-EF38-713A-4092-EB0F66C08C82}"/>
              </a:ext>
            </a:extLst>
          </p:cNvPr>
          <p:cNvSpPr>
            <a:spLocks noGrp="1"/>
          </p:cNvSpPr>
          <p:nvPr>
            <p:ph type="ctrTitle"/>
          </p:nvPr>
        </p:nvSpPr>
        <p:spPr>
          <a:xfrm>
            <a:off x="6490447" y="333176"/>
            <a:ext cx="3890682" cy="948484"/>
          </a:xfrm>
        </p:spPr>
        <p:txBody>
          <a:bodyPr/>
          <a:lstStyle/>
          <a:p>
            <a:r>
              <a:rPr lang="fr-FR" sz="4000" b="1" dirty="0">
                <a:solidFill>
                  <a:srgbClr val="0070C0"/>
                </a:solidFill>
              </a:rPr>
              <a:t>La formation</a:t>
            </a:r>
            <a:br>
              <a:rPr lang="fr-FR" sz="4000" b="1" dirty="0">
                <a:solidFill>
                  <a:srgbClr val="0070C0"/>
                </a:solidFill>
              </a:rPr>
            </a:br>
            <a:r>
              <a:rPr lang="fr-FR" sz="4000" b="1" dirty="0">
                <a:solidFill>
                  <a:srgbClr val="0070C0"/>
                </a:solidFill>
              </a:rPr>
              <a:t> des bulles</a:t>
            </a:r>
          </a:p>
        </p:txBody>
      </p:sp>
      <p:sp>
        <p:nvSpPr>
          <p:cNvPr id="2" name="ZoneTexte 1">
            <a:extLst>
              <a:ext uri="{FF2B5EF4-FFF2-40B4-BE49-F238E27FC236}">
                <a16:creationId xmlns:a16="http://schemas.microsoft.com/office/drawing/2014/main" id="{5DE81B77-0DA4-8F17-73F4-B15B556E8CB3}"/>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F83CAABD-2A97-C789-D228-C26D5642DC7F}"/>
              </a:ext>
            </a:extLst>
          </p:cNvPr>
          <p:cNvPicPr>
            <a:picLocks noChangeAspect="1"/>
          </p:cNvPicPr>
          <p:nvPr/>
        </p:nvPicPr>
        <p:blipFill>
          <a:blip r:embed="rId2"/>
          <a:srcRect l="35212" t="43660" r="35621" b="21177"/>
          <a:stretch/>
        </p:blipFill>
        <p:spPr>
          <a:xfrm>
            <a:off x="10663881" y="89648"/>
            <a:ext cx="1429265" cy="1076953"/>
          </a:xfrm>
          <a:prstGeom prst="rect">
            <a:avLst/>
          </a:prstGeom>
        </p:spPr>
      </p:pic>
      <p:sp>
        <p:nvSpPr>
          <p:cNvPr id="6" name="ZoneTexte 5">
            <a:extLst>
              <a:ext uri="{FF2B5EF4-FFF2-40B4-BE49-F238E27FC236}">
                <a16:creationId xmlns:a16="http://schemas.microsoft.com/office/drawing/2014/main" id="{7107BDEA-C420-8A36-27AE-3E9B62295585}"/>
              </a:ext>
            </a:extLst>
          </p:cNvPr>
          <p:cNvSpPr txBox="1"/>
          <p:nvPr/>
        </p:nvSpPr>
        <p:spPr>
          <a:xfrm>
            <a:off x="394447" y="1478883"/>
            <a:ext cx="11403105" cy="4801314"/>
          </a:xfrm>
          <a:prstGeom prst="rect">
            <a:avLst/>
          </a:prstGeom>
          <a:noFill/>
        </p:spPr>
        <p:txBody>
          <a:bodyPr wrap="square" rtlCol="0">
            <a:spAutoFit/>
          </a:bodyPr>
          <a:lstStyle/>
          <a:p>
            <a:r>
              <a:rPr lang="fr-FR" dirty="0">
                <a:solidFill>
                  <a:srgbClr val="0070C0"/>
                </a:solidFill>
              </a:rPr>
              <a:t>Dans les années 1900, les premiers « mal des caissons » sont observés chez les plongeurs tubistes </a:t>
            </a:r>
            <a:r>
              <a:rPr lang="fr-FR" dirty="0" err="1">
                <a:solidFill>
                  <a:srgbClr val="0070C0"/>
                </a:solidFill>
              </a:rPr>
              <a:t>travailant</a:t>
            </a:r>
            <a:r>
              <a:rPr lang="fr-FR" dirty="0">
                <a:solidFill>
                  <a:srgbClr val="0070C0"/>
                </a:solidFill>
              </a:rPr>
              <a:t> sous pression (Fondations des ponts; tunnels sous marins ..) </a:t>
            </a:r>
          </a:p>
          <a:p>
            <a:endParaRPr lang="fr-FR" dirty="0">
              <a:solidFill>
                <a:srgbClr val="0070C0"/>
              </a:solidFill>
            </a:endParaRPr>
          </a:p>
          <a:p>
            <a:r>
              <a:rPr lang="fr-FR" dirty="0">
                <a:solidFill>
                  <a:srgbClr val="0070C0"/>
                </a:solidFill>
              </a:rPr>
              <a:t>A cette époque, avant que la physiologie de la décompression ne soit comprise, certains médecins et plongeurs pensaient que les bulles de gaz responsable du « mal des caissons » pouvaient être éliminées en secouant vigoureusement les plongeurs après leur sortie de l’eau ! </a:t>
            </a:r>
          </a:p>
          <a:p>
            <a:endParaRPr lang="fr-FR" dirty="0">
              <a:solidFill>
                <a:srgbClr val="0070C0"/>
              </a:solidFill>
            </a:endParaRPr>
          </a:p>
          <a:p>
            <a:r>
              <a:rPr lang="fr-FR" dirty="0">
                <a:solidFill>
                  <a:srgbClr val="0070C0"/>
                </a:solidFill>
              </a:rPr>
              <a:t>L’idée est que les secousses permettraient de « décoller » ou « chasser » les bulles de gaz des tissus et de favoriser leur dissolution ou leur élimination par la circulation sanguine </a:t>
            </a:r>
          </a:p>
          <a:p>
            <a:endParaRPr lang="fr-FR" dirty="0">
              <a:solidFill>
                <a:srgbClr val="0070C0"/>
              </a:solidFill>
            </a:endParaRPr>
          </a:p>
          <a:p>
            <a:r>
              <a:rPr lang="fr-FR" dirty="0">
                <a:solidFill>
                  <a:srgbClr val="0070C0"/>
                </a:solidFill>
              </a:rPr>
              <a:t>On sait depuis Edmund Newton Harvey (1944) que la formation des bulles n’est pas simplement la conséquence de la sursaturation du gaz diluant (Azote ou hélium) au cours de la désaturation.</a:t>
            </a:r>
          </a:p>
          <a:p>
            <a:endParaRPr lang="fr-FR" dirty="0">
              <a:solidFill>
                <a:srgbClr val="0070C0"/>
              </a:solidFill>
            </a:endParaRPr>
          </a:p>
          <a:p>
            <a:r>
              <a:rPr lang="fr-FR" dirty="0">
                <a:solidFill>
                  <a:srgbClr val="0070C0"/>
                </a:solidFill>
              </a:rPr>
              <a:t>L’existence de noyaux gazeux (de phases gazeuses de très petites dimensions) présents à l’état basal dans les liquides expliquerait la facilité de création des bulles.</a:t>
            </a:r>
          </a:p>
          <a:p>
            <a:endParaRPr lang="fr-FR" dirty="0">
              <a:solidFill>
                <a:srgbClr val="0070C0"/>
              </a:solidFill>
            </a:endParaRPr>
          </a:p>
          <a:p>
            <a:endParaRPr lang="fr-FR" dirty="0">
              <a:solidFill>
                <a:srgbClr val="0070C0"/>
              </a:solidFill>
            </a:endParaRPr>
          </a:p>
        </p:txBody>
      </p:sp>
    </p:spTree>
    <p:extLst>
      <p:ext uri="{BB962C8B-B14F-4D97-AF65-F5344CB8AC3E}">
        <p14:creationId xmlns:p14="http://schemas.microsoft.com/office/powerpoint/2010/main" val="50618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BBC0-0C03-DB17-D649-BC0DBC14F31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2651664-DBA8-095C-5CCB-DEBA6041C84E}"/>
              </a:ext>
            </a:extLst>
          </p:cNvPr>
          <p:cNvSpPr>
            <a:spLocks noGrp="1"/>
          </p:cNvSpPr>
          <p:nvPr>
            <p:ph type="ctrTitle"/>
          </p:nvPr>
        </p:nvSpPr>
        <p:spPr>
          <a:xfrm>
            <a:off x="6490447" y="333176"/>
            <a:ext cx="3890682" cy="948484"/>
          </a:xfrm>
        </p:spPr>
        <p:txBody>
          <a:bodyPr/>
          <a:lstStyle/>
          <a:p>
            <a:r>
              <a:rPr lang="fr-FR" sz="4000" b="1" dirty="0">
                <a:solidFill>
                  <a:srgbClr val="0070C0"/>
                </a:solidFill>
              </a:rPr>
              <a:t>La formation</a:t>
            </a:r>
            <a:br>
              <a:rPr lang="fr-FR" sz="4000" b="1" dirty="0">
                <a:solidFill>
                  <a:srgbClr val="0070C0"/>
                </a:solidFill>
              </a:rPr>
            </a:br>
            <a:r>
              <a:rPr lang="fr-FR" sz="4000" b="1" dirty="0">
                <a:solidFill>
                  <a:srgbClr val="0070C0"/>
                </a:solidFill>
              </a:rPr>
              <a:t> des bulles</a:t>
            </a:r>
          </a:p>
        </p:txBody>
      </p:sp>
      <p:sp>
        <p:nvSpPr>
          <p:cNvPr id="2" name="ZoneTexte 1">
            <a:extLst>
              <a:ext uri="{FF2B5EF4-FFF2-40B4-BE49-F238E27FC236}">
                <a16:creationId xmlns:a16="http://schemas.microsoft.com/office/drawing/2014/main" id="{13B02900-B171-0CDB-5430-04C26C53200E}"/>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0F0F8302-D3AA-1962-0827-F36A9726F969}"/>
              </a:ext>
            </a:extLst>
          </p:cNvPr>
          <p:cNvPicPr>
            <a:picLocks noChangeAspect="1"/>
          </p:cNvPicPr>
          <p:nvPr/>
        </p:nvPicPr>
        <p:blipFill>
          <a:blip r:embed="rId2"/>
          <a:srcRect l="35212" t="43660" r="35621" b="21177"/>
          <a:stretch/>
        </p:blipFill>
        <p:spPr>
          <a:xfrm>
            <a:off x="10663881" y="89648"/>
            <a:ext cx="1429265" cy="1076953"/>
          </a:xfrm>
          <a:prstGeom prst="rect">
            <a:avLst/>
          </a:prstGeom>
        </p:spPr>
      </p:pic>
      <p:sp>
        <p:nvSpPr>
          <p:cNvPr id="6" name="ZoneTexte 5">
            <a:extLst>
              <a:ext uri="{FF2B5EF4-FFF2-40B4-BE49-F238E27FC236}">
                <a16:creationId xmlns:a16="http://schemas.microsoft.com/office/drawing/2014/main" id="{AD8DE738-578F-F64E-8336-F7706F9B34BF}"/>
              </a:ext>
            </a:extLst>
          </p:cNvPr>
          <p:cNvSpPr txBox="1"/>
          <p:nvPr/>
        </p:nvSpPr>
        <p:spPr>
          <a:xfrm>
            <a:off x="394447" y="1478883"/>
            <a:ext cx="11403105" cy="3693319"/>
          </a:xfrm>
          <a:prstGeom prst="rect">
            <a:avLst/>
          </a:prstGeom>
          <a:noFill/>
        </p:spPr>
        <p:txBody>
          <a:bodyPr wrap="square" rtlCol="0">
            <a:spAutoFit/>
          </a:bodyPr>
          <a:lstStyle/>
          <a:p>
            <a:endParaRPr lang="fr-FR" dirty="0">
              <a:solidFill>
                <a:srgbClr val="0070C0"/>
              </a:solidFill>
            </a:endParaRPr>
          </a:p>
          <a:p>
            <a:r>
              <a:rPr lang="fr-FR" u="sng" dirty="0">
                <a:solidFill>
                  <a:srgbClr val="0070C0"/>
                </a:solidFill>
              </a:rPr>
              <a:t>3 hypothèses connues à ce jour </a:t>
            </a:r>
          </a:p>
          <a:p>
            <a:endParaRPr lang="fr-FR" u="sng" dirty="0">
              <a:solidFill>
                <a:srgbClr val="0070C0"/>
              </a:solidFill>
              <a:effectLst/>
            </a:endParaRPr>
          </a:p>
          <a:p>
            <a:endParaRPr lang="fr-FR" u="sng" dirty="0">
              <a:solidFill>
                <a:srgbClr val="0070C0"/>
              </a:solidFill>
            </a:endParaRPr>
          </a:p>
          <a:p>
            <a:endParaRPr lang="fr-FR" u="sng" dirty="0">
              <a:solidFill>
                <a:srgbClr val="0070C0"/>
              </a:solidFill>
              <a:effectLst/>
            </a:endParaRPr>
          </a:p>
          <a:p>
            <a:endParaRPr lang="fr-FR" u="sng" dirty="0">
              <a:solidFill>
                <a:srgbClr val="0070C0"/>
              </a:solidFill>
            </a:endParaRPr>
          </a:p>
          <a:p>
            <a:endParaRPr lang="fr-FR" u="sng" dirty="0">
              <a:solidFill>
                <a:srgbClr val="0070C0"/>
              </a:solidFill>
              <a:effectLst/>
            </a:endParaRPr>
          </a:p>
          <a:p>
            <a:endParaRPr lang="fr-FR" u="sng" dirty="0">
              <a:solidFill>
                <a:srgbClr val="0070C0"/>
              </a:solidFill>
            </a:endParaRPr>
          </a:p>
          <a:p>
            <a:endParaRPr lang="fr-FR" u="sng" dirty="0">
              <a:solidFill>
                <a:srgbClr val="0070C0"/>
              </a:solidFill>
              <a:effectLst/>
            </a:endParaRPr>
          </a:p>
          <a:p>
            <a:endParaRPr lang="fr-FR" u="sng" dirty="0">
              <a:solidFill>
                <a:srgbClr val="0070C0"/>
              </a:solidFill>
            </a:endParaRPr>
          </a:p>
          <a:p>
            <a:endParaRPr lang="fr-FR" u="sng" dirty="0">
              <a:solidFill>
                <a:srgbClr val="0070C0"/>
              </a:solidFill>
              <a:effectLst/>
            </a:endParaRPr>
          </a:p>
          <a:p>
            <a:endParaRPr lang="fr-FR" dirty="0">
              <a:effectLst/>
            </a:endParaRPr>
          </a:p>
          <a:p>
            <a:endParaRPr lang="fr-FR" dirty="0">
              <a:solidFill>
                <a:srgbClr val="0070C0"/>
              </a:solidFill>
            </a:endParaRPr>
          </a:p>
        </p:txBody>
      </p:sp>
      <p:pic>
        <p:nvPicPr>
          <p:cNvPr id="8" name="Image 7" descr="Une image contenant texte, capture d’écran, logiciel, Logiciel multimédia&#10;&#10;Le contenu généré par l’IA peut être incorrect.">
            <a:extLst>
              <a:ext uri="{FF2B5EF4-FFF2-40B4-BE49-F238E27FC236}">
                <a16:creationId xmlns:a16="http://schemas.microsoft.com/office/drawing/2014/main" id="{38ABAD78-7A34-8FE1-B6A9-A0DD33BBE3C1}"/>
              </a:ext>
            </a:extLst>
          </p:cNvPr>
          <p:cNvPicPr>
            <a:picLocks noChangeAspect="1"/>
          </p:cNvPicPr>
          <p:nvPr/>
        </p:nvPicPr>
        <p:blipFill rotWithShape="1">
          <a:blip r:embed="rId3"/>
          <a:srcRect l="55647" t="33818" r="25215" b="37706"/>
          <a:stretch/>
        </p:blipFill>
        <p:spPr bwMode="auto">
          <a:xfrm>
            <a:off x="9120592" y="4512750"/>
            <a:ext cx="2521071" cy="2345250"/>
          </a:xfrm>
          <a:prstGeom prst="rect">
            <a:avLst/>
          </a:prstGeom>
          <a:ln>
            <a:noFill/>
          </a:ln>
          <a:extLst>
            <a:ext uri="{53640926-AAD7-44D8-BBD7-CCE9431645EC}">
              <a14:shadowObscured xmlns:a14="http://schemas.microsoft.com/office/drawing/2010/main"/>
            </a:ext>
          </a:extLst>
        </p:spPr>
      </p:pic>
      <p:sp>
        <p:nvSpPr>
          <p:cNvPr id="9" name="ZoneTexte 8">
            <a:extLst>
              <a:ext uri="{FF2B5EF4-FFF2-40B4-BE49-F238E27FC236}">
                <a16:creationId xmlns:a16="http://schemas.microsoft.com/office/drawing/2014/main" id="{C32616C2-3808-5C21-CD24-41E39EBA3576}"/>
              </a:ext>
            </a:extLst>
          </p:cNvPr>
          <p:cNvSpPr txBox="1"/>
          <p:nvPr/>
        </p:nvSpPr>
        <p:spPr>
          <a:xfrm>
            <a:off x="394447" y="2619494"/>
            <a:ext cx="7956056" cy="2031325"/>
          </a:xfrm>
          <a:prstGeom prst="rect">
            <a:avLst/>
          </a:prstGeom>
          <a:noFill/>
        </p:spPr>
        <p:txBody>
          <a:bodyPr wrap="square" rtlCol="0">
            <a:spAutoFit/>
          </a:bodyPr>
          <a:lstStyle/>
          <a:p>
            <a:pPr marL="342900" lvl="0" indent="-342900">
              <a:buSzPts val="1000"/>
              <a:buFont typeface="Symbol" panose="05050102010706020507" pitchFamily="18" charset="2"/>
              <a:buChar char=""/>
              <a:tabLst>
                <a:tab pos="457200" algn="l"/>
              </a:tabLst>
            </a:pPr>
            <a:r>
              <a:rPr lang="fr-FR" b="1" dirty="0">
                <a:solidFill>
                  <a:srgbClr val="0070C0"/>
                </a:solidFill>
                <a:latin typeface="Aptos" panose="020B0004020202020204" pitchFamily="34" charset="0"/>
                <a:cs typeface="Aptos" panose="020B0004020202020204" pitchFamily="34" charset="0"/>
              </a:rPr>
              <a:t>Les c</a:t>
            </a:r>
            <a:r>
              <a:rPr lang="fr-FR" b="1" dirty="0">
                <a:solidFill>
                  <a:srgbClr val="0070C0"/>
                </a:solidFill>
                <a:effectLst/>
                <a:latin typeface="Aptos" panose="020B0004020202020204" pitchFamily="34" charset="0"/>
                <a:cs typeface="Aptos" panose="020B0004020202020204" pitchFamily="34" charset="0"/>
              </a:rPr>
              <a:t>revasses et hétérogénéités “hydrophobes” de Harvey</a:t>
            </a:r>
            <a:r>
              <a:rPr lang="fr-FR" b="1" dirty="0">
                <a:solidFill>
                  <a:srgbClr val="0070C0"/>
                </a:solidFill>
                <a:latin typeface="Aptos" panose="020B0004020202020204" pitchFamily="34" charset="0"/>
                <a:cs typeface="Aptos" panose="020B0004020202020204" pitchFamily="34" charset="0"/>
              </a:rPr>
              <a:t> </a:t>
            </a:r>
          </a:p>
          <a:p>
            <a:pPr lvl="0">
              <a:buSzPts val="1000"/>
              <a:tabLst>
                <a:tab pos="457200" algn="l"/>
              </a:tabLst>
            </a:pPr>
            <a:endParaRPr lang="fr-FR" b="1" dirty="0">
              <a:solidFill>
                <a:srgbClr val="0070C0"/>
              </a:solidFill>
              <a:latin typeface="Aptos" panose="020B0004020202020204" pitchFamily="34" charset="0"/>
              <a:cs typeface="Aptos" panose="020B0004020202020204" pitchFamily="34" charset="0"/>
            </a:endParaRPr>
          </a:p>
          <a:p>
            <a:pPr lvl="0">
              <a:buSzPts val="1000"/>
              <a:tabLst>
                <a:tab pos="457200" algn="l"/>
              </a:tabLst>
            </a:pPr>
            <a:r>
              <a:rPr lang="fr-FR" i="1" dirty="0">
                <a:solidFill>
                  <a:srgbClr val="0070C0"/>
                </a:solidFill>
                <a:effectLst/>
              </a:rPr>
              <a:t>on sait que des </a:t>
            </a:r>
            <a:r>
              <a:rPr lang="fr-FR" i="1" dirty="0" err="1">
                <a:solidFill>
                  <a:srgbClr val="0070C0"/>
                </a:solidFill>
                <a:effectLst/>
              </a:rPr>
              <a:t>micro-cavités</a:t>
            </a:r>
            <a:r>
              <a:rPr lang="fr-FR" i="1" dirty="0">
                <a:solidFill>
                  <a:srgbClr val="0070C0"/>
                </a:solidFill>
                <a:effectLst/>
              </a:rPr>
              <a:t> hydrophobes à la surface de tissus/particules peuvent héberger des poches de gaz stables qui servent de </a:t>
            </a:r>
            <a:r>
              <a:rPr lang="fr-FR" i="1" dirty="0">
                <a:solidFill>
                  <a:srgbClr val="0070C0"/>
                </a:solidFill>
                <a:effectLst/>
                <a:latin typeface="Aptos" panose="020B0004020202020204" pitchFamily="34" charset="0"/>
                <a:cs typeface="Aptos" panose="020B0004020202020204" pitchFamily="34" charset="0"/>
              </a:rPr>
              <a:t>noyaux</a:t>
            </a:r>
            <a:r>
              <a:rPr lang="fr-FR" i="1" dirty="0">
                <a:solidFill>
                  <a:srgbClr val="0070C0"/>
                </a:solidFill>
                <a:effectLst/>
              </a:rPr>
              <a:t> quand un liquide devient sursaturé</a:t>
            </a:r>
            <a:r>
              <a:rPr lang="fr-FR" i="1" dirty="0">
                <a:solidFill>
                  <a:srgbClr val="0070C0"/>
                </a:solidFill>
                <a:effectLst/>
                <a:latin typeface="Arial" panose="020B0604020202020204" pitchFamily="34" charset="0"/>
              </a:rPr>
              <a:t> </a:t>
            </a:r>
            <a:r>
              <a:rPr lang="fr-FR" i="1" dirty="0">
                <a:solidFill>
                  <a:srgbClr val="0070C0"/>
                </a:solidFill>
                <a:effectLst/>
              </a:rPr>
              <a:t>; sans noyau, l’énergie d’interface ferait avorter la naissance d’une bulle. Ce concept dit «</a:t>
            </a:r>
            <a:r>
              <a:rPr lang="fr-FR" i="1" dirty="0">
                <a:solidFill>
                  <a:srgbClr val="0070C0"/>
                </a:solidFill>
                <a:effectLst/>
                <a:latin typeface="Arial" panose="020B0604020202020204" pitchFamily="34" charset="0"/>
              </a:rPr>
              <a:t> </a:t>
            </a:r>
            <a:r>
              <a:rPr lang="fr-FR" i="1" dirty="0" err="1">
                <a:solidFill>
                  <a:srgbClr val="0070C0"/>
                </a:solidFill>
                <a:effectLst/>
              </a:rPr>
              <a:t>crevice</a:t>
            </a:r>
            <a:r>
              <a:rPr lang="fr-FR" i="1" dirty="0">
                <a:solidFill>
                  <a:srgbClr val="0070C0"/>
                </a:solidFill>
                <a:effectLst/>
              </a:rPr>
              <a:t> model</a:t>
            </a:r>
            <a:r>
              <a:rPr lang="fr-FR" i="1" dirty="0">
                <a:solidFill>
                  <a:srgbClr val="0070C0"/>
                </a:solidFill>
                <a:effectLst/>
                <a:latin typeface="Arial" panose="020B0604020202020204" pitchFamily="34" charset="0"/>
              </a:rPr>
              <a:t> </a:t>
            </a:r>
            <a:r>
              <a:rPr lang="fr-FR" i="1" dirty="0">
                <a:solidFill>
                  <a:srgbClr val="0070C0"/>
                </a:solidFill>
                <a:effectLst/>
              </a:rPr>
              <a:t>» est encore la base de la cavitation en biologie et en mécanique des fluides. (</a:t>
            </a:r>
            <a:r>
              <a:rPr lang="fr-FR" i="1" u="sng" dirty="0" err="1">
                <a:solidFill>
                  <a:srgbClr val="0070C0"/>
                </a:solidFill>
                <a:effectLst/>
                <a:hlinkClick r:id="rId4" tooltip="Bubble formation in animals. I. Physical factors (1944) | E. Newton ...">
                  <a:extLst>
                    <a:ext uri="{A12FA001-AC4F-418D-AE19-62706E023703}">
                      <ahyp:hlinkClr xmlns:ahyp="http://schemas.microsoft.com/office/drawing/2018/hyperlinkcolor" val="tx"/>
                    </a:ext>
                  </a:extLst>
                </a:hlinkClick>
              </a:rPr>
              <a:t>SciSpace</a:t>
            </a:r>
            <a:r>
              <a:rPr lang="fr-FR" i="1" dirty="0">
                <a:solidFill>
                  <a:srgbClr val="0070C0"/>
                </a:solidFill>
                <a:effectLst/>
              </a:rPr>
              <a:t>)</a:t>
            </a:r>
          </a:p>
        </p:txBody>
      </p:sp>
      <p:pic>
        <p:nvPicPr>
          <p:cNvPr id="1028" name="Picture 4" descr="Edmund Newton Harvey - Wikiwand">
            <a:extLst>
              <a:ext uri="{FF2B5EF4-FFF2-40B4-BE49-F238E27FC236}">
                <a16:creationId xmlns:a16="http://schemas.microsoft.com/office/drawing/2014/main" id="{9E68B961-6C9D-DBF4-B698-0F336AFB95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0592" y="1363823"/>
            <a:ext cx="2315583" cy="306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52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F2C3F-B37B-8CF6-020A-0E595F23679B}"/>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13C9695-59BD-F687-65D8-2ACE9B0E4A64}"/>
              </a:ext>
            </a:extLst>
          </p:cNvPr>
          <p:cNvSpPr>
            <a:spLocks noGrp="1"/>
          </p:cNvSpPr>
          <p:nvPr>
            <p:ph type="ctrTitle"/>
          </p:nvPr>
        </p:nvSpPr>
        <p:spPr>
          <a:xfrm>
            <a:off x="6490447" y="333176"/>
            <a:ext cx="3890682" cy="948484"/>
          </a:xfrm>
        </p:spPr>
        <p:txBody>
          <a:bodyPr/>
          <a:lstStyle/>
          <a:p>
            <a:r>
              <a:rPr lang="fr-FR" sz="4000" b="1" dirty="0">
                <a:solidFill>
                  <a:srgbClr val="0070C0"/>
                </a:solidFill>
              </a:rPr>
              <a:t>La formation</a:t>
            </a:r>
            <a:br>
              <a:rPr lang="fr-FR" sz="4000" b="1" dirty="0">
                <a:solidFill>
                  <a:srgbClr val="0070C0"/>
                </a:solidFill>
              </a:rPr>
            </a:br>
            <a:r>
              <a:rPr lang="fr-FR" sz="4000" b="1" dirty="0">
                <a:solidFill>
                  <a:srgbClr val="0070C0"/>
                </a:solidFill>
              </a:rPr>
              <a:t> des bulles</a:t>
            </a:r>
          </a:p>
        </p:txBody>
      </p:sp>
      <p:sp>
        <p:nvSpPr>
          <p:cNvPr id="2" name="ZoneTexte 1">
            <a:extLst>
              <a:ext uri="{FF2B5EF4-FFF2-40B4-BE49-F238E27FC236}">
                <a16:creationId xmlns:a16="http://schemas.microsoft.com/office/drawing/2014/main" id="{DD820B25-51FE-C93D-A144-6DF11897F603}"/>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16FEDE00-8ED0-776C-CB1F-B37FE12C8DBF}"/>
              </a:ext>
            </a:extLst>
          </p:cNvPr>
          <p:cNvPicPr>
            <a:picLocks noChangeAspect="1"/>
          </p:cNvPicPr>
          <p:nvPr/>
        </p:nvPicPr>
        <p:blipFill>
          <a:blip r:embed="rId2"/>
          <a:srcRect l="35212" t="43660" r="35621" b="21177"/>
          <a:stretch/>
        </p:blipFill>
        <p:spPr>
          <a:xfrm>
            <a:off x="10663881" y="89648"/>
            <a:ext cx="1429265" cy="1076953"/>
          </a:xfrm>
          <a:prstGeom prst="rect">
            <a:avLst/>
          </a:prstGeom>
        </p:spPr>
      </p:pic>
      <p:sp>
        <p:nvSpPr>
          <p:cNvPr id="6" name="ZoneTexte 5">
            <a:extLst>
              <a:ext uri="{FF2B5EF4-FFF2-40B4-BE49-F238E27FC236}">
                <a16:creationId xmlns:a16="http://schemas.microsoft.com/office/drawing/2014/main" id="{D32AE6C1-8ED8-6564-D202-CABA7CA9B5BE}"/>
              </a:ext>
            </a:extLst>
          </p:cNvPr>
          <p:cNvSpPr txBox="1"/>
          <p:nvPr/>
        </p:nvSpPr>
        <p:spPr>
          <a:xfrm>
            <a:off x="412377" y="1765280"/>
            <a:ext cx="8767481" cy="3693319"/>
          </a:xfrm>
          <a:prstGeom prst="rect">
            <a:avLst/>
          </a:prstGeom>
          <a:noFill/>
        </p:spPr>
        <p:txBody>
          <a:bodyPr wrap="square" rtlCol="0">
            <a:spAutoFit/>
          </a:bodyPr>
          <a:lstStyle/>
          <a:p>
            <a:pPr marL="342900" lvl="0" indent="-342900">
              <a:buSzPts val="1000"/>
              <a:buFont typeface="Symbol" panose="05050102010706020507" pitchFamily="18" charset="2"/>
              <a:buChar char=""/>
              <a:tabLst>
                <a:tab pos="457200" algn="l"/>
              </a:tabLst>
            </a:pPr>
            <a:r>
              <a:rPr lang="fr-FR" b="1" dirty="0">
                <a:solidFill>
                  <a:srgbClr val="0070C0"/>
                </a:solidFill>
                <a:latin typeface="Aptos" panose="020B0004020202020204" pitchFamily="34" charset="0"/>
                <a:cs typeface="Aptos" panose="020B0004020202020204" pitchFamily="34" charset="0"/>
              </a:rPr>
              <a:t>Les </a:t>
            </a:r>
            <a:r>
              <a:rPr lang="fr-FR" b="1" dirty="0" err="1">
                <a:solidFill>
                  <a:srgbClr val="0070C0"/>
                </a:solidFill>
                <a:latin typeface="Aptos" panose="020B0004020202020204" pitchFamily="34" charset="0"/>
                <a:cs typeface="Aptos" panose="020B0004020202020204" pitchFamily="34" charset="0"/>
              </a:rPr>
              <a:t>n</a:t>
            </a:r>
            <a:r>
              <a:rPr lang="fr-FR" b="1" dirty="0" err="1">
                <a:solidFill>
                  <a:srgbClr val="0070C0"/>
                </a:solidFill>
                <a:effectLst/>
                <a:latin typeface="Aptos" panose="020B0004020202020204" pitchFamily="34" charset="0"/>
                <a:cs typeface="Aptos" panose="020B0004020202020204" pitchFamily="34" charset="0"/>
              </a:rPr>
              <a:t>anobulles</a:t>
            </a:r>
            <a:r>
              <a:rPr lang="fr-FR" b="1" dirty="0">
                <a:solidFill>
                  <a:srgbClr val="0070C0"/>
                </a:solidFill>
                <a:effectLst/>
                <a:latin typeface="Aptos" panose="020B0004020202020204" pitchFamily="34" charset="0"/>
                <a:cs typeface="Aptos" panose="020B0004020202020204" pitchFamily="34" charset="0"/>
              </a:rPr>
              <a:t> de surface  = « active </a:t>
            </a:r>
            <a:r>
              <a:rPr lang="fr-FR" b="1" dirty="0" err="1">
                <a:solidFill>
                  <a:srgbClr val="0070C0"/>
                </a:solidFill>
                <a:effectLst/>
                <a:latin typeface="Aptos" panose="020B0004020202020204" pitchFamily="34" charset="0"/>
                <a:cs typeface="Aptos" panose="020B0004020202020204" pitchFamily="34" charset="0"/>
              </a:rPr>
              <a:t>hydrophobic</a:t>
            </a:r>
            <a:r>
              <a:rPr lang="fr-FR" b="1" dirty="0">
                <a:solidFill>
                  <a:srgbClr val="0070C0"/>
                </a:solidFill>
                <a:effectLst/>
                <a:latin typeface="Aptos" panose="020B0004020202020204" pitchFamily="34" charset="0"/>
                <a:cs typeface="Aptos" panose="020B0004020202020204" pitchFamily="34" charset="0"/>
              </a:rPr>
              <a:t> spots » (AHS) de Ran </a:t>
            </a:r>
            <a:r>
              <a:rPr lang="fr-FR" b="1" dirty="0" err="1">
                <a:solidFill>
                  <a:srgbClr val="0070C0"/>
                </a:solidFill>
                <a:effectLst/>
                <a:latin typeface="Aptos" panose="020B0004020202020204" pitchFamily="34" charset="0"/>
                <a:cs typeface="Aptos" panose="020B0004020202020204" pitchFamily="34" charset="0"/>
              </a:rPr>
              <a:t>Ariéli</a:t>
            </a:r>
            <a:endParaRPr lang="fr-FR" b="1" dirty="0">
              <a:solidFill>
                <a:srgbClr val="0070C0"/>
              </a:solidFill>
              <a:effectLst/>
              <a:latin typeface="Aptos" panose="020B0004020202020204" pitchFamily="34" charset="0"/>
              <a:cs typeface="Aptos" panose="020B0004020202020204" pitchFamily="34" charset="0"/>
            </a:endParaRPr>
          </a:p>
          <a:p>
            <a:pPr lvl="0">
              <a:buSzPts val="1000"/>
              <a:tabLst>
                <a:tab pos="457200" algn="l"/>
              </a:tabLst>
            </a:pPr>
            <a:r>
              <a:rPr lang="fr-FR" b="1" dirty="0">
                <a:solidFill>
                  <a:srgbClr val="0070C0"/>
                </a:solidFill>
                <a:effectLst/>
                <a:latin typeface="Aptos" panose="020B0004020202020204" pitchFamily="34" charset="0"/>
                <a:cs typeface="Aptos" panose="020B0004020202020204" pitchFamily="34" charset="0"/>
              </a:rPr>
              <a:t> </a:t>
            </a:r>
            <a:endParaRPr lang="fr-FR" b="1" dirty="0">
              <a:solidFill>
                <a:srgbClr val="0070C0"/>
              </a:solidFill>
              <a:latin typeface="Arial" panose="020B0604020202020204" pitchFamily="34" charset="0"/>
              <a:cs typeface="Aptos" panose="020B0004020202020204" pitchFamily="34" charset="0"/>
            </a:endParaRPr>
          </a:p>
          <a:p>
            <a:pPr lvl="0">
              <a:buSzPts val="1000"/>
              <a:tabLst>
                <a:tab pos="457200" algn="l"/>
              </a:tabLst>
            </a:pPr>
            <a:r>
              <a:rPr lang="fr-FR" b="1" i="1" dirty="0">
                <a:solidFill>
                  <a:srgbClr val="0070C0"/>
                </a:solidFill>
                <a:effectLst/>
                <a:latin typeface="Arial" panose="020B0604020202020204" pitchFamily="34" charset="0"/>
              </a:rPr>
              <a:t>      </a:t>
            </a:r>
            <a:r>
              <a:rPr lang="fr-FR" i="1" dirty="0">
                <a:solidFill>
                  <a:srgbClr val="0070C0"/>
                </a:solidFill>
                <a:effectLst/>
                <a:latin typeface="Arial" panose="020B0604020202020204" pitchFamily="34" charset="0"/>
              </a:rPr>
              <a:t>D</a:t>
            </a:r>
            <a:r>
              <a:rPr lang="fr-FR" i="1" dirty="0">
                <a:solidFill>
                  <a:srgbClr val="0070C0"/>
                </a:solidFill>
                <a:effectLst/>
              </a:rPr>
              <a:t>es travaux plus récents (imagerie de surfaces hydrophobes et modélisation) montrent la présence de </a:t>
            </a:r>
            <a:r>
              <a:rPr lang="fr-FR" i="1" dirty="0" err="1">
                <a:solidFill>
                  <a:srgbClr val="0070C0"/>
                </a:solidFill>
                <a:effectLst/>
                <a:latin typeface="Aptos" panose="020B0004020202020204" pitchFamily="34" charset="0"/>
                <a:cs typeface="Aptos" panose="020B0004020202020204" pitchFamily="34" charset="0"/>
              </a:rPr>
              <a:t>nano</a:t>
            </a:r>
            <a:r>
              <a:rPr lang="fr-FR" i="1" dirty="0" err="1">
                <a:solidFill>
                  <a:srgbClr val="0070C0"/>
                </a:solidFill>
                <a:effectLst/>
              </a:rPr>
              <a:t>bulles</a:t>
            </a:r>
            <a:r>
              <a:rPr lang="fr-FR" i="1" dirty="0">
                <a:solidFill>
                  <a:srgbClr val="0070C0"/>
                </a:solidFill>
              </a:rPr>
              <a:t> </a:t>
            </a:r>
            <a:r>
              <a:rPr lang="fr-FR" i="1" dirty="0">
                <a:solidFill>
                  <a:srgbClr val="0070C0"/>
                </a:solidFill>
                <a:effectLst/>
              </a:rPr>
              <a:t>persistantes sur des zones hydrophobes du côté luminal (face interne du vaisseau en contact avec le sang) des vaisseaux. Chez l’animal, ces AHS portent des phospholipides de type surfactant </a:t>
            </a:r>
            <a:r>
              <a:rPr lang="fr-FR" i="1" dirty="0">
                <a:solidFill>
                  <a:srgbClr val="0070C0"/>
                </a:solidFill>
              </a:rPr>
              <a:t> Ex : </a:t>
            </a:r>
            <a:r>
              <a:rPr lang="fr-FR" i="1" dirty="0">
                <a:solidFill>
                  <a:srgbClr val="0070C0"/>
                </a:solidFill>
                <a:effectLst/>
              </a:rPr>
              <a:t>DPPC « </a:t>
            </a:r>
            <a:r>
              <a:rPr lang="fr-FR" i="1" dirty="0" err="1">
                <a:solidFill>
                  <a:srgbClr val="0070C0"/>
                </a:solidFill>
                <a:effectLst/>
              </a:rPr>
              <a:t>Dipalmitoylphosphatidylcholine</a:t>
            </a:r>
            <a:r>
              <a:rPr lang="fr-FR" i="1" dirty="0">
                <a:solidFill>
                  <a:srgbClr val="0070C0"/>
                </a:solidFill>
                <a:effectLst/>
              </a:rPr>
              <a:t> », fournissant des sites stables d’où se détachent des bulles après décompression. (</a:t>
            </a:r>
            <a:r>
              <a:rPr lang="fr-FR" i="1" u="sng" dirty="0" err="1">
                <a:solidFill>
                  <a:srgbClr val="0070C0"/>
                </a:solidFill>
                <a:effectLst/>
                <a:hlinkClick r:id="rId3" tooltip="Frontiers | Nanobubbles Form at Active Hydrophobic Spots on the Luminal ...">
                  <a:extLst>
                    <a:ext uri="{A12FA001-AC4F-418D-AE19-62706E023703}">
                      <ahyp:hlinkClr xmlns:ahyp="http://schemas.microsoft.com/office/drawing/2018/hyperlinkcolor" val="tx"/>
                    </a:ext>
                  </a:extLst>
                </a:hlinkClick>
              </a:rPr>
              <a:t>Frontiers</a:t>
            </a:r>
            <a:r>
              <a:rPr lang="fr-FR" i="1" dirty="0">
                <a:solidFill>
                  <a:srgbClr val="0070C0"/>
                </a:solidFill>
                <a:effectLst/>
              </a:rPr>
              <a:t>) </a:t>
            </a:r>
          </a:p>
          <a:p>
            <a:pPr lvl="0">
              <a:buSzPts val="1000"/>
              <a:tabLst>
                <a:tab pos="457200" algn="l"/>
              </a:tabLst>
            </a:pPr>
            <a:endParaRPr lang="fr-FR" i="1" dirty="0">
              <a:solidFill>
                <a:srgbClr val="0070C0"/>
              </a:solidFill>
            </a:endParaRPr>
          </a:p>
          <a:p>
            <a:pPr lvl="0">
              <a:buSzPts val="1000"/>
              <a:tabLst>
                <a:tab pos="457200" algn="l"/>
              </a:tabLst>
            </a:pPr>
            <a:r>
              <a:rPr lang="fr-FR" dirty="0">
                <a:solidFill>
                  <a:srgbClr val="0070C0"/>
                </a:solidFill>
                <a:effectLst/>
              </a:rPr>
              <a:t>Le détachement de ces bulles dépend de la forme et de la taille des bulles et lors de son détachement, celle-ci emporte une micro-portion de paroi cellulaire entrainant une micro-abrasion sur laquelle va se reformer</a:t>
            </a:r>
            <a:r>
              <a:rPr lang="fr-FR" dirty="0">
                <a:solidFill>
                  <a:srgbClr val="0070C0"/>
                </a:solidFill>
              </a:rPr>
              <a:t> </a:t>
            </a:r>
            <a:r>
              <a:rPr lang="fr-FR" dirty="0">
                <a:solidFill>
                  <a:srgbClr val="0070C0"/>
                </a:solidFill>
                <a:effectLst/>
              </a:rPr>
              <a:t>une autre microbulle beaucoup plus rapidement. </a:t>
            </a:r>
          </a:p>
          <a:p>
            <a:pPr marL="342900" lvl="0" indent="-342900">
              <a:buSzPts val="1000"/>
              <a:buFont typeface="Symbol" panose="05050102010706020507" pitchFamily="18" charset="2"/>
              <a:buChar char=""/>
              <a:tabLst>
                <a:tab pos="457200" algn="l"/>
              </a:tabLst>
            </a:pPr>
            <a:endParaRPr lang="fr-FR" dirty="0"/>
          </a:p>
          <a:p>
            <a:endParaRPr lang="fr-FR" dirty="0">
              <a:solidFill>
                <a:srgbClr val="0070C0"/>
              </a:solidFill>
            </a:endParaRPr>
          </a:p>
        </p:txBody>
      </p:sp>
      <p:pic>
        <p:nvPicPr>
          <p:cNvPr id="4" name="Image 3">
            <a:extLst>
              <a:ext uri="{FF2B5EF4-FFF2-40B4-BE49-F238E27FC236}">
                <a16:creationId xmlns:a16="http://schemas.microsoft.com/office/drawing/2014/main" id="{22B9C36B-3FD1-3E4D-659D-768C9B1C2114}"/>
              </a:ext>
            </a:extLst>
          </p:cNvPr>
          <p:cNvPicPr>
            <a:picLocks noChangeAspect="1"/>
          </p:cNvPicPr>
          <p:nvPr/>
        </p:nvPicPr>
        <p:blipFill rotWithShape="1">
          <a:blip r:embed="rId4"/>
          <a:srcRect l="58313" t="33684" r="25217" b="39842"/>
          <a:stretch/>
        </p:blipFill>
        <p:spPr bwMode="auto">
          <a:xfrm>
            <a:off x="9396113" y="1731826"/>
            <a:ext cx="2284898" cy="2295611"/>
          </a:xfrm>
          <a:prstGeom prst="rect">
            <a:avLst/>
          </a:prstGeom>
          <a:ln>
            <a:noFill/>
          </a:ln>
          <a:extLst>
            <a:ext uri="{53640926-AAD7-44D8-BBD7-CCE9431645EC}">
              <a14:shadowObscured xmlns:a14="http://schemas.microsoft.com/office/drawing/2010/main"/>
            </a:ext>
          </a:extLst>
        </p:spPr>
      </p:pic>
      <p:pic>
        <p:nvPicPr>
          <p:cNvPr id="7" name="Image 6" descr="Une image contenant texte, capture d’écran, logiciel, Icône d’ordinateur&#10;&#10;Le contenu généré par l’IA peut être incorrect.">
            <a:extLst>
              <a:ext uri="{FF2B5EF4-FFF2-40B4-BE49-F238E27FC236}">
                <a16:creationId xmlns:a16="http://schemas.microsoft.com/office/drawing/2014/main" id="{65317FF6-6A30-F71C-14B2-0674C6A70CAB}"/>
              </a:ext>
            </a:extLst>
          </p:cNvPr>
          <p:cNvPicPr>
            <a:picLocks noChangeAspect="1"/>
          </p:cNvPicPr>
          <p:nvPr/>
        </p:nvPicPr>
        <p:blipFill rotWithShape="1">
          <a:blip r:embed="rId5"/>
          <a:srcRect l="51721" t="35422" r="25293" b="27010"/>
          <a:stretch/>
        </p:blipFill>
        <p:spPr bwMode="auto">
          <a:xfrm>
            <a:off x="9396111" y="4007654"/>
            <a:ext cx="2284897" cy="23342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39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0DCF3-E709-D1A0-166C-1536130ABC3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D5EEF92-4187-D786-5CDA-B869275F8361}"/>
              </a:ext>
            </a:extLst>
          </p:cNvPr>
          <p:cNvSpPr>
            <a:spLocks noGrp="1"/>
          </p:cNvSpPr>
          <p:nvPr>
            <p:ph type="ctrTitle"/>
          </p:nvPr>
        </p:nvSpPr>
        <p:spPr>
          <a:xfrm>
            <a:off x="6526306" y="333176"/>
            <a:ext cx="3890682" cy="948484"/>
          </a:xfrm>
        </p:spPr>
        <p:txBody>
          <a:bodyPr/>
          <a:lstStyle/>
          <a:p>
            <a:r>
              <a:rPr lang="fr-FR" sz="4000" b="1" dirty="0">
                <a:solidFill>
                  <a:srgbClr val="0070C0"/>
                </a:solidFill>
              </a:rPr>
              <a:t>La formation</a:t>
            </a:r>
            <a:br>
              <a:rPr lang="fr-FR" sz="4000" b="1" dirty="0">
                <a:solidFill>
                  <a:srgbClr val="0070C0"/>
                </a:solidFill>
              </a:rPr>
            </a:br>
            <a:r>
              <a:rPr lang="fr-FR" sz="4000" b="1" dirty="0">
                <a:solidFill>
                  <a:srgbClr val="0070C0"/>
                </a:solidFill>
              </a:rPr>
              <a:t> des bulles</a:t>
            </a:r>
          </a:p>
        </p:txBody>
      </p:sp>
      <p:sp>
        <p:nvSpPr>
          <p:cNvPr id="2" name="ZoneTexte 1">
            <a:extLst>
              <a:ext uri="{FF2B5EF4-FFF2-40B4-BE49-F238E27FC236}">
                <a16:creationId xmlns:a16="http://schemas.microsoft.com/office/drawing/2014/main" id="{F7ACFCAC-28A9-D44B-BB92-182BE19A9DE4}"/>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81DE83FD-FB19-3623-1180-1F03AD058C68}"/>
              </a:ext>
            </a:extLst>
          </p:cNvPr>
          <p:cNvPicPr>
            <a:picLocks noChangeAspect="1"/>
          </p:cNvPicPr>
          <p:nvPr/>
        </p:nvPicPr>
        <p:blipFill>
          <a:blip r:embed="rId2"/>
          <a:srcRect l="35212" t="43660" r="35621" b="21177"/>
          <a:stretch/>
        </p:blipFill>
        <p:spPr>
          <a:xfrm>
            <a:off x="10663881" y="89648"/>
            <a:ext cx="1429265" cy="1076953"/>
          </a:xfrm>
          <a:prstGeom prst="rect">
            <a:avLst/>
          </a:prstGeom>
        </p:spPr>
      </p:pic>
      <p:sp>
        <p:nvSpPr>
          <p:cNvPr id="6" name="ZoneTexte 5">
            <a:extLst>
              <a:ext uri="{FF2B5EF4-FFF2-40B4-BE49-F238E27FC236}">
                <a16:creationId xmlns:a16="http://schemas.microsoft.com/office/drawing/2014/main" id="{AC5E2E64-84DA-21FD-1647-63F03540AEF8}"/>
              </a:ext>
            </a:extLst>
          </p:cNvPr>
          <p:cNvSpPr txBox="1"/>
          <p:nvPr/>
        </p:nvSpPr>
        <p:spPr>
          <a:xfrm>
            <a:off x="394447" y="1577494"/>
            <a:ext cx="8005481" cy="5078313"/>
          </a:xfrm>
          <a:prstGeom prst="rect">
            <a:avLst/>
          </a:prstGeom>
          <a:noFill/>
        </p:spPr>
        <p:txBody>
          <a:bodyPr wrap="square" rtlCol="0">
            <a:spAutoFit/>
          </a:bodyPr>
          <a:lstStyle/>
          <a:p>
            <a:pPr marL="342900" lvl="0" indent="-342900">
              <a:buSzPts val="1000"/>
              <a:buFont typeface="Symbol" panose="05050102010706020507" pitchFamily="18" charset="2"/>
              <a:buChar char=""/>
              <a:tabLst>
                <a:tab pos="457200" algn="l"/>
              </a:tabLst>
            </a:pPr>
            <a:r>
              <a:rPr lang="fr-FR" b="1" dirty="0">
                <a:solidFill>
                  <a:srgbClr val="0070C0"/>
                </a:solidFill>
                <a:effectLst/>
                <a:latin typeface="Aptos" panose="020B0004020202020204" pitchFamily="34" charset="0"/>
                <a:cs typeface="Aptos" panose="020B0004020202020204" pitchFamily="34" charset="0"/>
              </a:rPr>
              <a:t>Microparticules sanguines (</a:t>
            </a:r>
            <a:r>
              <a:rPr lang="fr-FR" b="1" dirty="0" err="1">
                <a:solidFill>
                  <a:srgbClr val="0070C0"/>
                </a:solidFill>
                <a:effectLst/>
                <a:latin typeface="Aptos" panose="020B0004020202020204" pitchFamily="34" charset="0"/>
                <a:cs typeface="Aptos" panose="020B0004020202020204" pitchFamily="34" charset="0"/>
              </a:rPr>
              <a:t>MPs</a:t>
            </a:r>
            <a:r>
              <a:rPr lang="fr-FR" b="1" dirty="0">
                <a:solidFill>
                  <a:srgbClr val="0070C0"/>
                </a:solidFill>
                <a:effectLst/>
                <a:latin typeface="Aptos" panose="020B0004020202020204" pitchFamily="34" charset="0"/>
                <a:cs typeface="Aptos" panose="020B0004020202020204" pitchFamily="34" charset="0"/>
              </a:rPr>
              <a:t>)</a:t>
            </a:r>
            <a:r>
              <a:rPr lang="fr-FR" b="1" dirty="0">
                <a:solidFill>
                  <a:srgbClr val="0070C0"/>
                </a:solidFill>
                <a:effectLst/>
              </a:rPr>
              <a:t> de </a:t>
            </a:r>
            <a:r>
              <a:rPr lang="fr-FR" b="1" dirty="0" err="1">
                <a:solidFill>
                  <a:srgbClr val="0070C0"/>
                </a:solidFill>
                <a:effectLst/>
              </a:rPr>
              <a:t>Steven.R</a:t>
            </a:r>
            <a:r>
              <a:rPr lang="fr-FR" b="1" dirty="0" err="1">
                <a:solidFill>
                  <a:srgbClr val="0070C0"/>
                </a:solidFill>
              </a:rPr>
              <a:t>.</a:t>
            </a:r>
            <a:r>
              <a:rPr lang="fr-FR" b="1" dirty="0" err="1">
                <a:solidFill>
                  <a:srgbClr val="0070C0"/>
                </a:solidFill>
                <a:effectLst/>
              </a:rPr>
              <a:t>Thom</a:t>
            </a:r>
            <a:r>
              <a:rPr lang="fr-FR" b="1" dirty="0">
                <a:solidFill>
                  <a:srgbClr val="0070C0"/>
                </a:solidFill>
                <a:effectLst/>
              </a:rPr>
              <a:t> comme noyaux</a:t>
            </a:r>
            <a:r>
              <a:rPr lang="fr-FR" b="1" dirty="0">
                <a:solidFill>
                  <a:srgbClr val="0070C0"/>
                </a:solidFill>
                <a:latin typeface="Arial" panose="020B0604020202020204" pitchFamily="34" charset="0"/>
              </a:rPr>
              <a:t>.</a:t>
            </a:r>
          </a:p>
          <a:p>
            <a:pPr lvl="0">
              <a:buSzPts val="1000"/>
              <a:tabLst>
                <a:tab pos="457200" algn="l"/>
              </a:tabLst>
            </a:pPr>
            <a:endParaRPr lang="fr-FR" b="1" dirty="0">
              <a:solidFill>
                <a:srgbClr val="0070C0"/>
              </a:solidFill>
              <a:latin typeface="Arial" panose="020B0604020202020204" pitchFamily="34" charset="0"/>
            </a:endParaRPr>
          </a:p>
          <a:p>
            <a:pPr lvl="0">
              <a:buSzPts val="1000"/>
              <a:tabLst>
                <a:tab pos="457200" algn="l"/>
              </a:tabLst>
            </a:pPr>
            <a:r>
              <a:rPr lang="fr-FR" dirty="0">
                <a:effectLst/>
              </a:rPr>
              <a:t>       </a:t>
            </a:r>
            <a:r>
              <a:rPr lang="fr-FR" i="1" dirty="0">
                <a:solidFill>
                  <a:srgbClr val="0070C0"/>
                </a:solidFill>
              </a:rPr>
              <a:t>U</a:t>
            </a:r>
            <a:r>
              <a:rPr lang="fr-FR" i="1" dirty="0">
                <a:solidFill>
                  <a:srgbClr val="0070C0"/>
                </a:solidFill>
                <a:effectLst/>
              </a:rPr>
              <a:t>ne autre voie propose que certaines microparticules circulantes (vésicules 0,1–1</a:t>
            </a:r>
            <a:r>
              <a:rPr lang="fr-FR" i="1" dirty="0">
                <a:solidFill>
                  <a:srgbClr val="0070C0"/>
                </a:solidFill>
                <a:effectLst/>
                <a:latin typeface="Arial" panose="020B0604020202020204" pitchFamily="34" charset="0"/>
              </a:rPr>
              <a:t> </a:t>
            </a:r>
            <a:r>
              <a:rPr lang="fr-FR" i="1" dirty="0">
                <a:solidFill>
                  <a:srgbClr val="0070C0"/>
                </a:solidFill>
                <a:effectLst/>
              </a:rPr>
              <a:t>µm issues de cellules endothéliales/plaquettaires ou du surfactant pulmonaire) contiennent déjà une </a:t>
            </a:r>
            <a:r>
              <a:rPr lang="fr-FR" i="1" dirty="0" err="1">
                <a:solidFill>
                  <a:srgbClr val="0070C0"/>
                </a:solidFill>
                <a:effectLst/>
              </a:rPr>
              <a:t>microphase</a:t>
            </a:r>
            <a:r>
              <a:rPr lang="fr-FR" i="1" dirty="0">
                <a:solidFill>
                  <a:srgbClr val="0070C0"/>
                </a:solidFill>
                <a:effectLst/>
              </a:rPr>
              <a:t> gazeuse (</a:t>
            </a:r>
            <a:r>
              <a:rPr lang="fr-FR" i="1" dirty="0">
                <a:solidFill>
                  <a:srgbClr val="0070C0"/>
                </a:solidFill>
                <a:effectLst/>
                <a:latin typeface="Aptos" panose="020B0004020202020204" pitchFamily="34" charset="0"/>
                <a:cs typeface="Aptos" panose="020B0004020202020204" pitchFamily="34" charset="0"/>
              </a:rPr>
              <a:t>pré-gazéifiées</a:t>
            </a:r>
            <a:r>
              <a:rPr lang="fr-FR" i="1" dirty="0">
                <a:solidFill>
                  <a:srgbClr val="0070C0"/>
                </a:solidFill>
                <a:effectLst/>
              </a:rPr>
              <a:t>) et grossissent sous pression, devenant des noyaux efficaces à la décompression et déclenchant une </a:t>
            </a:r>
          </a:p>
          <a:p>
            <a:pPr lvl="0">
              <a:buSzPts val="1000"/>
              <a:tabLst>
                <a:tab pos="457200" algn="l"/>
              </a:tabLst>
            </a:pPr>
            <a:r>
              <a:rPr lang="fr-FR" i="1" dirty="0">
                <a:solidFill>
                  <a:srgbClr val="0070C0"/>
                </a:solidFill>
                <a:effectLst/>
              </a:rPr>
              <a:t>activation inflammatoire. (</a:t>
            </a:r>
            <a:r>
              <a:rPr lang="fr-FR" i="1" u="sng" dirty="0" err="1">
                <a:solidFill>
                  <a:srgbClr val="0563C1"/>
                </a:solidFill>
                <a:effectLst/>
                <a:hlinkClick r:id="rId3" tooltip="Intramicroparticle nitrogen dioxide is a bubble nucleation site leading ...">
                  <a:extLst>
                    <a:ext uri="{A12FA001-AC4F-418D-AE19-62706E023703}">
                      <ahyp:hlinkClr xmlns:ahyp="http://schemas.microsoft.com/office/drawing/2018/hyperlinkcolor" val="tx"/>
                    </a:ext>
                  </a:extLst>
                </a:hlinkClick>
              </a:rPr>
              <a:t>Physiology</a:t>
            </a:r>
            <a:r>
              <a:rPr lang="fr-FR" i="1" u="sng" dirty="0">
                <a:solidFill>
                  <a:srgbClr val="0563C1"/>
                </a:solidFill>
                <a:effectLst/>
                <a:hlinkClick r:id="rId3" tooltip="Intramicroparticle nitrogen dioxide is a bubble nucleation site leading ...">
                  <a:extLst>
                    <a:ext uri="{A12FA001-AC4F-418D-AE19-62706E023703}">
                      <ahyp:hlinkClr xmlns:ahyp="http://schemas.microsoft.com/office/drawing/2018/hyperlinkcolor" val="tx"/>
                    </a:ext>
                  </a:extLst>
                </a:hlinkClick>
              </a:rPr>
              <a:t> </a:t>
            </a:r>
            <a:r>
              <a:rPr lang="fr-FR" i="1" u="sng" dirty="0" err="1">
                <a:solidFill>
                  <a:srgbClr val="0070C0"/>
                </a:solidFill>
                <a:effectLst/>
                <a:hlinkClick r:id="rId3" tooltip="Intramicroparticle nitrogen dioxide is a bubble nucleation site leading ...">
                  <a:extLst>
                    <a:ext uri="{A12FA001-AC4F-418D-AE19-62706E023703}">
                      <ahyp:hlinkClr xmlns:ahyp="http://schemas.microsoft.com/office/drawing/2018/hyperlinkcolor" val="tx"/>
                    </a:ext>
                  </a:extLst>
                </a:hlinkClick>
              </a:rPr>
              <a:t>Journals</a:t>
            </a:r>
            <a:r>
              <a:rPr lang="fr-FR" i="1" dirty="0">
                <a:solidFill>
                  <a:srgbClr val="0070C0"/>
                </a:solidFill>
                <a:effectLst/>
              </a:rPr>
              <a:t>).</a:t>
            </a:r>
          </a:p>
          <a:p>
            <a:pPr lvl="0">
              <a:buSzPts val="1000"/>
              <a:tabLst>
                <a:tab pos="457200" algn="l"/>
              </a:tabLst>
            </a:pPr>
            <a:endParaRPr lang="fr-FR" dirty="0">
              <a:solidFill>
                <a:srgbClr val="0070C0"/>
              </a:solidFill>
              <a:effectLst/>
            </a:endParaRPr>
          </a:p>
          <a:p>
            <a:pPr lvl="0">
              <a:buSzPts val="1000"/>
              <a:tabLst>
                <a:tab pos="457200" algn="l"/>
              </a:tabLst>
            </a:pPr>
            <a:r>
              <a:rPr lang="fr-FR" dirty="0">
                <a:solidFill>
                  <a:srgbClr val="0070C0"/>
                </a:solidFill>
              </a:rPr>
              <a:t>Cette théorie a été mise en évidence lors de décompression sur des plongées à saturation avec lesquelles il n’y a pas de microbulles détectables lors de la remontée (Vitesse de remontée linéaire et extrêmement lente) mais une composante inflammatoire avérée et complexe à gérer. </a:t>
            </a:r>
          </a:p>
          <a:p>
            <a:pPr lvl="0">
              <a:buSzPts val="1000"/>
              <a:tabLst>
                <a:tab pos="457200" algn="l"/>
              </a:tabLst>
            </a:pPr>
            <a:endParaRPr lang="fr-FR" dirty="0">
              <a:solidFill>
                <a:srgbClr val="0070C0"/>
              </a:solidFill>
              <a:effectLst/>
            </a:endParaRPr>
          </a:p>
          <a:p>
            <a:pPr lvl="0">
              <a:buSzPts val="1000"/>
              <a:tabLst>
                <a:tab pos="457200" algn="l"/>
              </a:tabLst>
            </a:pPr>
            <a:r>
              <a:rPr lang="fr-FR" dirty="0">
                <a:solidFill>
                  <a:srgbClr val="0070C0"/>
                </a:solidFill>
              </a:rPr>
              <a:t>Les derniers travaux de Jean Pierre Imbert; Ran </a:t>
            </a:r>
            <a:r>
              <a:rPr lang="fr-FR" dirty="0" err="1">
                <a:solidFill>
                  <a:srgbClr val="0070C0"/>
                </a:solidFill>
              </a:rPr>
              <a:t>Ariéli</a:t>
            </a:r>
            <a:r>
              <a:rPr lang="fr-FR" dirty="0">
                <a:solidFill>
                  <a:srgbClr val="0070C0"/>
                </a:solidFill>
              </a:rPr>
              <a:t> et </a:t>
            </a:r>
            <a:r>
              <a:rPr lang="fr-FR" dirty="0" err="1">
                <a:solidFill>
                  <a:srgbClr val="0070C0"/>
                </a:solidFill>
              </a:rPr>
              <a:t>Costantino</a:t>
            </a:r>
            <a:r>
              <a:rPr lang="fr-FR" dirty="0">
                <a:solidFill>
                  <a:srgbClr val="0070C0"/>
                </a:solidFill>
              </a:rPr>
              <a:t> Balesta montrent que ce phénomène inflammatoire existe aussi lors de plongée loisir à l’air sur des plongées successives au-delà de 5 jours (type séjour / croisières plongées où s’enchainement 2; 3; 4 voire 5 plongées par jour.) </a:t>
            </a:r>
            <a:endParaRPr lang="fr-FR" dirty="0">
              <a:solidFill>
                <a:srgbClr val="0070C0"/>
              </a:solidFill>
              <a:effectLst/>
            </a:endParaRPr>
          </a:p>
          <a:p>
            <a:endParaRPr lang="fr-FR" dirty="0">
              <a:solidFill>
                <a:srgbClr val="0070C0"/>
              </a:solidFill>
            </a:endParaRPr>
          </a:p>
        </p:txBody>
      </p:sp>
      <p:pic>
        <p:nvPicPr>
          <p:cNvPr id="2050" name="Picture 2" descr="高気圧酸素治療のための医学・生理学 | ニューマン,トム・S., トム,スティーブン・R., Thom,Stephen R., Neuman ...">
            <a:extLst>
              <a:ext uri="{FF2B5EF4-FFF2-40B4-BE49-F238E27FC236}">
                <a16:creationId xmlns:a16="http://schemas.microsoft.com/office/drawing/2014/main" id="{31749674-DDE4-517E-88A6-8EE72C4CC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0884" y="1640544"/>
            <a:ext cx="2304725" cy="2304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roparticule : définition et explications">
            <a:extLst>
              <a:ext uri="{FF2B5EF4-FFF2-40B4-BE49-F238E27FC236}">
                <a16:creationId xmlns:a16="http://schemas.microsoft.com/office/drawing/2014/main" id="{55923627-CDF4-772A-3B0B-98D04590D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737" y="4238824"/>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6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C1E09-7931-37C6-ACAB-E6EE6F410853}"/>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0619C5F-59F1-D984-1935-CB84FF0EB3DA}"/>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AB818F4C-2BF8-08F1-54A4-5E9C17C16125}"/>
              </a:ext>
            </a:extLst>
          </p:cNvPr>
          <p:cNvPicPr>
            <a:picLocks noChangeAspect="1"/>
          </p:cNvPicPr>
          <p:nvPr/>
        </p:nvPicPr>
        <p:blipFill>
          <a:blip r:embed="rId2"/>
          <a:srcRect l="35212" t="43660" r="35621" b="21177"/>
          <a:stretch/>
        </p:blipFill>
        <p:spPr>
          <a:xfrm>
            <a:off x="10663881" y="89648"/>
            <a:ext cx="1429265" cy="1076953"/>
          </a:xfrm>
          <a:prstGeom prst="rect">
            <a:avLst/>
          </a:prstGeom>
        </p:spPr>
      </p:pic>
      <p:sp>
        <p:nvSpPr>
          <p:cNvPr id="4" name="Titre 4">
            <a:extLst>
              <a:ext uri="{FF2B5EF4-FFF2-40B4-BE49-F238E27FC236}">
                <a16:creationId xmlns:a16="http://schemas.microsoft.com/office/drawing/2014/main" id="{A37CC018-EA5E-CBD7-5764-F4C375226A1E}"/>
              </a:ext>
            </a:extLst>
          </p:cNvPr>
          <p:cNvSpPr txBox="1">
            <a:spLocks/>
          </p:cNvSpPr>
          <p:nvPr/>
        </p:nvSpPr>
        <p:spPr>
          <a:xfrm>
            <a:off x="6355975" y="306402"/>
            <a:ext cx="4137575" cy="94848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b="1" dirty="0">
                <a:solidFill>
                  <a:srgbClr val="0070C0"/>
                </a:solidFill>
              </a:rPr>
              <a:t>La formation</a:t>
            </a:r>
            <a:br>
              <a:rPr lang="fr-FR" sz="4000" b="1" dirty="0">
                <a:solidFill>
                  <a:srgbClr val="0070C0"/>
                </a:solidFill>
              </a:rPr>
            </a:br>
            <a:r>
              <a:rPr lang="fr-FR" sz="4000" b="1" dirty="0">
                <a:solidFill>
                  <a:srgbClr val="0070C0"/>
                </a:solidFill>
              </a:rPr>
              <a:t> des noyaux gazeux </a:t>
            </a:r>
          </a:p>
        </p:txBody>
      </p:sp>
      <p:sp>
        <p:nvSpPr>
          <p:cNvPr id="6" name="Titre 4">
            <a:extLst>
              <a:ext uri="{FF2B5EF4-FFF2-40B4-BE49-F238E27FC236}">
                <a16:creationId xmlns:a16="http://schemas.microsoft.com/office/drawing/2014/main" id="{EFBB42B8-D563-03A5-F97D-8B2FA2A7EBE2}"/>
              </a:ext>
            </a:extLst>
          </p:cNvPr>
          <p:cNvSpPr txBox="1">
            <a:spLocks/>
          </p:cNvSpPr>
          <p:nvPr/>
        </p:nvSpPr>
        <p:spPr>
          <a:xfrm>
            <a:off x="474479" y="1891380"/>
            <a:ext cx="11618667" cy="5095952"/>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800" b="1" dirty="0">
                <a:solidFill>
                  <a:srgbClr val="0070C0"/>
                </a:solidFill>
                <a:latin typeface="+mn-lt"/>
              </a:rPr>
              <a:t>La nucléation : </a:t>
            </a:r>
            <a:r>
              <a:rPr lang="fr-FR" sz="1800" dirty="0">
                <a:solidFill>
                  <a:srgbClr val="0070C0"/>
                </a:solidFill>
                <a:latin typeface="+mn-lt"/>
              </a:rPr>
              <a:t>c’est le passage de l’état dissous à l’état gazeux suite à une diminution de la pression ambiante </a:t>
            </a:r>
          </a:p>
          <a:p>
            <a:pPr algn="l"/>
            <a:br>
              <a:rPr lang="fr-FR" sz="1800" b="1" dirty="0">
                <a:solidFill>
                  <a:srgbClr val="0070C0"/>
                </a:solidFill>
                <a:highlight>
                  <a:srgbClr val="00FF00"/>
                </a:highlight>
                <a:latin typeface="+mn-lt"/>
              </a:rPr>
            </a:br>
            <a:r>
              <a:rPr lang="fr-FR" sz="1800" u="sng" dirty="0">
                <a:solidFill>
                  <a:srgbClr val="0070C0"/>
                </a:solidFill>
                <a:latin typeface="+mn-lt"/>
              </a:rPr>
              <a:t>La nucléation hétérogène </a:t>
            </a:r>
            <a:r>
              <a:rPr lang="fr-FR" sz="1800" dirty="0">
                <a:solidFill>
                  <a:srgbClr val="0070C0"/>
                </a:solidFill>
                <a:latin typeface="+mn-lt"/>
              </a:rPr>
              <a:t>: suite aux changements de température, pression, tension ou autre changements physico chimiques </a:t>
            </a:r>
          </a:p>
          <a:p>
            <a:pPr algn="l"/>
            <a:br>
              <a:rPr lang="fr-FR" sz="1800" dirty="0">
                <a:solidFill>
                  <a:srgbClr val="0070C0"/>
                </a:solidFill>
                <a:latin typeface="+mn-lt"/>
              </a:rPr>
            </a:br>
            <a:r>
              <a:rPr lang="fr-FR" sz="1800" u="sng" dirty="0">
                <a:solidFill>
                  <a:srgbClr val="0070C0"/>
                </a:solidFill>
                <a:latin typeface="+mn-lt"/>
              </a:rPr>
              <a:t>La nucléation homogène </a:t>
            </a:r>
            <a:r>
              <a:rPr lang="fr-FR" sz="1800" dirty="0">
                <a:solidFill>
                  <a:srgbClr val="0070C0"/>
                </a:solidFill>
                <a:latin typeface="+mn-lt"/>
              </a:rPr>
              <a:t>: la dispersion thermodynamique des molécules est susceptible de fournir l’énergie d’activation spontanée à la nucléation </a:t>
            </a:r>
          </a:p>
          <a:p>
            <a:pPr algn="l"/>
            <a:br>
              <a:rPr lang="fr-FR" sz="1800" dirty="0">
                <a:solidFill>
                  <a:srgbClr val="0070C0"/>
                </a:solidFill>
                <a:latin typeface="+mn-lt"/>
              </a:rPr>
            </a:br>
            <a:r>
              <a:rPr lang="fr-FR" sz="1800" dirty="0">
                <a:solidFill>
                  <a:srgbClr val="0070C0"/>
                </a:solidFill>
                <a:latin typeface="+mn-lt"/>
              </a:rPr>
              <a:t>Le taux de nucléation est dépendant de :  </a:t>
            </a:r>
            <a:br>
              <a:rPr lang="fr-FR" sz="1800" dirty="0">
                <a:solidFill>
                  <a:srgbClr val="0070C0"/>
                </a:solidFill>
                <a:latin typeface="+mn-lt"/>
              </a:rPr>
            </a:br>
            <a:r>
              <a:rPr lang="fr-FR" sz="1800" dirty="0">
                <a:solidFill>
                  <a:srgbClr val="0070C0"/>
                </a:solidFill>
                <a:latin typeface="+mn-lt"/>
              </a:rPr>
              <a:t>                  L’importance du gradient de pression </a:t>
            </a:r>
            <a:br>
              <a:rPr lang="fr-FR" sz="1800" dirty="0">
                <a:solidFill>
                  <a:srgbClr val="0070C0"/>
                </a:solidFill>
                <a:latin typeface="+mn-lt"/>
              </a:rPr>
            </a:br>
            <a:r>
              <a:rPr lang="fr-FR" sz="1800" dirty="0">
                <a:solidFill>
                  <a:srgbClr val="0070C0"/>
                </a:solidFill>
                <a:latin typeface="+mn-lt"/>
              </a:rPr>
              <a:t>                  Du temps d’exposition</a:t>
            </a:r>
            <a:br>
              <a:rPr lang="fr-FR" sz="1800" dirty="0">
                <a:solidFill>
                  <a:srgbClr val="0070C0"/>
                </a:solidFill>
                <a:latin typeface="+mn-lt"/>
              </a:rPr>
            </a:br>
            <a:r>
              <a:rPr lang="fr-FR" sz="1800" dirty="0">
                <a:solidFill>
                  <a:srgbClr val="0070C0"/>
                </a:solidFill>
                <a:latin typeface="+mn-lt"/>
              </a:rPr>
              <a:t>                  De la température </a:t>
            </a:r>
            <a:br>
              <a:rPr lang="fr-FR" sz="1800" dirty="0">
                <a:solidFill>
                  <a:srgbClr val="0070C0"/>
                </a:solidFill>
                <a:latin typeface="+mn-lt"/>
              </a:rPr>
            </a:br>
            <a:r>
              <a:rPr lang="fr-FR" sz="1800" dirty="0">
                <a:solidFill>
                  <a:srgbClr val="0070C0"/>
                </a:solidFill>
                <a:latin typeface="+mn-lt"/>
              </a:rPr>
              <a:t>                  Des forces appliquées au liquide </a:t>
            </a:r>
            <a:br>
              <a:rPr lang="fr-FR" sz="1800" dirty="0">
                <a:solidFill>
                  <a:srgbClr val="0070C0"/>
                </a:solidFill>
                <a:latin typeface="+mn-lt"/>
              </a:rPr>
            </a:br>
            <a:r>
              <a:rPr lang="fr-FR" sz="1800" dirty="0">
                <a:solidFill>
                  <a:srgbClr val="0070C0"/>
                </a:solidFill>
                <a:latin typeface="+mn-lt"/>
              </a:rPr>
              <a:t>                  De la tension de surface du liquide.</a:t>
            </a:r>
            <a:br>
              <a:rPr lang="fr-FR" sz="1800" dirty="0">
                <a:solidFill>
                  <a:srgbClr val="0070C0"/>
                </a:solidFill>
                <a:latin typeface="+mn-lt"/>
              </a:rPr>
            </a:br>
            <a:br>
              <a:rPr lang="fr-FR" sz="1800" dirty="0">
                <a:solidFill>
                  <a:srgbClr val="0070C0"/>
                </a:solidFill>
                <a:latin typeface="+mn-lt"/>
              </a:rPr>
            </a:br>
            <a:endParaRPr lang="fr-FR" sz="1800" dirty="0">
              <a:solidFill>
                <a:srgbClr val="0070C0"/>
              </a:solidFill>
              <a:latin typeface="+mn-lt"/>
            </a:endParaRPr>
          </a:p>
        </p:txBody>
      </p:sp>
    </p:spTree>
    <p:extLst>
      <p:ext uri="{BB962C8B-B14F-4D97-AF65-F5344CB8AC3E}">
        <p14:creationId xmlns:p14="http://schemas.microsoft.com/office/powerpoint/2010/main" val="168618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01F1-EE12-6A9A-6F78-A35B4093E18A}"/>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5375AA0-CD5D-44AF-DC8A-B9C005573731}"/>
              </a:ext>
            </a:extLst>
          </p:cNvPr>
          <p:cNvSpPr>
            <a:spLocks noGrp="1"/>
          </p:cNvSpPr>
          <p:nvPr>
            <p:ph type="ctrTitle"/>
          </p:nvPr>
        </p:nvSpPr>
        <p:spPr>
          <a:xfrm>
            <a:off x="439391" y="1356557"/>
            <a:ext cx="11501475" cy="5195041"/>
          </a:xfrm>
        </p:spPr>
        <p:txBody>
          <a:bodyPr anchor="t"/>
          <a:lstStyle/>
          <a:p>
            <a:pPr algn="l"/>
            <a:r>
              <a:rPr lang="fr-FR" sz="1600" b="1" dirty="0">
                <a:solidFill>
                  <a:srgbClr val="0070C0"/>
                </a:solidFill>
                <a:latin typeface="+mn-lt"/>
              </a:rPr>
              <a:t>La cavitation : </a:t>
            </a:r>
            <a:r>
              <a:rPr lang="fr-FR" sz="1600" dirty="0">
                <a:solidFill>
                  <a:srgbClr val="0070C0"/>
                </a:solidFill>
                <a:latin typeface="+mn-lt"/>
              </a:rPr>
              <a:t>c’est un cas particulier de nucléation. L’apparition des bulles est liée à une diminution locale de pression hydrostatique et fréquemment reliée aux fluides en mouvement.</a:t>
            </a:r>
            <a:br>
              <a:rPr lang="fr-FR" sz="1600" b="1" dirty="0">
                <a:solidFill>
                  <a:srgbClr val="0070C0"/>
                </a:solidFill>
                <a:latin typeface="+mn-lt"/>
              </a:rPr>
            </a:br>
            <a:br>
              <a:rPr lang="fr-FR" sz="1600" b="1" dirty="0">
                <a:solidFill>
                  <a:srgbClr val="0070C0"/>
                </a:solidFill>
                <a:highlight>
                  <a:srgbClr val="00FF00"/>
                </a:highlight>
                <a:latin typeface="+mn-lt"/>
              </a:rPr>
            </a:br>
            <a:r>
              <a:rPr lang="fr-FR" sz="1600" u="sng" dirty="0">
                <a:solidFill>
                  <a:srgbClr val="0070C0"/>
                </a:solidFill>
                <a:latin typeface="+mn-lt"/>
              </a:rPr>
              <a:t>La cavitation vaporeuse : </a:t>
            </a:r>
            <a:r>
              <a:rPr lang="fr-FR" sz="1600" dirty="0">
                <a:solidFill>
                  <a:srgbClr val="0070C0"/>
                </a:solidFill>
                <a:latin typeface="+mn-lt"/>
              </a:rPr>
              <a:t>apparait dans un liquide faiblement chargée en gaz dissout. Ce sont les actions mécaniques violentes qui provoque ce type de nucléation (Ex : une hélice de bateau). C’est le liquide qui change d’état.</a:t>
            </a:r>
            <a:br>
              <a:rPr lang="fr-FR" sz="1600" u="sng" dirty="0">
                <a:solidFill>
                  <a:srgbClr val="0070C0"/>
                </a:solidFill>
                <a:latin typeface="+mn-lt"/>
              </a:rPr>
            </a:br>
            <a:br>
              <a:rPr lang="fr-FR" sz="1600" u="sng" dirty="0">
                <a:solidFill>
                  <a:srgbClr val="0070C0"/>
                </a:solidFill>
                <a:latin typeface="+mn-lt"/>
              </a:rPr>
            </a:br>
            <a:r>
              <a:rPr lang="fr-FR" sz="1600" u="sng" dirty="0">
                <a:solidFill>
                  <a:srgbClr val="0070C0"/>
                </a:solidFill>
                <a:latin typeface="+mn-lt"/>
              </a:rPr>
              <a:t>La cavitation gazeuse : </a:t>
            </a:r>
            <a:r>
              <a:rPr lang="fr-FR" sz="1600" dirty="0">
                <a:solidFill>
                  <a:srgbClr val="0070C0"/>
                </a:solidFill>
                <a:latin typeface="+mn-lt"/>
              </a:rPr>
              <a:t>survient dans un liquide contenant une quantité significative de gaz dissout (Ex : lors de la remontée en sursaturation) . C’est le gaz contenu dans le liquide qui reprend une phase gazeuse.</a:t>
            </a:r>
            <a:br>
              <a:rPr lang="fr-FR" sz="1600" dirty="0">
                <a:solidFill>
                  <a:srgbClr val="00B050"/>
                </a:solidFill>
                <a:latin typeface="+mn-lt"/>
              </a:rPr>
            </a:br>
            <a:br>
              <a:rPr lang="fr-FR" sz="1600" u="sng" dirty="0">
                <a:solidFill>
                  <a:srgbClr val="0070C0"/>
                </a:solidFill>
                <a:latin typeface="+mn-lt"/>
              </a:rPr>
            </a:br>
            <a:r>
              <a:rPr lang="fr-FR" sz="1600" u="sng" dirty="0">
                <a:solidFill>
                  <a:srgbClr val="0070C0"/>
                </a:solidFill>
                <a:latin typeface="+mn-lt"/>
              </a:rPr>
              <a:t>Les cavitations particulières </a:t>
            </a:r>
            <a:br>
              <a:rPr lang="fr-FR" sz="1600" dirty="0">
                <a:solidFill>
                  <a:srgbClr val="0070C0"/>
                </a:solidFill>
                <a:latin typeface="+mn-lt"/>
              </a:rPr>
            </a:br>
            <a:r>
              <a:rPr lang="fr-FR" sz="1600" dirty="0">
                <a:solidFill>
                  <a:srgbClr val="0070C0"/>
                </a:solidFill>
                <a:latin typeface="+mn-lt"/>
              </a:rPr>
              <a:t>       La cavitation de Reynolds : apparait au niveau du resserrement d’un vaisseau suite aux turbulences générées par les </a:t>
            </a:r>
            <a:br>
              <a:rPr lang="fr-FR" sz="1600" dirty="0">
                <a:solidFill>
                  <a:srgbClr val="0070C0"/>
                </a:solidFill>
                <a:latin typeface="+mn-lt"/>
              </a:rPr>
            </a:br>
            <a:r>
              <a:rPr lang="fr-FR" sz="1600" dirty="0">
                <a:solidFill>
                  <a:srgbClr val="0070C0"/>
                </a:solidFill>
                <a:latin typeface="+mn-lt"/>
              </a:rPr>
              <a:t>       changements de pression du liquide (sang) </a:t>
            </a:r>
            <a:br>
              <a:rPr lang="fr-FR" sz="1600" dirty="0">
                <a:solidFill>
                  <a:srgbClr val="0070C0"/>
                </a:solidFill>
                <a:latin typeface="+mn-lt"/>
              </a:rPr>
            </a:br>
            <a:br>
              <a:rPr lang="fr-FR" sz="1600" dirty="0">
                <a:solidFill>
                  <a:srgbClr val="0070C0"/>
                </a:solidFill>
                <a:latin typeface="+mn-lt"/>
              </a:rPr>
            </a:br>
            <a:r>
              <a:rPr lang="fr-FR" sz="1600" dirty="0">
                <a:solidFill>
                  <a:srgbClr val="0070C0"/>
                </a:solidFill>
                <a:latin typeface="+mn-lt"/>
              </a:rPr>
              <a:t>       La cavitation acoustique : apparait lors du passage d’ondes sonores (Ex : fermeture des valves ou ondes sonars) </a:t>
            </a:r>
            <a:br>
              <a:rPr lang="fr-FR" sz="1600" dirty="0">
                <a:solidFill>
                  <a:srgbClr val="0070C0"/>
                </a:solidFill>
                <a:latin typeface="+mn-lt"/>
              </a:rPr>
            </a:br>
            <a:br>
              <a:rPr lang="fr-FR" sz="1600" dirty="0">
                <a:solidFill>
                  <a:srgbClr val="0070C0"/>
                </a:solidFill>
                <a:latin typeface="+mn-lt"/>
              </a:rPr>
            </a:br>
            <a:r>
              <a:rPr lang="fr-FR" sz="1600" dirty="0">
                <a:solidFill>
                  <a:srgbClr val="0070C0"/>
                </a:solidFill>
                <a:latin typeface="+mn-lt"/>
              </a:rPr>
              <a:t>       La déchirure d’un liquide par </a:t>
            </a:r>
            <a:r>
              <a:rPr lang="fr-FR" sz="1600" dirty="0" err="1">
                <a:solidFill>
                  <a:srgbClr val="0070C0"/>
                </a:solidFill>
                <a:latin typeface="+mn-lt"/>
              </a:rPr>
              <a:t>tribonucléation</a:t>
            </a:r>
            <a:r>
              <a:rPr lang="fr-FR" sz="1600" dirty="0">
                <a:solidFill>
                  <a:srgbClr val="0070C0"/>
                </a:solidFill>
                <a:latin typeface="+mn-lt"/>
              </a:rPr>
              <a:t> : apparait lors de la séparation rapide de 2 surfaces solides adhésives ou  </a:t>
            </a:r>
            <a:br>
              <a:rPr lang="fr-FR" sz="1600" dirty="0">
                <a:solidFill>
                  <a:srgbClr val="0070C0"/>
                </a:solidFill>
                <a:latin typeface="+mn-lt"/>
              </a:rPr>
            </a:br>
            <a:r>
              <a:rPr lang="fr-FR" sz="1600" dirty="0">
                <a:solidFill>
                  <a:srgbClr val="0070C0"/>
                </a:solidFill>
                <a:latin typeface="+mn-lt"/>
              </a:rPr>
              <a:t>       2 surfaces entrant en friction </a:t>
            </a:r>
            <a:br>
              <a:rPr lang="fr-FR" sz="1600" dirty="0">
                <a:solidFill>
                  <a:srgbClr val="0070C0"/>
                </a:solidFill>
                <a:latin typeface="+mn-lt"/>
              </a:rPr>
            </a:br>
            <a:br>
              <a:rPr lang="fr-FR" sz="1600" dirty="0">
                <a:solidFill>
                  <a:srgbClr val="0070C0"/>
                </a:solidFill>
                <a:latin typeface="+mn-lt"/>
              </a:rPr>
            </a:br>
            <a:r>
              <a:rPr lang="fr-FR" sz="1600" dirty="0">
                <a:solidFill>
                  <a:srgbClr val="0070C0"/>
                </a:solidFill>
                <a:latin typeface="+mn-lt"/>
              </a:rPr>
              <a:t>       Le vacuum </a:t>
            </a:r>
            <a:r>
              <a:rPr lang="fr-FR" sz="1600" dirty="0" err="1">
                <a:solidFill>
                  <a:srgbClr val="0070C0"/>
                </a:solidFill>
                <a:latin typeface="+mn-lt"/>
              </a:rPr>
              <a:t>phénomenum</a:t>
            </a:r>
            <a:r>
              <a:rPr lang="fr-FR" sz="1600" dirty="0">
                <a:solidFill>
                  <a:srgbClr val="0070C0"/>
                </a:solidFill>
                <a:latin typeface="+mn-lt"/>
              </a:rPr>
              <a:t> : apparait lors d’une traction au niveau d’une surface articulaire, ce qui provoque un effet </a:t>
            </a:r>
            <a:br>
              <a:rPr lang="fr-FR" sz="1600" dirty="0">
                <a:solidFill>
                  <a:srgbClr val="0070C0"/>
                </a:solidFill>
                <a:latin typeface="+mn-lt"/>
              </a:rPr>
            </a:br>
            <a:r>
              <a:rPr lang="fr-FR" sz="1600" dirty="0">
                <a:solidFill>
                  <a:srgbClr val="0070C0"/>
                </a:solidFill>
                <a:latin typeface="+mn-lt"/>
              </a:rPr>
              <a:t>       de vide (gradient de pression négatif)</a:t>
            </a:r>
            <a:br>
              <a:rPr lang="fr-FR" sz="1600" dirty="0">
                <a:solidFill>
                  <a:srgbClr val="0070C0"/>
                </a:solidFill>
                <a:latin typeface="+mn-lt"/>
              </a:rPr>
            </a:br>
            <a:br>
              <a:rPr lang="fr-FR" sz="1600" dirty="0">
                <a:solidFill>
                  <a:srgbClr val="0070C0"/>
                </a:solidFill>
                <a:latin typeface="+mn-lt"/>
              </a:rPr>
            </a:br>
            <a:r>
              <a:rPr lang="fr-FR" sz="1600" dirty="0">
                <a:solidFill>
                  <a:srgbClr val="0070C0"/>
                </a:solidFill>
                <a:latin typeface="+mn-lt"/>
              </a:rPr>
              <a:t>       La nucléation par l’exercice : le mécanisme est complexe et serait lié à des phénomènes de cavitation, de </a:t>
            </a:r>
            <a:r>
              <a:rPr lang="fr-FR" sz="1600" dirty="0" err="1">
                <a:solidFill>
                  <a:srgbClr val="0070C0"/>
                </a:solidFill>
                <a:latin typeface="+mn-lt"/>
              </a:rPr>
              <a:t>tribonucléation</a:t>
            </a:r>
            <a:r>
              <a:rPr lang="fr-FR" sz="1600" dirty="0">
                <a:solidFill>
                  <a:srgbClr val="0070C0"/>
                </a:solidFill>
                <a:latin typeface="+mn-lt"/>
              </a:rPr>
              <a:t> et de </a:t>
            </a:r>
            <a:br>
              <a:rPr lang="fr-FR" sz="1600" dirty="0">
                <a:solidFill>
                  <a:srgbClr val="0070C0"/>
                </a:solidFill>
                <a:latin typeface="+mn-lt"/>
              </a:rPr>
            </a:br>
            <a:r>
              <a:rPr lang="fr-FR" sz="1600" dirty="0">
                <a:solidFill>
                  <a:srgbClr val="0070C0"/>
                </a:solidFill>
                <a:latin typeface="+mn-lt"/>
              </a:rPr>
              <a:t>       production de CO2</a:t>
            </a:r>
          </a:p>
        </p:txBody>
      </p:sp>
      <p:sp>
        <p:nvSpPr>
          <p:cNvPr id="2" name="ZoneTexte 1">
            <a:extLst>
              <a:ext uri="{FF2B5EF4-FFF2-40B4-BE49-F238E27FC236}">
                <a16:creationId xmlns:a16="http://schemas.microsoft.com/office/drawing/2014/main" id="{9D26BB3B-5098-9E57-2B9D-DC3D76FA47CB}"/>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8EAF2201-EB4C-62B6-6960-A0A9D6E48E1A}"/>
              </a:ext>
            </a:extLst>
          </p:cNvPr>
          <p:cNvPicPr>
            <a:picLocks noChangeAspect="1"/>
          </p:cNvPicPr>
          <p:nvPr/>
        </p:nvPicPr>
        <p:blipFill>
          <a:blip r:embed="rId2"/>
          <a:srcRect l="35212" t="43660" r="35621" b="21177"/>
          <a:stretch/>
        </p:blipFill>
        <p:spPr>
          <a:xfrm>
            <a:off x="10663881" y="89648"/>
            <a:ext cx="1429265" cy="1076953"/>
          </a:xfrm>
          <a:prstGeom prst="rect">
            <a:avLst/>
          </a:prstGeom>
        </p:spPr>
      </p:pic>
      <p:sp>
        <p:nvSpPr>
          <p:cNvPr id="4" name="Titre 4">
            <a:extLst>
              <a:ext uri="{FF2B5EF4-FFF2-40B4-BE49-F238E27FC236}">
                <a16:creationId xmlns:a16="http://schemas.microsoft.com/office/drawing/2014/main" id="{1116B5A2-FB0A-68C8-076D-7DB7B3315675}"/>
              </a:ext>
            </a:extLst>
          </p:cNvPr>
          <p:cNvSpPr txBox="1">
            <a:spLocks/>
          </p:cNvSpPr>
          <p:nvPr/>
        </p:nvSpPr>
        <p:spPr>
          <a:xfrm>
            <a:off x="6355975" y="306402"/>
            <a:ext cx="4137575" cy="94848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b="1" dirty="0">
                <a:solidFill>
                  <a:srgbClr val="0070C0"/>
                </a:solidFill>
              </a:rPr>
              <a:t>La formation</a:t>
            </a:r>
            <a:br>
              <a:rPr lang="fr-FR" sz="4000" b="1" dirty="0">
                <a:solidFill>
                  <a:srgbClr val="0070C0"/>
                </a:solidFill>
              </a:rPr>
            </a:br>
            <a:r>
              <a:rPr lang="fr-FR" sz="4000" b="1" dirty="0">
                <a:solidFill>
                  <a:srgbClr val="0070C0"/>
                </a:solidFill>
              </a:rPr>
              <a:t> des noyaux gazeux </a:t>
            </a:r>
          </a:p>
        </p:txBody>
      </p:sp>
    </p:spTree>
    <p:extLst>
      <p:ext uri="{BB962C8B-B14F-4D97-AF65-F5344CB8AC3E}">
        <p14:creationId xmlns:p14="http://schemas.microsoft.com/office/powerpoint/2010/main" val="110481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C4786-9541-C63D-84BA-7CB0360171F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E8993CCF-9927-8830-CDC7-457EB94444F6}"/>
              </a:ext>
            </a:extLst>
          </p:cNvPr>
          <p:cNvSpPr>
            <a:spLocks noGrp="1"/>
          </p:cNvSpPr>
          <p:nvPr>
            <p:ph type="ctrTitle"/>
          </p:nvPr>
        </p:nvSpPr>
        <p:spPr>
          <a:xfrm>
            <a:off x="493059" y="2805952"/>
            <a:ext cx="11573193" cy="3962400"/>
          </a:xfrm>
        </p:spPr>
        <p:txBody>
          <a:bodyPr/>
          <a:lstStyle/>
          <a:p>
            <a:pPr algn="l"/>
            <a:br>
              <a:rPr lang="fr-FR" sz="1200" b="1" dirty="0">
                <a:solidFill>
                  <a:srgbClr val="0070C0"/>
                </a:solidFill>
                <a:effectLst/>
                <a:latin typeface="Aptos" panose="020B0004020202020204" pitchFamily="34" charset="0"/>
                <a:ea typeface="Aptos" panose="020B0004020202020204" pitchFamily="34" charset="0"/>
                <a:cs typeface="Aptos" panose="020B0004020202020204" pitchFamily="34" charset="0"/>
              </a:rPr>
            </a:br>
            <a:r>
              <a:rPr lang="fr-FR" sz="1200" b="1" dirty="0" err="1">
                <a:solidFill>
                  <a:srgbClr val="0070C0"/>
                </a:solidFill>
                <a:effectLst/>
                <a:latin typeface="Aptos" panose="020B0004020202020204" pitchFamily="34" charset="0"/>
                <a:cs typeface="Aptos" panose="020B0004020202020204" pitchFamily="34" charset="0"/>
              </a:rPr>
              <a:t>Vann</a:t>
            </a:r>
            <a:r>
              <a:rPr lang="fr-FR" sz="1200" b="1" dirty="0">
                <a:solidFill>
                  <a:srgbClr val="0070C0"/>
                </a:solidFill>
                <a:effectLst/>
                <a:latin typeface="Aptos" panose="020B0004020202020204" pitchFamily="34" charset="0"/>
                <a:cs typeface="Aptos" panose="020B0004020202020204" pitchFamily="34" charset="0"/>
              </a:rPr>
              <a:t> RD, Butler FK, Mitchell SJ, Moon RE.</a:t>
            </a:r>
            <a:r>
              <a:rPr lang="fr-FR" sz="1200" dirty="0">
                <a:solidFill>
                  <a:srgbClr val="0070C0"/>
                </a:solidFill>
                <a:effectLst/>
              </a:rPr>
              <a:t> </a:t>
            </a:r>
            <a:r>
              <a:rPr lang="fr-FR" sz="1200" i="1" dirty="0" err="1">
                <a:solidFill>
                  <a:srgbClr val="0070C0"/>
                </a:solidFill>
                <a:effectLst/>
                <a:latin typeface="Aptos" panose="020B0004020202020204" pitchFamily="34" charset="0"/>
                <a:cs typeface="Aptos" panose="020B0004020202020204" pitchFamily="34" charset="0"/>
              </a:rPr>
              <a:t>Decompression</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illness</a:t>
            </a:r>
            <a:r>
              <a:rPr lang="fr-FR" sz="1200" dirty="0">
                <a:solidFill>
                  <a:srgbClr val="0070C0"/>
                </a:solidFill>
                <a:effectLst/>
              </a:rPr>
              <a:t>. </a:t>
            </a:r>
            <a:r>
              <a:rPr lang="fr-FR" sz="1200" b="1" dirty="0">
                <a:solidFill>
                  <a:srgbClr val="0070C0"/>
                </a:solidFill>
                <a:effectLst/>
                <a:latin typeface="Aptos" panose="020B0004020202020204" pitchFamily="34" charset="0"/>
                <a:cs typeface="Aptos" panose="020B0004020202020204" pitchFamily="34" charset="0"/>
              </a:rPr>
              <a:t>The Lancet</a:t>
            </a:r>
            <a:r>
              <a:rPr lang="fr-FR" sz="1200" dirty="0">
                <a:solidFill>
                  <a:srgbClr val="0070C0"/>
                </a:solidFill>
                <a:effectLst/>
              </a:rPr>
              <a:t>. 2011;377:153–164. (Synthèse clinique majeure DCS/AGE.) (</a:t>
            </a:r>
            <a:r>
              <a:rPr lang="fr-FR" sz="1200" u="sng" dirty="0">
                <a:solidFill>
                  <a:srgbClr val="0070C0"/>
                </a:solidFill>
                <a:effectLst/>
                <a:hlinkClick r:id="rId2" tooltip="Decompression illness - The Lancet">
                  <a:extLst>
                    <a:ext uri="{A12FA001-AC4F-418D-AE19-62706E023703}">
                      <ahyp:hlinkClr xmlns:ahyp="http://schemas.microsoft.com/office/drawing/2018/hyperlinkcolor" val="tx"/>
                    </a:ext>
                  </a:extLst>
                </a:hlinkClick>
              </a:rPr>
              <a:t>The Lancet</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Moon RE, Mitchell SJ.</a:t>
            </a:r>
            <a:r>
              <a:rPr lang="fr-FR" sz="1200" dirty="0">
                <a:solidFill>
                  <a:srgbClr val="0070C0"/>
                </a:solidFill>
                <a:effectLst/>
              </a:rPr>
              <a:t> </a:t>
            </a:r>
            <a:r>
              <a:rPr lang="fr-FR" sz="1200" i="1" dirty="0" err="1">
                <a:solidFill>
                  <a:srgbClr val="0070C0"/>
                </a:solidFill>
                <a:effectLst/>
                <a:latin typeface="Aptos" panose="020B0004020202020204" pitchFamily="34" charset="0"/>
                <a:cs typeface="Aptos" panose="020B0004020202020204" pitchFamily="34" charset="0"/>
              </a:rPr>
              <a:t>Decompression</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Sickness</a:t>
            </a:r>
            <a:r>
              <a:rPr lang="fr-FR" sz="1200" i="1" dirty="0">
                <a:solidFill>
                  <a:srgbClr val="0070C0"/>
                </a:solidFill>
                <a:effectLst/>
                <a:latin typeface="Aptos" panose="020B0004020202020204" pitchFamily="34" charset="0"/>
                <a:cs typeface="Aptos" panose="020B0004020202020204" pitchFamily="34" charset="0"/>
              </a:rPr>
              <a:t> and </a:t>
            </a:r>
            <a:r>
              <a:rPr lang="fr-FR" sz="1200" i="1" dirty="0" err="1">
                <a:solidFill>
                  <a:srgbClr val="0070C0"/>
                </a:solidFill>
                <a:effectLst/>
                <a:latin typeface="Aptos" panose="020B0004020202020204" pitchFamily="34" charset="0"/>
                <a:cs typeface="Aptos" panose="020B0004020202020204" pitchFamily="34" charset="0"/>
              </a:rPr>
              <a:t>Arterial</a:t>
            </a:r>
            <a:r>
              <a:rPr lang="fr-FR" sz="1200" i="1" dirty="0">
                <a:solidFill>
                  <a:srgbClr val="0070C0"/>
                </a:solidFill>
                <a:effectLst/>
                <a:latin typeface="Aptos" panose="020B0004020202020204" pitchFamily="34" charset="0"/>
                <a:cs typeface="Aptos" panose="020B0004020202020204" pitchFamily="34" charset="0"/>
              </a:rPr>
              <a:t> Gas </a:t>
            </a:r>
            <a:r>
              <a:rPr lang="fr-FR" sz="1200" i="1" dirty="0" err="1">
                <a:solidFill>
                  <a:srgbClr val="0070C0"/>
                </a:solidFill>
                <a:effectLst/>
                <a:latin typeface="Aptos" panose="020B0004020202020204" pitchFamily="34" charset="0"/>
                <a:cs typeface="Aptos" panose="020B0004020202020204" pitchFamily="34" charset="0"/>
              </a:rPr>
              <a:t>Embolism</a:t>
            </a:r>
            <a:r>
              <a:rPr lang="fr-FR" sz="1200" dirty="0">
                <a:solidFill>
                  <a:srgbClr val="0070C0"/>
                </a:solidFill>
                <a:effectLst/>
              </a:rPr>
              <a:t>. </a:t>
            </a:r>
            <a:r>
              <a:rPr lang="fr-FR" sz="1200" b="1" dirty="0">
                <a:solidFill>
                  <a:srgbClr val="0070C0"/>
                </a:solidFill>
                <a:effectLst/>
                <a:latin typeface="Aptos" panose="020B0004020202020204" pitchFamily="34" charset="0"/>
                <a:cs typeface="Aptos" panose="020B0004020202020204" pitchFamily="34" charset="0"/>
              </a:rPr>
              <a:t>NEJM</a:t>
            </a:r>
            <a:r>
              <a:rPr lang="fr-FR" sz="1200" dirty="0">
                <a:solidFill>
                  <a:srgbClr val="0070C0"/>
                </a:solidFill>
                <a:effectLst/>
              </a:rPr>
              <a:t>. 2022;386:1254–1264. (Mécanismes, rôle du PFO, conduites.) (</a:t>
            </a:r>
            <a:r>
              <a:rPr lang="fr-FR" sz="1200" u="sng" dirty="0">
                <a:solidFill>
                  <a:srgbClr val="0563C1"/>
                </a:solidFill>
                <a:effectLst/>
                <a:hlinkClick r:id="rId3" tooltip="Decompression Sickness and Arterial Gas Embolism">
                  <a:extLst>
                    <a:ext uri="{A12FA001-AC4F-418D-AE19-62706E023703}">
                      <ahyp:hlinkClr xmlns:ahyp="http://schemas.microsoft.com/office/drawing/2018/hyperlinkcolor" val="tx"/>
                    </a:ext>
                  </a:extLst>
                </a:hlinkClick>
              </a:rPr>
              <a:t>Internet Book of Emergency </a:t>
            </a:r>
            <a:r>
              <a:rPr lang="fr-FR" sz="1200" u="sng" dirty="0" err="1">
                <a:solidFill>
                  <a:srgbClr val="0070C0"/>
                </a:solidFill>
                <a:effectLst/>
                <a:hlinkClick r:id="rId3" tooltip="Decompression Sickness and Arterial Gas Embolism">
                  <a:extLst>
                    <a:ext uri="{A12FA001-AC4F-418D-AE19-62706E023703}">
                      <ahyp:hlinkClr xmlns:ahyp="http://schemas.microsoft.com/office/drawing/2018/hyperlinkcolor" val="tx"/>
                    </a:ext>
                  </a:extLst>
                </a:hlinkClick>
              </a:rPr>
              <a:t>Medicine</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Harvey EN.</a:t>
            </a:r>
            <a:r>
              <a:rPr lang="fr-FR" sz="1200" dirty="0">
                <a:solidFill>
                  <a:srgbClr val="0070C0"/>
                </a:solidFill>
                <a:effectLst/>
              </a:rPr>
              <a:t> </a:t>
            </a:r>
            <a:r>
              <a:rPr lang="fr-FR" sz="1200" i="1" dirty="0">
                <a:solidFill>
                  <a:srgbClr val="0070C0"/>
                </a:solidFill>
                <a:effectLst/>
                <a:latin typeface="Aptos" panose="020B0004020202020204" pitchFamily="34" charset="0"/>
                <a:cs typeface="Aptos" panose="020B0004020202020204" pitchFamily="34" charset="0"/>
              </a:rPr>
              <a:t>Bubble formation in </a:t>
            </a:r>
            <a:r>
              <a:rPr lang="fr-FR" sz="1200" i="1" dirty="0" err="1">
                <a:solidFill>
                  <a:srgbClr val="0070C0"/>
                </a:solidFill>
                <a:effectLst/>
                <a:latin typeface="Aptos" panose="020B0004020202020204" pitchFamily="34" charset="0"/>
                <a:cs typeface="Aptos" panose="020B0004020202020204" pitchFamily="34" charset="0"/>
              </a:rPr>
              <a:t>animals</a:t>
            </a:r>
            <a:r>
              <a:rPr lang="fr-FR" sz="1200" i="1" dirty="0">
                <a:solidFill>
                  <a:srgbClr val="0070C0"/>
                </a:solidFill>
                <a:effectLst/>
                <a:latin typeface="Aptos" panose="020B0004020202020204" pitchFamily="34" charset="0"/>
                <a:cs typeface="Aptos" panose="020B0004020202020204" pitchFamily="34" charset="0"/>
              </a:rPr>
              <a:t>. I. Physical </a:t>
            </a:r>
            <a:r>
              <a:rPr lang="fr-FR" sz="1200" i="1" dirty="0" err="1">
                <a:solidFill>
                  <a:srgbClr val="0070C0"/>
                </a:solidFill>
                <a:effectLst/>
                <a:latin typeface="Aptos" panose="020B0004020202020204" pitchFamily="34" charset="0"/>
                <a:cs typeface="Aptos" panose="020B0004020202020204" pitchFamily="34" charset="0"/>
              </a:rPr>
              <a:t>factors</a:t>
            </a:r>
            <a:r>
              <a:rPr lang="fr-FR" sz="1200" i="1" dirty="0">
                <a:solidFill>
                  <a:srgbClr val="0070C0"/>
                </a:solidFill>
                <a:effectLst/>
                <a:latin typeface="Aptos" panose="020B0004020202020204" pitchFamily="34" charset="0"/>
                <a:cs typeface="Aptos" panose="020B0004020202020204" pitchFamily="34" charset="0"/>
              </a:rPr>
              <a:t>.</a:t>
            </a:r>
            <a:r>
              <a:rPr lang="fr-FR" sz="1200" dirty="0">
                <a:solidFill>
                  <a:srgbClr val="0070C0"/>
                </a:solidFill>
                <a:effectLst/>
              </a:rPr>
              <a:t> </a:t>
            </a:r>
            <a:r>
              <a:rPr lang="fr-FR" sz="1200" b="1" dirty="0">
                <a:solidFill>
                  <a:srgbClr val="0070C0"/>
                </a:solidFill>
                <a:effectLst/>
                <a:latin typeface="Aptos" panose="020B0004020202020204" pitchFamily="34" charset="0"/>
                <a:cs typeface="Aptos" panose="020B0004020202020204" pitchFamily="34" charset="0"/>
              </a:rPr>
              <a:t>J </a:t>
            </a:r>
            <a:r>
              <a:rPr lang="fr-FR" sz="1200" b="1" dirty="0" err="1">
                <a:solidFill>
                  <a:srgbClr val="0070C0"/>
                </a:solidFill>
                <a:effectLst/>
                <a:latin typeface="Aptos" panose="020B0004020202020204" pitchFamily="34" charset="0"/>
                <a:cs typeface="Aptos" panose="020B0004020202020204" pitchFamily="34" charset="0"/>
              </a:rPr>
              <a:t>Cell</a:t>
            </a:r>
            <a:r>
              <a:rPr lang="fr-FR" sz="1200" b="1" dirty="0">
                <a:solidFill>
                  <a:srgbClr val="0070C0"/>
                </a:solidFill>
                <a:effectLst/>
                <a:latin typeface="Aptos" panose="020B0004020202020204" pitchFamily="34" charset="0"/>
                <a:cs typeface="Aptos" panose="020B0004020202020204" pitchFamily="34" charset="0"/>
              </a:rPr>
              <a:t> &amp; </a:t>
            </a:r>
            <a:r>
              <a:rPr lang="fr-FR" sz="1200" b="1" dirty="0" err="1">
                <a:solidFill>
                  <a:srgbClr val="0070C0"/>
                </a:solidFill>
                <a:effectLst/>
                <a:latin typeface="Aptos" panose="020B0004020202020204" pitchFamily="34" charset="0"/>
                <a:cs typeface="Aptos" panose="020B0004020202020204" pitchFamily="34" charset="0"/>
              </a:rPr>
              <a:t>Comp</a:t>
            </a:r>
            <a:r>
              <a:rPr lang="fr-FR" sz="1200" b="1" dirty="0">
                <a:solidFill>
                  <a:srgbClr val="0070C0"/>
                </a:solidFill>
                <a:effectLst/>
                <a:latin typeface="Aptos" panose="020B0004020202020204" pitchFamily="34" charset="0"/>
                <a:cs typeface="Aptos" panose="020B0004020202020204" pitchFamily="34" charset="0"/>
              </a:rPr>
              <a:t> </a:t>
            </a:r>
            <a:r>
              <a:rPr lang="fr-FR" sz="1200" b="1" dirty="0" err="1">
                <a:solidFill>
                  <a:srgbClr val="0070C0"/>
                </a:solidFill>
                <a:effectLst/>
                <a:latin typeface="Aptos" panose="020B0004020202020204" pitchFamily="34" charset="0"/>
                <a:cs typeface="Aptos" panose="020B0004020202020204" pitchFamily="34" charset="0"/>
              </a:rPr>
              <a:t>Physiol</a:t>
            </a:r>
            <a:r>
              <a:rPr lang="fr-FR" sz="1200" dirty="0">
                <a:solidFill>
                  <a:srgbClr val="0070C0"/>
                </a:solidFill>
                <a:effectLst/>
              </a:rPr>
              <a:t>. 1944;24(1):1–22. (Hypothèse des </a:t>
            </a:r>
            <a:r>
              <a:rPr lang="fr-FR" sz="1200" b="1" dirty="0">
                <a:solidFill>
                  <a:srgbClr val="0070C0"/>
                </a:solidFill>
                <a:effectLst/>
                <a:latin typeface="Aptos" panose="020B0004020202020204" pitchFamily="34" charset="0"/>
                <a:cs typeface="Aptos" panose="020B0004020202020204" pitchFamily="34" charset="0"/>
              </a:rPr>
              <a:t>crevasses</a:t>
            </a:r>
            <a:r>
              <a:rPr lang="fr-FR" sz="1200" dirty="0">
                <a:solidFill>
                  <a:srgbClr val="0070C0"/>
                </a:solidFill>
                <a:effectLst/>
              </a:rPr>
              <a:t> hydrophobes.) (</a:t>
            </a:r>
            <a:r>
              <a:rPr lang="fr-FR" sz="1200" u="sng" dirty="0" err="1">
                <a:solidFill>
                  <a:srgbClr val="0070C0"/>
                </a:solidFill>
                <a:effectLst/>
                <a:hlinkClick r:id="rId4" tooltip="Bubble formation in animals. I. Physical factors (1944) | E. Newton ...">
                  <a:extLst>
                    <a:ext uri="{A12FA001-AC4F-418D-AE19-62706E023703}">
                      <ahyp:hlinkClr xmlns:ahyp="http://schemas.microsoft.com/office/drawing/2018/hyperlinkcolor" val="tx"/>
                    </a:ext>
                  </a:extLst>
                </a:hlinkClick>
              </a:rPr>
              <a:t>SciSpace</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Epstein PS, </a:t>
            </a:r>
            <a:r>
              <a:rPr lang="fr-FR" sz="1200" b="1" dirty="0" err="1">
                <a:solidFill>
                  <a:srgbClr val="0070C0"/>
                </a:solidFill>
                <a:effectLst/>
                <a:latin typeface="Aptos" panose="020B0004020202020204" pitchFamily="34" charset="0"/>
                <a:cs typeface="Aptos" panose="020B0004020202020204" pitchFamily="34" charset="0"/>
              </a:rPr>
              <a:t>Plesset</a:t>
            </a:r>
            <a:r>
              <a:rPr lang="fr-FR" sz="1200" b="1" dirty="0">
                <a:solidFill>
                  <a:srgbClr val="0070C0"/>
                </a:solidFill>
                <a:effectLst/>
                <a:latin typeface="Aptos" panose="020B0004020202020204" pitchFamily="34" charset="0"/>
                <a:cs typeface="Aptos" panose="020B0004020202020204" pitchFamily="34" charset="0"/>
              </a:rPr>
              <a:t> MS.</a:t>
            </a:r>
            <a:r>
              <a:rPr lang="fr-FR" sz="1200" dirty="0">
                <a:solidFill>
                  <a:srgbClr val="0070C0"/>
                </a:solidFill>
                <a:effectLst/>
              </a:rPr>
              <a:t> </a:t>
            </a:r>
            <a:r>
              <a:rPr lang="fr-FR" sz="1200" i="1" dirty="0">
                <a:solidFill>
                  <a:srgbClr val="0070C0"/>
                </a:solidFill>
                <a:effectLst/>
                <a:latin typeface="Aptos" panose="020B0004020202020204" pitchFamily="34" charset="0"/>
                <a:cs typeface="Aptos" panose="020B0004020202020204" pitchFamily="34" charset="0"/>
              </a:rPr>
              <a:t>On the </a:t>
            </a:r>
            <a:r>
              <a:rPr lang="fr-FR" sz="1200" i="1" dirty="0" err="1">
                <a:solidFill>
                  <a:srgbClr val="0070C0"/>
                </a:solidFill>
                <a:effectLst/>
                <a:latin typeface="Aptos" panose="020B0004020202020204" pitchFamily="34" charset="0"/>
                <a:cs typeface="Aptos" panose="020B0004020202020204" pitchFamily="34" charset="0"/>
              </a:rPr>
              <a:t>Stability</a:t>
            </a:r>
            <a:r>
              <a:rPr lang="fr-FR" sz="1200" i="1" dirty="0">
                <a:solidFill>
                  <a:srgbClr val="0070C0"/>
                </a:solidFill>
                <a:effectLst/>
                <a:latin typeface="Aptos" panose="020B0004020202020204" pitchFamily="34" charset="0"/>
                <a:cs typeface="Aptos" panose="020B0004020202020204" pitchFamily="34" charset="0"/>
              </a:rPr>
              <a:t> of Gas </a:t>
            </a:r>
            <a:r>
              <a:rPr lang="fr-FR" sz="1200" i="1" dirty="0" err="1">
                <a:solidFill>
                  <a:srgbClr val="0070C0"/>
                </a:solidFill>
                <a:effectLst/>
                <a:latin typeface="Aptos" panose="020B0004020202020204" pitchFamily="34" charset="0"/>
                <a:cs typeface="Aptos" panose="020B0004020202020204" pitchFamily="34" charset="0"/>
              </a:rPr>
              <a:t>Bubbles</a:t>
            </a:r>
            <a:r>
              <a:rPr lang="fr-FR" sz="1200" i="1" dirty="0">
                <a:solidFill>
                  <a:srgbClr val="0070C0"/>
                </a:solidFill>
                <a:effectLst/>
                <a:latin typeface="Aptos" panose="020B0004020202020204" pitchFamily="34" charset="0"/>
                <a:cs typeface="Aptos" panose="020B0004020202020204" pitchFamily="34" charset="0"/>
              </a:rPr>
              <a:t> in </a:t>
            </a:r>
            <a:r>
              <a:rPr lang="fr-FR" sz="1200" i="1" dirty="0" err="1">
                <a:solidFill>
                  <a:srgbClr val="0070C0"/>
                </a:solidFill>
                <a:effectLst/>
                <a:latin typeface="Aptos" panose="020B0004020202020204" pitchFamily="34" charset="0"/>
                <a:cs typeface="Aptos" panose="020B0004020202020204" pitchFamily="34" charset="0"/>
              </a:rPr>
              <a:t>Liquid</a:t>
            </a:r>
            <a:r>
              <a:rPr lang="fr-FR" sz="1200" i="1" dirty="0">
                <a:solidFill>
                  <a:srgbClr val="0070C0"/>
                </a:solidFill>
                <a:effectLst/>
                <a:latin typeface="Aptos" panose="020B0004020202020204" pitchFamily="34" charset="0"/>
                <a:cs typeface="Aptos" panose="020B0004020202020204" pitchFamily="34" charset="0"/>
              </a:rPr>
              <a:t>‑Gas Solutions.</a:t>
            </a:r>
            <a:r>
              <a:rPr lang="fr-FR" sz="1200" dirty="0">
                <a:solidFill>
                  <a:srgbClr val="0070C0"/>
                </a:solidFill>
                <a:effectLst/>
              </a:rPr>
              <a:t> </a:t>
            </a:r>
            <a:r>
              <a:rPr lang="fr-FR" sz="1200" b="1" dirty="0">
                <a:solidFill>
                  <a:srgbClr val="0070C0"/>
                </a:solidFill>
                <a:effectLst/>
                <a:latin typeface="Aptos" panose="020B0004020202020204" pitchFamily="34" charset="0"/>
                <a:cs typeface="Aptos" panose="020B0004020202020204" pitchFamily="34" charset="0"/>
              </a:rPr>
              <a:t>J </a:t>
            </a:r>
            <a:r>
              <a:rPr lang="fr-FR" sz="1200" b="1" dirty="0" err="1">
                <a:solidFill>
                  <a:srgbClr val="0070C0"/>
                </a:solidFill>
                <a:effectLst/>
                <a:latin typeface="Aptos" panose="020B0004020202020204" pitchFamily="34" charset="0"/>
                <a:cs typeface="Aptos" panose="020B0004020202020204" pitchFamily="34" charset="0"/>
              </a:rPr>
              <a:t>Chem</a:t>
            </a:r>
            <a:r>
              <a:rPr lang="fr-FR" sz="1200" b="1" dirty="0">
                <a:solidFill>
                  <a:srgbClr val="0070C0"/>
                </a:solidFill>
                <a:effectLst/>
                <a:latin typeface="Aptos" panose="020B0004020202020204" pitchFamily="34" charset="0"/>
                <a:cs typeface="Aptos" panose="020B0004020202020204" pitchFamily="34" charset="0"/>
              </a:rPr>
              <a:t> Phys</a:t>
            </a:r>
            <a:r>
              <a:rPr lang="fr-FR" sz="1200" dirty="0">
                <a:solidFill>
                  <a:srgbClr val="0070C0"/>
                </a:solidFill>
                <a:effectLst/>
              </a:rPr>
              <a:t>. 1950;18:1505–09. (Croissance/dissolution par diffusion.) (</a:t>
            </a:r>
            <a:r>
              <a:rPr lang="fr-FR" sz="1200" u="sng" dirty="0">
                <a:solidFill>
                  <a:srgbClr val="0563C1"/>
                </a:solidFill>
                <a:effectLst/>
                <a:hlinkClick r:id="rId5" tooltip="On the Stability of Gas Bubbles in Liquid‐Gas Solutions">
                  <a:extLst>
                    <a:ext uri="{A12FA001-AC4F-418D-AE19-62706E023703}">
                      <ahyp:hlinkClr xmlns:ahyp="http://schemas.microsoft.com/office/drawing/2018/hyperlinkcolor" val="tx"/>
                    </a:ext>
                  </a:extLst>
                </a:hlinkClick>
              </a:rPr>
              <a:t>AIP </a:t>
            </a:r>
            <a:r>
              <a:rPr lang="fr-FR" sz="1200" u="sng" dirty="0" err="1">
                <a:solidFill>
                  <a:srgbClr val="0070C0"/>
                </a:solidFill>
                <a:effectLst/>
                <a:hlinkClick r:id="rId5" tooltip="On the Stability of Gas Bubbles in Liquid‐Gas Solutions">
                  <a:extLst>
                    <a:ext uri="{A12FA001-AC4F-418D-AE19-62706E023703}">
                      <ahyp:hlinkClr xmlns:ahyp="http://schemas.microsoft.com/office/drawing/2018/hyperlinkcolor" val="tx"/>
                    </a:ext>
                  </a:extLst>
                </a:hlinkClick>
              </a:rPr>
              <a:t>Publishing</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err="1">
                <a:solidFill>
                  <a:srgbClr val="0070C0"/>
                </a:solidFill>
                <a:effectLst/>
                <a:latin typeface="Aptos" panose="020B0004020202020204" pitchFamily="34" charset="0"/>
                <a:cs typeface="Aptos" panose="020B0004020202020204" pitchFamily="34" charset="0"/>
              </a:rPr>
              <a:t>Arieli</a:t>
            </a:r>
            <a:r>
              <a:rPr lang="fr-FR" sz="1200" b="1" dirty="0">
                <a:solidFill>
                  <a:srgbClr val="0070C0"/>
                </a:solidFill>
                <a:effectLst/>
                <a:latin typeface="Aptos" panose="020B0004020202020204" pitchFamily="34" charset="0"/>
                <a:cs typeface="Aptos" panose="020B0004020202020204" pitchFamily="34" charset="0"/>
              </a:rPr>
              <a:t> R, et</a:t>
            </a:r>
            <a:r>
              <a:rPr lang="fr-FR" sz="1200" b="1" dirty="0">
                <a:solidFill>
                  <a:srgbClr val="0070C0"/>
                </a:solidFill>
                <a:effectLst/>
                <a:latin typeface="Arial" panose="020B0604020202020204" pitchFamily="34" charset="0"/>
              </a:rPr>
              <a:t> </a:t>
            </a:r>
            <a:r>
              <a:rPr lang="fr-FR" sz="1200" b="1" dirty="0">
                <a:solidFill>
                  <a:srgbClr val="0070C0"/>
                </a:solidFill>
                <a:effectLst/>
                <a:latin typeface="Aptos" panose="020B0004020202020204" pitchFamily="34" charset="0"/>
                <a:cs typeface="Aptos" panose="020B0004020202020204" pitchFamily="34" charset="0"/>
              </a:rPr>
              <a:t>al.</a:t>
            </a:r>
            <a:r>
              <a:rPr lang="fr-FR" sz="1200" dirty="0">
                <a:solidFill>
                  <a:srgbClr val="0070C0"/>
                </a:solidFill>
                <a:effectLst/>
              </a:rPr>
              <a:t> </a:t>
            </a:r>
            <a:r>
              <a:rPr lang="fr-FR" sz="1200" i="1" dirty="0" err="1">
                <a:solidFill>
                  <a:srgbClr val="0070C0"/>
                </a:solidFill>
                <a:effectLst/>
                <a:latin typeface="Aptos" panose="020B0004020202020204" pitchFamily="34" charset="0"/>
                <a:cs typeface="Aptos" panose="020B0004020202020204" pitchFamily="34" charset="0"/>
              </a:rPr>
              <a:t>Nanobubbles</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form</a:t>
            </a:r>
            <a:r>
              <a:rPr lang="fr-FR" sz="1200" i="1" dirty="0">
                <a:solidFill>
                  <a:srgbClr val="0070C0"/>
                </a:solidFill>
                <a:effectLst/>
                <a:latin typeface="Aptos" panose="020B0004020202020204" pitchFamily="34" charset="0"/>
                <a:cs typeface="Aptos" panose="020B0004020202020204" pitchFamily="34" charset="0"/>
              </a:rPr>
              <a:t> at active </a:t>
            </a:r>
            <a:r>
              <a:rPr lang="fr-FR" sz="1200" i="1" dirty="0" err="1">
                <a:solidFill>
                  <a:srgbClr val="0070C0"/>
                </a:solidFill>
                <a:effectLst/>
                <a:latin typeface="Aptos" panose="020B0004020202020204" pitchFamily="34" charset="0"/>
                <a:cs typeface="Aptos" panose="020B0004020202020204" pitchFamily="34" charset="0"/>
              </a:rPr>
              <a:t>hydrophobic</a:t>
            </a:r>
            <a:r>
              <a:rPr lang="fr-FR" sz="1200" i="1" dirty="0">
                <a:solidFill>
                  <a:srgbClr val="0070C0"/>
                </a:solidFill>
                <a:effectLst/>
                <a:latin typeface="Aptos" panose="020B0004020202020204" pitchFamily="34" charset="0"/>
                <a:cs typeface="Aptos" panose="020B0004020202020204" pitchFamily="34" charset="0"/>
              </a:rPr>
              <a:t> spots on the luminal aspect of </a:t>
            </a:r>
            <a:r>
              <a:rPr lang="fr-FR" sz="1200" i="1" dirty="0" err="1">
                <a:solidFill>
                  <a:srgbClr val="0070C0"/>
                </a:solidFill>
                <a:effectLst/>
                <a:latin typeface="Aptos" panose="020B0004020202020204" pitchFamily="34" charset="0"/>
                <a:cs typeface="Aptos" panose="020B0004020202020204" pitchFamily="34" charset="0"/>
              </a:rPr>
              <a:t>blood</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vessels</a:t>
            </a:r>
            <a:r>
              <a:rPr lang="fr-FR" sz="1200" i="1" dirty="0">
                <a:solidFill>
                  <a:srgbClr val="0070C0"/>
                </a:solidFill>
                <a:effectLst/>
                <a:latin typeface="Aptos" panose="020B0004020202020204" pitchFamily="34" charset="0"/>
                <a:cs typeface="Aptos" panose="020B0004020202020204" pitchFamily="34" charset="0"/>
              </a:rPr>
              <a:t>…</a:t>
            </a:r>
            <a:r>
              <a:rPr lang="fr-FR" sz="1200" dirty="0">
                <a:solidFill>
                  <a:srgbClr val="0070C0"/>
                </a:solidFill>
                <a:effectLst/>
              </a:rPr>
              <a:t> </a:t>
            </a:r>
            <a:r>
              <a:rPr lang="fr-FR" sz="1200" b="1" dirty="0" err="1">
                <a:solidFill>
                  <a:srgbClr val="0070C0"/>
                </a:solidFill>
                <a:effectLst/>
                <a:latin typeface="Aptos" panose="020B0004020202020204" pitchFamily="34" charset="0"/>
                <a:cs typeface="Aptos" panose="020B0004020202020204" pitchFamily="34" charset="0"/>
              </a:rPr>
              <a:t>Frontiers</a:t>
            </a:r>
            <a:r>
              <a:rPr lang="fr-FR" sz="1200" b="1" dirty="0">
                <a:solidFill>
                  <a:srgbClr val="0070C0"/>
                </a:solidFill>
                <a:effectLst/>
                <a:latin typeface="Aptos" panose="020B0004020202020204" pitchFamily="34" charset="0"/>
                <a:cs typeface="Aptos" panose="020B0004020202020204" pitchFamily="34" charset="0"/>
              </a:rPr>
              <a:t> </a:t>
            </a:r>
            <a:r>
              <a:rPr lang="fr-FR" sz="1200" b="1" dirty="0" err="1">
                <a:solidFill>
                  <a:srgbClr val="0070C0"/>
                </a:solidFill>
                <a:effectLst/>
                <a:latin typeface="Aptos" panose="020B0004020202020204" pitchFamily="34" charset="0"/>
                <a:cs typeface="Aptos" panose="020B0004020202020204" pitchFamily="34" charset="0"/>
              </a:rPr>
              <a:t>Physiol</a:t>
            </a:r>
            <a:r>
              <a:rPr lang="fr-FR" sz="1200" dirty="0">
                <a:solidFill>
                  <a:srgbClr val="0070C0"/>
                </a:solidFill>
                <a:effectLst/>
              </a:rPr>
              <a:t>. 2017;8:591. (AHS vasculaires, DPPC, détachement de bulles.) (</a:t>
            </a:r>
            <a:r>
              <a:rPr lang="fr-FR" sz="1200" u="sng" dirty="0" err="1">
                <a:solidFill>
                  <a:srgbClr val="0070C0"/>
                </a:solidFill>
                <a:effectLst/>
                <a:hlinkClick r:id="rId6" tooltip="Frontiers | Nanobubbles Form at Active Hydrophobic Spots on the Luminal ...">
                  <a:extLst>
                    <a:ext uri="{A12FA001-AC4F-418D-AE19-62706E023703}">
                      <ahyp:hlinkClr xmlns:ahyp="http://schemas.microsoft.com/office/drawing/2018/hyperlinkcolor" val="tx"/>
                    </a:ext>
                  </a:extLst>
                </a:hlinkClick>
              </a:rPr>
              <a:t>Frontiers</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Thom SR, et</a:t>
            </a:r>
            <a:r>
              <a:rPr lang="fr-FR" sz="1200" b="1" dirty="0">
                <a:solidFill>
                  <a:srgbClr val="0070C0"/>
                </a:solidFill>
                <a:effectLst/>
                <a:latin typeface="Arial" panose="020B0604020202020204" pitchFamily="34" charset="0"/>
              </a:rPr>
              <a:t> </a:t>
            </a:r>
            <a:r>
              <a:rPr lang="fr-FR" sz="1200" b="1" dirty="0">
                <a:solidFill>
                  <a:srgbClr val="0070C0"/>
                </a:solidFill>
                <a:effectLst/>
                <a:latin typeface="Aptos" panose="020B0004020202020204" pitchFamily="34" charset="0"/>
                <a:cs typeface="Aptos" panose="020B0004020202020204" pitchFamily="34" charset="0"/>
              </a:rPr>
              <a:t>al.</a:t>
            </a:r>
            <a:r>
              <a:rPr lang="fr-FR" sz="1200" dirty="0">
                <a:solidFill>
                  <a:srgbClr val="0070C0"/>
                </a:solidFill>
                <a:effectLst/>
              </a:rPr>
              <a:t> </a:t>
            </a:r>
            <a:r>
              <a:rPr lang="fr-FR" sz="1200" i="1" dirty="0" err="1">
                <a:solidFill>
                  <a:srgbClr val="0070C0"/>
                </a:solidFill>
                <a:effectLst/>
                <a:latin typeface="Aptos" panose="020B0004020202020204" pitchFamily="34" charset="0"/>
                <a:cs typeface="Aptos" panose="020B0004020202020204" pitchFamily="34" charset="0"/>
              </a:rPr>
              <a:t>Intramicroparticle</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nitrogen</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dioxide</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is</a:t>
            </a:r>
            <a:r>
              <a:rPr lang="fr-FR" sz="1200" i="1" dirty="0">
                <a:solidFill>
                  <a:srgbClr val="0070C0"/>
                </a:solidFill>
                <a:effectLst/>
                <a:latin typeface="Aptos" panose="020B0004020202020204" pitchFamily="34" charset="0"/>
                <a:cs typeface="Aptos" panose="020B0004020202020204" pitchFamily="34" charset="0"/>
              </a:rPr>
              <a:t> a </a:t>
            </a:r>
            <a:r>
              <a:rPr lang="fr-FR" sz="1200" i="1" dirty="0" err="1">
                <a:solidFill>
                  <a:srgbClr val="0070C0"/>
                </a:solidFill>
                <a:effectLst/>
                <a:latin typeface="Aptos" panose="020B0004020202020204" pitchFamily="34" charset="0"/>
                <a:cs typeface="Aptos" panose="020B0004020202020204" pitchFamily="34" charset="0"/>
              </a:rPr>
              <a:t>bubble</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nucleation</a:t>
            </a:r>
            <a:r>
              <a:rPr lang="fr-FR" sz="1200" i="1" dirty="0">
                <a:solidFill>
                  <a:srgbClr val="0070C0"/>
                </a:solidFill>
                <a:effectLst/>
                <a:latin typeface="Aptos" panose="020B0004020202020204" pitchFamily="34" charset="0"/>
                <a:cs typeface="Aptos" panose="020B0004020202020204" pitchFamily="34" charset="0"/>
              </a:rPr>
              <a:t> site…</a:t>
            </a:r>
            <a:r>
              <a:rPr lang="fr-FR" sz="1200" dirty="0">
                <a:solidFill>
                  <a:srgbClr val="0070C0"/>
                </a:solidFill>
                <a:effectLst/>
              </a:rPr>
              <a:t> </a:t>
            </a:r>
            <a:r>
              <a:rPr lang="fr-FR" sz="1200" b="1" dirty="0">
                <a:solidFill>
                  <a:srgbClr val="0070C0"/>
                </a:solidFill>
                <a:effectLst/>
                <a:latin typeface="Aptos" panose="020B0004020202020204" pitchFamily="34" charset="0"/>
                <a:cs typeface="Aptos" panose="020B0004020202020204" pitchFamily="34" charset="0"/>
              </a:rPr>
              <a:t>J </a:t>
            </a:r>
            <a:r>
              <a:rPr lang="fr-FR" sz="1200" b="1" dirty="0" err="1">
                <a:solidFill>
                  <a:srgbClr val="0070C0"/>
                </a:solidFill>
                <a:effectLst/>
                <a:latin typeface="Aptos" panose="020B0004020202020204" pitchFamily="34" charset="0"/>
                <a:cs typeface="Aptos" panose="020B0004020202020204" pitchFamily="34" charset="0"/>
              </a:rPr>
              <a:t>Appl</a:t>
            </a:r>
            <a:r>
              <a:rPr lang="fr-FR" sz="1200" b="1" dirty="0">
                <a:solidFill>
                  <a:srgbClr val="0070C0"/>
                </a:solidFill>
                <a:effectLst/>
                <a:latin typeface="Aptos" panose="020B0004020202020204" pitchFamily="34" charset="0"/>
                <a:cs typeface="Aptos" panose="020B0004020202020204" pitchFamily="34" charset="0"/>
              </a:rPr>
              <a:t> </a:t>
            </a:r>
            <a:r>
              <a:rPr lang="fr-FR" sz="1200" b="1" dirty="0" err="1">
                <a:solidFill>
                  <a:srgbClr val="0070C0"/>
                </a:solidFill>
                <a:effectLst/>
                <a:latin typeface="Aptos" panose="020B0004020202020204" pitchFamily="34" charset="0"/>
                <a:cs typeface="Aptos" panose="020B0004020202020204" pitchFamily="34" charset="0"/>
              </a:rPr>
              <a:t>Physiol</a:t>
            </a:r>
            <a:r>
              <a:rPr lang="fr-FR" sz="1200" dirty="0">
                <a:solidFill>
                  <a:srgbClr val="0070C0"/>
                </a:solidFill>
                <a:effectLst/>
              </a:rPr>
              <a:t>. 2012;112:204–211. (Microparticules pré‑gazéifiées, inflammation.) (</a:t>
            </a:r>
            <a:r>
              <a:rPr lang="fr-FR" sz="1200" u="sng" dirty="0" err="1">
                <a:solidFill>
                  <a:srgbClr val="0563C1"/>
                </a:solidFill>
                <a:effectLst/>
                <a:hlinkClick r:id="rId7" tooltip="Intramicroparticle nitrogen dioxide is a bubble nucleation site leading ...">
                  <a:extLst>
                    <a:ext uri="{A12FA001-AC4F-418D-AE19-62706E023703}">
                      <ahyp:hlinkClr xmlns:ahyp="http://schemas.microsoft.com/office/drawing/2018/hyperlinkcolor" val="tx"/>
                    </a:ext>
                  </a:extLst>
                </a:hlinkClick>
              </a:rPr>
              <a:t>Physiology</a:t>
            </a:r>
            <a:r>
              <a:rPr lang="fr-FR" sz="1200" u="sng" dirty="0">
                <a:solidFill>
                  <a:srgbClr val="0563C1"/>
                </a:solidFill>
                <a:effectLst/>
                <a:hlinkClick r:id="rId7" tooltip="Intramicroparticle nitrogen dioxide is a bubble nucleation site leading ...">
                  <a:extLst>
                    <a:ext uri="{A12FA001-AC4F-418D-AE19-62706E023703}">
                      <ahyp:hlinkClr xmlns:ahyp="http://schemas.microsoft.com/office/drawing/2018/hyperlinkcolor" val="tx"/>
                    </a:ext>
                  </a:extLst>
                </a:hlinkClick>
              </a:rPr>
              <a:t> </a:t>
            </a:r>
            <a:r>
              <a:rPr lang="fr-FR" sz="1200" u="sng" dirty="0" err="1">
                <a:solidFill>
                  <a:srgbClr val="0070C0"/>
                </a:solidFill>
                <a:effectLst/>
                <a:hlinkClick r:id="rId7" tooltip="Intramicroparticle nitrogen dioxide is a bubble nucleation site leading ...">
                  <a:extLst>
                    <a:ext uri="{A12FA001-AC4F-418D-AE19-62706E023703}">
                      <ahyp:hlinkClr xmlns:ahyp="http://schemas.microsoft.com/office/drawing/2018/hyperlinkcolor" val="tx"/>
                    </a:ext>
                  </a:extLst>
                </a:hlinkClick>
              </a:rPr>
              <a:t>Journals</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err="1">
                <a:solidFill>
                  <a:srgbClr val="0070C0"/>
                </a:solidFill>
                <a:effectLst/>
                <a:latin typeface="Aptos" panose="020B0004020202020204" pitchFamily="34" charset="0"/>
                <a:cs typeface="Aptos" panose="020B0004020202020204" pitchFamily="34" charset="0"/>
              </a:rPr>
              <a:t>Eftedal</a:t>
            </a:r>
            <a:r>
              <a:rPr lang="fr-FR" sz="1200" b="1" dirty="0">
                <a:solidFill>
                  <a:srgbClr val="0070C0"/>
                </a:solidFill>
                <a:effectLst/>
                <a:latin typeface="Aptos" panose="020B0004020202020204" pitchFamily="34" charset="0"/>
                <a:cs typeface="Aptos" panose="020B0004020202020204" pitchFamily="34" charset="0"/>
              </a:rPr>
              <a:t> O, </a:t>
            </a:r>
            <a:r>
              <a:rPr lang="fr-FR" sz="1200" b="1" dirty="0" err="1">
                <a:solidFill>
                  <a:srgbClr val="0070C0"/>
                </a:solidFill>
                <a:effectLst/>
                <a:latin typeface="Aptos" panose="020B0004020202020204" pitchFamily="34" charset="0"/>
                <a:cs typeface="Aptos" panose="020B0004020202020204" pitchFamily="34" charset="0"/>
              </a:rPr>
              <a:t>Brubakk</a:t>
            </a:r>
            <a:r>
              <a:rPr lang="fr-FR" sz="1200" b="1" dirty="0">
                <a:solidFill>
                  <a:srgbClr val="0070C0"/>
                </a:solidFill>
                <a:effectLst/>
                <a:latin typeface="Aptos" panose="020B0004020202020204" pitchFamily="34" charset="0"/>
                <a:cs typeface="Aptos" panose="020B0004020202020204" pitchFamily="34" charset="0"/>
              </a:rPr>
              <a:t> AO.</a:t>
            </a:r>
            <a:r>
              <a:rPr lang="fr-FR" sz="1200" dirty="0">
                <a:solidFill>
                  <a:srgbClr val="0070C0"/>
                </a:solidFill>
                <a:effectLst/>
              </a:rPr>
              <a:t> </a:t>
            </a:r>
            <a:r>
              <a:rPr lang="fr-FR" sz="1200" i="1" dirty="0">
                <a:solidFill>
                  <a:srgbClr val="0070C0"/>
                </a:solidFill>
                <a:effectLst/>
                <a:latin typeface="Aptos" panose="020B0004020202020204" pitchFamily="34" charset="0"/>
                <a:cs typeface="Aptos" panose="020B0004020202020204" pitchFamily="34" charset="0"/>
              </a:rPr>
              <a:t>The </a:t>
            </a:r>
            <a:r>
              <a:rPr lang="fr-FR" sz="1200" i="1" dirty="0" err="1">
                <a:solidFill>
                  <a:srgbClr val="0070C0"/>
                </a:solidFill>
                <a:effectLst/>
                <a:latin typeface="Aptos" panose="020B0004020202020204" pitchFamily="34" charset="0"/>
                <a:cs typeface="Aptos" panose="020B0004020202020204" pitchFamily="34" charset="0"/>
              </a:rPr>
              <a:t>relationship</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between</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venous</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gas</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bubbles</a:t>
            </a:r>
            <a:r>
              <a:rPr lang="fr-FR" sz="1200" i="1" dirty="0">
                <a:solidFill>
                  <a:srgbClr val="0070C0"/>
                </a:solidFill>
                <a:effectLst/>
                <a:latin typeface="Aptos" panose="020B0004020202020204" pitchFamily="34" charset="0"/>
                <a:cs typeface="Aptos" panose="020B0004020202020204" pitchFamily="34" charset="0"/>
              </a:rPr>
              <a:t> and adverse </a:t>
            </a:r>
            <a:r>
              <a:rPr lang="fr-FR" sz="1200" i="1" dirty="0" err="1">
                <a:solidFill>
                  <a:srgbClr val="0070C0"/>
                </a:solidFill>
                <a:effectLst/>
                <a:latin typeface="Aptos" panose="020B0004020202020204" pitchFamily="34" charset="0"/>
                <a:cs typeface="Aptos" panose="020B0004020202020204" pitchFamily="34" charset="0"/>
              </a:rPr>
              <a:t>effects</a:t>
            </a:r>
            <a:r>
              <a:rPr lang="fr-FR" sz="1200" i="1" dirty="0">
                <a:solidFill>
                  <a:srgbClr val="0070C0"/>
                </a:solidFill>
                <a:effectLst/>
                <a:latin typeface="Aptos" panose="020B0004020202020204" pitchFamily="34" charset="0"/>
                <a:cs typeface="Aptos" panose="020B0004020202020204" pitchFamily="34" charset="0"/>
              </a:rPr>
              <a:t> of </a:t>
            </a:r>
            <a:r>
              <a:rPr lang="fr-FR" sz="1200" i="1" dirty="0" err="1">
                <a:solidFill>
                  <a:srgbClr val="0070C0"/>
                </a:solidFill>
                <a:effectLst/>
                <a:latin typeface="Aptos" panose="020B0004020202020204" pitchFamily="34" charset="0"/>
                <a:cs typeface="Aptos" panose="020B0004020202020204" pitchFamily="34" charset="0"/>
              </a:rPr>
              <a:t>decompression.</a:t>
            </a:r>
            <a:r>
              <a:rPr lang="fr-FR" sz="1200" b="1" dirty="0" err="1">
                <a:solidFill>
                  <a:srgbClr val="0070C0"/>
                </a:solidFill>
                <a:effectLst/>
                <a:latin typeface="Aptos" panose="020B0004020202020204" pitchFamily="34" charset="0"/>
                <a:cs typeface="Aptos" panose="020B0004020202020204" pitchFamily="34" charset="0"/>
              </a:rPr>
              <a:t>UHMS</a:t>
            </a:r>
            <a:r>
              <a:rPr lang="fr-FR" sz="1200" dirty="0">
                <a:solidFill>
                  <a:srgbClr val="0070C0"/>
                </a:solidFill>
                <a:effectLst/>
              </a:rPr>
              <a:t> report. (Doppler/VGE = indicateur sensible mais non spécifique.) (</a:t>
            </a:r>
            <a:r>
              <a:rPr lang="fr-FR" sz="1200" u="sng" dirty="0" err="1">
                <a:solidFill>
                  <a:srgbClr val="0563C1"/>
                </a:solidFill>
                <a:effectLst/>
                <a:hlinkClick r:id="rId8" tooltip="The relationship between venous gas bubbles and adverse effects of ...">
                  <a:extLst>
                    <a:ext uri="{A12FA001-AC4F-418D-AE19-62706E023703}">
                      <ahyp:hlinkClr xmlns:ahyp="http://schemas.microsoft.com/office/drawing/2018/hyperlinkcolor" val="tx"/>
                    </a:ext>
                  </a:extLst>
                </a:hlinkClick>
              </a:rPr>
              <a:t>Undersea</a:t>
            </a:r>
            <a:r>
              <a:rPr lang="fr-FR" sz="1200" u="sng" dirty="0">
                <a:solidFill>
                  <a:srgbClr val="0563C1"/>
                </a:solidFill>
                <a:effectLst/>
                <a:hlinkClick r:id="rId8" tooltip="The relationship between venous gas bubbles and adverse effects of ...">
                  <a:extLst>
                    <a:ext uri="{A12FA001-AC4F-418D-AE19-62706E023703}">
                      <ahyp:hlinkClr xmlns:ahyp="http://schemas.microsoft.com/office/drawing/2018/hyperlinkcolor" val="tx"/>
                    </a:ext>
                  </a:extLst>
                </a:hlinkClick>
              </a:rPr>
              <a:t> &amp; </a:t>
            </a:r>
            <a:r>
              <a:rPr lang="fr-FR" sz="1200" u="sng" dirty="0" err="1">
                <a:solidFill>
                  <a:srgbClr val="0563C1"/>
                </a:solidFill>
                <a:effectLst/>
                <a:hlinkClick r:id="rId8" tooltip="The relationship between venous gas bubbles and adverse effects of ...">
                  <a:extLst>
                    <a:ext uri="{A12FA001-AC4F-418D-AE19-62706E023703}">
                      <ahyp:hlinkClr xmlns:ahyp="http://schemas.microsoft.com/office/drawing/2018/hyperlinkcolor" val="tx"/>
                    </a:ext>
                  </a:extLst>
                </a:hlinkClick>
              </a:rPr>
              <a:t>Hyperbaric</a:t>
            </a:r>
            <a:r>
              <a:rPr lang="fr-FR" sz="1200" u="sng" dirty="0">
                <a:solidFill>
                  <a:srgbClr val="0563C1"/>
                </a:solidFill>
                <a:effectLst/>
                <a:hlinkClick r:id="rId8" tooltip="The relationship between venous gas bubbles and adverse effects of ...">
                  <a:extLst>
                    <a:ext uri="{A12FA001-AC4F-418D-AE19-62706E023703}">
                      <ahyp:hlinkClr xmlns:ahyp="http://schemas.microsoft.com/office/drawing/2018/hyperlinkcolor" val="tx"/>
                    </a:ext>
                  </a:extLst>
                </a:hlinkClick>
              </a:rPr>
              <a:t> </a:t>
            </a:r>
            <a:r>
              <a:rPr lang="fr-FR" sz="1200" u="sng" dirty="0" err="1">
                <a:solidFill>
                  <a:srgbClr val="0563C1"/>
                </a:solidFill>
                <a:effectLst/>
                <a:hlinkClick r:id="rId8" tooltip="The relationship between venous gas bubbles and adverse effects of ...">
                  <a:extLst>
                    <a:ext uri="{A12FA001-AC4F-418D-AE19-62706E023703}">
                      <ahyp:hlinkClr xmlns:ahyp="http://schemas.microsoft.com/office/drawing/2018/hyperlinkcolor" val="tx"/>
                    </a:ext>
                  </a:extLst>
                </a:hlinkClick>
              </a:rPr>
              <a:t>Medical</a:t>
            </a:r>
            <a:r>
              <a:rPr lang="fr-FR" sz="1200" u="sng" dirty="0">
                <a:solidFill>
                  <a:srgbClr val="0070C0"/>
                </a:solidFill>
                <a:effectLst/>
                <a:hlinkClick r:id="rId8" tooltip="The relationship between venous gas bubbles and adverse effects of ...">
                  <a:extLst>
                    <a:ext uri="{A12FA001-AC4F-418D-AE19-62706E023703}">
                      <ahyp:hlinkClr xmlns:ahyp="http://schemas.microsoft.com/office/drawing/2018/hyperlinkcolor" val="tx"/>
                    </a:ext>
                  </a:extLst>
                </a:hlinkClick>
              </a:rPr>
              <a:t> Society</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err="1">
                <a:solidFill>
                  <a:srgbClr val="0070C0"/>
                </a:solidFill>
                <a:effectLst/>
                <a:latin typeface="Aptos" panose="020B0004020202020204" pitchFamily="34" charset="0"/>
                <a:cs typeface="Aptos" panose="020B0004020202020204" pitchFamily="34" charset="0"/>
              </a:rPr>
              <a:t>Branger</a:t>
            </a:r>
            <a:r>
              <a:rPr lang="fr-FR" sz="1200" b="1" dirty="0">
                <a:solidFill>
                  <a:srgbClr val="0070C0"/>
                </a:solidFill>
                <a:effectLst/>
                <a:latin typeface="Aptos" panose="020B0004020202020204" pitchFamily="34" charset="0"/>
                <a:cs typeface="Aptos" panose="020B0004020202020204" pitchFamily="34" charset="0"/>
              </a:rPr>
              <a:t> AB, </a:t>
            </a:r>
            <a:r>
              <a:rPr lang="fr-FR" sz="1200" b="1" dirty="0" err="1">
                <a:solidFill>
                  <a:srgbClr val="0070C0"/>
                </a:solidFill>
                <a:effectLst/>
                <a:latin typeface="Aptos" panose="020B0004020202020204" pitchFamily="34" charset="0"/>
                <a:cs typeface="Aptos" panose="020B0004020202020204" pitchFamily="34" charset="0"/>
              </a:rPr>
              <a:t>Eckmann</a:t>
            </a:r>
            <a:r>
              <a:rPr lang="fr-FR" sz="1200" b="1" dirty="0">
                <a:solidFill>
                  <a:srgbClr val="0070C0"/>
                </a:solidFill>
                <a:effectLst/>
                <a:latin typeface="Aptos" panose="020B0004020202020204" pitchFamily="34" charset="0"/>
                <a:cs typeface="Aptos" panose="020B0004020202020204" pitchFamily="34" charset="0"/>
              </a:rPr>
              <a:t> DM.</a:t>
            </a:r>
            <a:r>
              <a:rPr lang="fr-FR" sz="1200" dirty="0">
                <a:solidFill>
                  <a:srgbClr val="0070C0"/>
                </a:solidFill>
                <a:effectLst/>
              </a:rPr>
              <a:t> </a:t>
            </a:r>
            <a:r>
              <a:rPr lang="fr-FR" sz="1200" i="1" dirty="0" err="1">
                <a:solidFill>
                  <a:srgbClr val="0070C0"/>
                </a:solidFill>
                <a:effectLst/>
                <a:latin typeface="Aptos" panose="020B0004020202020204" pitchFamily="34" charset="0"/>
                <a:cs typeface="Aptos" panose="020B0004020202020204" pitchFamily="34" charset="0"/>
              </a:rPr>
              <a:t>Intravascular</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gas</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embolism</a:t>
            </a:r>
            <a:r>
              <a:rPr lang="fr-FR" sz="1200" i="1" dirty="0">
                <a:solidFill>
                  <a:srgbClr val="0070C0"/>
                </a:solidFill>
                <a:effectLst/>
                <a:latin typeface="Aptos" panose="020B0004020202020204" pitchFamily="34" charset="0"/>
                <a:cs typeface="Aptos" panose="020B0004020202020204" pitchFamily="34" charset="0"/>
              </a:rPr>
              <a:t> absorption </a:t>
            </a:r>
            <a:r>
              <a:rPr lang="fr-FR" sz="1200" i="1" dirty="0" err="1">
                <a:solidFill>
                  <a:srgbClr val="0070C0"/>
                </a:solidFill>
                <a:effectLst/>
                <a:latin typeface="Aptos" panose="020B0004020202020204" pitchFamily="34" charset="0"/>
                <a:cs typeface="Aptos" panose="020B0004020202020204" pitchFamily="34" charset="0"/>
              </a:rPr>
              <a:t>dynamics</a:t>
            </a:r>
            <a:r>
              <a:rPr lang="fr-FR" sz="1200" i="1" dirty="0">
                <a:solidFill>
                  <a:srgbClr val="0070C0"/>
                </a:solidFill>
                <a:effectLst/>
                <a:latin typeface="Aptos" panose="020B0004020202020204" pitchFamily="34" charset="0"/>
                <a:cs typeface="Aptos" panose="020B0004020202020204" pitchFamily="34" charset="0"/>
              </a:rPr>
              <a:t>.</a:t>
            </a:r>
            <a:r>
              <a:rPr lang="fr-FR" sz="1200" dirty="0">
                <a:solidFill>
                  <a:srgbClr val="0070C0"/>
                </a:solidFill>
                <a:effectLst/>
              </a:rPr>
              <a:t> </a:t>
            </a:r>
            <a:r>
              <a:rPr lang="fr-FR" sz="1200" b="1" dirty="0">
                <a:solidFill>
                  <a:srgbClr val="0070C0"/>
                </a:solidFill>
                <a:effectLst/>
                <a:latin typeface="Aptos" panose="020B0004020202020204" pitchFamily="34" charset="0"/>
                <a:cs typeface="Aptos" panose="020B0004020202020204" pitchFamily="34" charset="0"/>
              </a:rPr>
              <a:t>J </a:t>
            </a:r>
            <a:r>
              <a:rPr lang="fr-FR" sz="1200" b="1" dirty="0" err="1">
                <a:solidFill>
                  <a:srgbClr val="0070C0"/>
                </a:solidFill>
                <a:effectLst/>
                <a:latin typeface="Aptos" panose="020B0004020202020204" pitchFamily="34" charset="0"/>
                <a:cs typeface="Aptos" panose="020B0004020202020204" pitchFamily="34" charset="0"/>
              </a:rPr>
              <a:t>Appl</a:t>
            </a:r>
            <a:r>
              <a:rPr lang="fr-FR" sz="1200" b="1" dirty="0">
                <a:solidFill>
                  <a:srgbClr val="0070C0"/>
                </a:solidFill>
                <a:effectLst/>
                <a:latin typeface="Aptos" panose="020B0004020202020204" pitchFamily="34" charset="0"/>
                <a:cs typeface="Aptos" panose="020B0004020202020204" pitchFamily="34" charset="0"/>
              </a:rPr>
              <a:t> </a:t>
            </a:r>
            <a:r>
              <a:rPr lang="fr-FR" sz="1200" b="1" dirty="0" err="1">
                <a:solidFill>
                  <a:srgbClr val="0070C0"/>
                </a:solidFill>
                <a:effectLst/>
                <a:latin typeface="Aptos" panose="020B0004020202020204" pitchFamily="34" charset="0"/>
                <a:cs typeface="Aptos" panose="020B0004020202020204" pitchFamily="34" charset="0"/>
              </a:rPr>
              <a:t>Physiol</a:t>
            </a:r>
            <a:r>
              <a:rPr lang="fr-FR" sz="1200" dirty="0">
                <a:solidFill>
                  <a:srgbClr val="0070C0"/>
                </a:solidFill>
                <a:effectLst/>
              </a:rPr>
              <a:t>. 1999;87:1287–1295. (Cinétique et formes de bulles en </a:t>
            </a:r>
            <a:r>
              <a:rPr lang="fr-FR" sz="1200" dirty="0" err="1">
                <a:solidFill>
                  <a:srgbClr val="0070C0"/>
                </a:solidFill>
                <a:effectLst/>
              </a:rPr>
              <a:t>microvaisseaux</a:t>
            </a:r>
            <a:r>
              <a:rPr lang="fr-FR" sz="1200" dirty="0">
                <a:solidFill>
                  <a:srgbClr val="0070C0"/>
                </a:solidFill>
                <a:effectLst/>
              </a:rPr>
              <a:t>.) (</a:t>
            </a:r>
            <a:r>
              <a:rPr lang="fr-FR" sz="1200" u="sng" dirty="0" err="1">
                <a:solidFill>
                  <a:srgbClr val="0563C1"/>
                </a:solidFill>
                <a:effectLst/>
                <a:hlinkClick r:id="rId9" tooltip="Theoretical and experimental intravascular gas embolism absorption dynamics">
                  <a:extLst>
                    <a:ext uri="{A12FA001-AC4F-418D-AE19-62706E023703}">
                      <ahyp:hlinkClr xmlns:ahyp="http://schemas.microsoft.com/office/drawing/2018/hyperlinkcolor" val="tx"/>
                    </a:ext>
                  </a:extLst>
                </a:hlinkClick>
              </a:rPr>
              <a:t>Physiology</a:t>
            </a:r>
            <a:r>
              <a:rPr lang="fr-FR" sz="1200" u="sng" dirty="0">
                <a:solidFill>
                  <a:srgbClr val="0563C1"/>
                </a:solidFill>
                <a:effectLst/>
                <a:hlinkClick r:id="rId9" tooltip="Theoretical and experimental intravascular gas embolism absorption dynamics">
                  <a:extLst>
                    <a:ext uri="{A12FA001-AC4F-418D-AE19-62706E023703}">
                      <ahyp:hlinkClr xmlns:ahyp="http://schemas.microsoft.com/office/drawing/2018/hyperlinkcolor" val="tx"/>
                    </a:ext>
                  </a:extLst>
                </a:hlinkClick>
              </a:rPr>
              <a:t> </a:t>
            </a:r>
            <a:r>
              <a:rPr lang="fr-FR" sz="1200" u="sng" dirty="0" err="1">
                <a:solidFill>
                  <a:srgbClr val="0070C0"/>
                </a:solidFill>
                <a:effectLst/>
                <a:hlinkClick r:id="rId9" tooltip="Theoretical and experimental intravascular gas embolism absorption dynamics">
                  <a:extLst>
                    <a:ext uri="{A12FA001-AC4F-418D-AE19-62706E023703}">
                      <ahyp:hlinkClr xmlns:ahyp="http://schemas.microsoft.com/office/drawing/2018/hyperlinkcolor" val="tx"/>
                    </a:ext>
                  </a:extLst>
                </a:hlinkClick>
              </a:rPr>
              <a:t>Journals</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Vincent JL, et</a:t>
            </a:r>
            <a:r>
              <a:rPr lang="fr-FR" sz="1200" b="1" dirty="0">
                <a:solidFill>
                  <a:srgbClr val="0070C0"/>
                </a:solidFill>
                <a:effectLst/>
                <a:latin typeface="Arial" panose="020B0604020202020204" pitchFamily="34" charset="0"/>
              </a:rPr>
              <a:t> </a:t>
            </a:r>
            <a:r>
              <a:rPr lang="fr-FR" sz="1200" b="1" dirty="0">
                <a:solidFill>
                  <a:srgbClr val="0070C0"/>
                </a:solidFill>
                <a:effectLst/>
                <a:latin typeface="Aptos" panose="020B0004020202020204" pitchFamily="34" charset="0"/>
                <a:cs typeface="Aptos" panose="020B0004020202020204" pitchFamily="34" charset="0"/>
              </a:rPr>
              <a:t>al.</a:t>
            </a:r>
            <a:r>
              <a:rPr lang="fr-FR" sz="1200" dirty="0">
                <a:solidFill>
                  <a:srgbClr val="0070C0"/>
                </a:solidFill>
                <a:effectLst/>
              </a:rPr>
              <a:t> </a:t>
            </a:r>
            <a:r>
              <a:rPr lang="fr-FR" sz="1200" i="1" dirty="0">
                <a:solidFill>
                  <a:srgbClr val="0070C0"/>
                </a:solidFill>
                <a:effectLst/>
                <a:latin typeface="Aptos" panose="020B0004020202020204" pitchFamily="34" charset="0"/>
                <a:cs typeface="Aptos" panose="020B0004020202020204" pitchFamily="34" charset="0"/>
              </a:rPr>
              <a:t>Evaluation and management of </a:t>
            </a:r>
            <a:r>
              <a:rPr lang="fr-FR" sz="1200" i="1" dirty="0" err="1">
                <a:solidFill>
                  <a:srgbClr val="0070C0"/>
                </a:solidFill>
                <a:effectLst/>
                <a:latin typeface="Aptos" panose="020B0004020202020204" pitchFamily="34" charset="0"/>
                <a:cs typeface="Aptos" panose="020B0004020202020204" pitchFamily="34" charset="0"/>
              </a:rPr>
              <a:t>decompression</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illness</a:t>
            </a:r>
            <a:r>
              <a:rPr lang="fr-FR" sz="1200" i="1" dirty="0">
                <a:solidFill>
                  <a:srgbClr val="0070C0"/>
                </a:solidFill>
                <a:effectLst/>
                <a:latin typeface="Aptos" panose="020B0004020202020204" pitchFamily="34" charset="0"/>
                <a:cs typeface="Aptos" panose="020B0004020202020204" pitchFamily="34" charset="0"/>
              </a:rPr>
              <a:t>—an </a:t>
            </a:r>
            <a:r>
              <a:rPr lang="fr-FR" sz="1200" i="1" dirty="0" err="1">
                <a:solidFill>
                  <a:srgbClr val="0070C0"/>
                </a:solidFill>
                <a:effectLst/>
                <a:latin typeface="Aptos" panose="020B0004020202020204" pitchFamily="34" charset="0"/>
                <a:cs typeface="Aptos" panose="020B0004020202020204" pitchFamily="34" charset="0"/>
              </a:rPr>
              <a:t>intensivist’s</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viewpoint</a:t>
            </a:r>
            <a:r>
              <a:rPr lang="fr-FR" sz="1200" i="1" dirty="0">
                <a:solidFill>
                  <a:srgbClr val="0070C0"/>
                </a:solidFill>
                <a:effectLst/>
                <a:latin typeface="Aptos" panose="020B0004020202020204" pitchFamily="34" charset="0"/>
                <a:cs typeface="Aptos" panose="020B0004020202020204" pitchFamily="34" charset="0"/>
              </a:rPr>
              <a:t>.</a:t>
            </a:r>
            <a:r>
              <a:rPr lang="fr-FR" sz="1200" dirty="0">
                <a:solidFill>
                  <a:srgbClr val="0070C0"/>
                </a:solidFill>
                <a:effectLst/>
              </a:rPr>
              <a:t> </a:t>
            </a:r>
            <a:r>
              <a:rPr lang="fr-FR" sz="1200" b="1" dirty="0">
                <a:solidFill>
                  <a:srgbClr val="0070C0"/>
                </a:solidFill>
                <a:effectLst/>
                <a:latin typeface="Aptos" panose="020B0004020202020204" pitchFamily="34" charset="0"/>
                <a:cs typeface="Aptos" panose="020B0004020202020204" pitchFamily="34" charset="0"/>
              </a:rPr>
              <a:t>Intensive Care Med</a:t>
            </a:r>
            <a:r>
              <a:rPr lang="fr-FR" sz="1200" dirty="0">
                <a:solidFill>
                  <a:srgbClr val="0070C0"/>
                </a:solidFill>
                <a:effectLst/>
              </a:rPr>
              <a:t>. 2003;29:2312–2318. (Filtrage pulmonaire, shunts.) (</a:t>
            </a:r>
            <a:r>
              <a:rPr lang="fr-FR" sz="1200" u="sng" dirty="0" err="1">
                <a:solidFill>
                  <a:srgbClr val="0070C0"/>
                </a:solidFill>
                <a:effectLst/>
                <a:hlinkClick r:id="rId10" tooltip="Evaluation and management of decompression illness—an intensivist’s ...">
                  <a:extLst>
                    <a:ext uri="{A12FA001-AC4F-418D-AE19-62706E023703}">
                      <ahyp:hlinkClr xmlns:ahyp="http://schemas.microsoft.com/office/drawing/2018/hyperlinkcolor" val="tx"/>
                    </a:ext>
                  </a:extLst>
                </a:hlinkClick>
              </a:rPr>
              <a:t>SpringerLink</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SPUMS et al.</a:t>
            </a:r>
            <a:r>
              <a:rPr lang="fr-FR" sz="1200" dirty="0">
                <a:solidFill>
                  <a:srgbClr val="0070C0"/>
                </a:solidFill>
                <a:effectLst/>
              </a:rPr>
              <a:t> </a:t>
            </a:r>
            <a:r>
              <a:rPr lang="fr-FR" sz="1200" i="1" dirty="0">
                <a:solidFill>
                  <a:srgbClr val="0070C0"/>
                </a:solidFill>
                <a:effectLst/>
                <a:latin typeface="Aptos" panose="020B0004020202020204" pitchFamily="34" charset="0"/>
                <a:cs typeface="Aptos" panose="020B0004020202020204" pitchFamily="34" charset="0"/>
              </a:rPr>
              <a:t>Position </a:t>
            </a:r>
            <a:r>
              <a:rPr lang="fr-FR" sz="1200" i="1" dirty="0" err="1">
                <a:solidFill>
                  <a:srgbClr val="0070C0"/>
                </a:solidFill>
                <a:effectLst/>
                <a:latin typeface="Aptos" panose="020B0004020202020204" pitchFamily="34" charset="0"/>
                <a:cs typeface="Aptos" panose="020B0004020202020204" pitchFamily="34" charset="0"/>
              </a:rPr>
              <a:t>statement</a:t>
            </a:r>
            <a:r>
              <a:rPr lang="fr-FR" sz="1200" i="1" dirty="0">
                <a:solidFill>
                  <a:srgbClr val="0070C0"/>
                </a:solidFill>
                <a:effectLst/>
                <a:latin typeface="Aptos" panose="020B0004020202020204" pitchFamily="34" charset="0"/>
                <a:cs typeface="Aptos" panose="020B0004020202020204" pitchFamily="34" charset="0"/>
              </a:rPr>
              <a:t> on PFO &amp; </a:t>
            </a:r>
            <a:r>
              <a:rPr lang="fr-FR" sz="1200" i="1" dirty="0" err="1">
                <a:solidFill>
                  <a:srgbClr val="0070C0"/>
                </a:solidFill>
                <a:effectLst/>
                <a:latin typeface="Aptos" panose="020B0004020202020204" pitchFamily="34" charset="0"/>
                <a:cs typeface="Aptos" panose="020B0004020202020204" pitchFamily="34" charset="0"/>
              </a:rPr>
              <a:t>diving</a:t>
            </a:r>
            <a:r>
              <a:rPr lang="fr-FR" sz="1200" i="1" dirty="0">
                <a:solidFill>
                  <a:srgbClr val="0070C0"/>
                </a:solidFill>
                <a:effectLst/>
                <a:latin typeface="Aptos" panose="020B0004020202020204" pitchFamily="34" charset="0"/>
                <a:cs typeface="Aptos" panose="020B0004020202020204" pitchFamily="34" charset="0"/>
              </a:rPr>
              <a:t>.</a:t>
            </a:r>
            <a:r>
              <a:rPr lang="fr-FR" sz="1200" dirty="0">
                <a:solidFill>
                  <a:srgbClr val="0070C0"/>
                </a:solidFill>
                <a:effectLst/>
              </a:rPr>
              <a:t> 2015. (Risque accru avec shunt droite‑gauche, indications de dépistage ciblé.) (</a:t>
            </a:r>
            <a:r>
              <a:rPr lang="fr-FR" sz="1200" u="sng" dirty="0">
                <a:solidFill>
                  <a:srgbClr val="0070C0"/>
                </a:solidFill>
                <a:effectLst/>
                <a:hlinkClick r:id="rId11" tooltip="Joint position statement on persistent foramen ovale (PFO) and ... - SPUMS">
                  <a:extLst>
                    <a:ext uri="{A12FA001-AC4F-418D-AE19-62706E023703}">
                      <ahyp:hlinkClr xmlns:ahyp="http://schemas.microsoft.com/office/drawing/2018/hyperlinkcolor" val="tx"/>
                    </a:ext>
                  </a:extLst>
                </a:hlinkClick>
              </a:rPr>
              <a:t>spums.au</a:t>
            </a:r>
            <a:r>
              <a:rPr lang="fr-FR" sz="1200" dirty="0">
                <a:solidFill>
                  <a:srgbClr val="0070C0"/>
                </a:solidFill>
                <a:effectLst/>
              </a:rPr>
              <a:t>)</a:t>
            </a: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Mitchell SJ, </a:t>
            </a:r>
            <a:r>
              <a:rPr lang="fr-FR" sz="1200" b="1" dirty="0" err="1">
                <a:solidFill>
                  <a:srgbClr val="0070C0"/>
                </a:solidFill>
                <a:effectLst/>
                <a:latin typeface="Aptos" panose="020B0004020202020204" pitchFamily="34" charset="0"/>
                <a:cs typeface="Aptos" panose="020B0004020202020204" pitchFamily="34" charset="0"/>
              </a:rPr>
              <a:t>Doolette</a:t>
            </a:r>
            <a:r>
              <a:rPr lang="fr-FR" sz="1200" b="1" dirty="0">
                <a:solidFill>
                  <a:srgbClr val="0070C0"/>
                </a:solidFill>
                <a:effectLst/>
                <a:latin typeface="Aptos" panose="020B0004020202020204" pitchFamily="34" charset="0"/>
                <a:cs typeface="Aptos" panose="020B0004020202020204" pitchFamily="34" charset="0"/>
              </a:rPr>
              <a:t> DJ.</a:t>
            </a:r>
            <a:r>
              <a:rPr lang="fr-FR" sz="1200" dirty="0">
                <a:solidFill>
                  <a:srgbClr val="0070C0"/>
                </a:solidFill>
                <a:effectLst/>
              </a:rPr>
              <a:t> </a:t>
            </a:r>
            <a:r>
              <a:rPr lang="fr-FR" sz="1200" i="1" dirty="0" err="1">
                <a:solidFill>
                  <a:srgbClr val="0070C0"/>
                </a:solidFill>
                <a:effectLst/>
                <a:latin typeface="Aptos" panose="020B0004020202020204" pitchFamily="34" charset="0"/>
                <a:cs typeface="Aptos" panose="020B0004020202020204" pitchFamily="34" charset="0"/>
              </a:rPr>
              <a:t>Inner</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ear</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decompression</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sickness</a:t>
            </a:r>
            <a:r>
              <a:rPr lang="fr-FR" sz="1200" i="1" dirty="0">
                <a:solidFill>
                  <a:srgbClr val="0070C0"/>
                </a:solidFill>
                <a:effectLst/>
                <a:latin typeface="Aptos" panose="020B0004020202020204" pitchFamily="34" charset="0"/>
                <a:cs typeface="Aptos" panose="020B0004020202020204" pitchFamily="34" charset="0"/>
              </a:rPr>
              <a:t>…</a:t>
            </a:r>
            <a:br>
              <a:rPr lang="fr-FR" sz="1200" i="1" dirty="0">
                <a:solidFill>
                  <a:srgbClr val="0070C0"/>
                </a:solidFill>
                <a:effectLst/>
                <a:latin typeface="Aptos" panose="020B0004020202020204" pitchFamily="34" charset="0"/>
                <a:cs typeface="Aptos" panose="020B0004020202020204" pitchFamily="34" charset="0"/>
              </a:rPr>
            </a:br>
            <a:br>
              <a:rPr lang="fr-FR" sz="1200" i="1" dirty="0">
                <a:solidFill>
                  <a:srgbClr val="0070C0"/>
                </a:solidFill>
                <a:effectLst/>
                <a:latin typeface="Aptos" panose="020B0004020202020204" pitchFamily="34" charset="0"/>
                <a:cs typeface="Aptos" panose="020B0004020202020204" pitchFamily="34" charset="0"/>
              </a:rPr>
            </a:br>
            <a:r>
              <a:rPr lang="fr-FR" sz="1200" b="1" dirty="0" err="1">
                <a:solidFill>
                  <a:srgbClr val="0070C0"/>
                </a:solidFill>
                <a:effectLst/>
                <a:latin typeface="Aptos" panose="020B0004020202020204" pitchFamily="34" charset="0"/>
                <a:cs typeface="Aptos" panose="020B0004020202020204" pitchFamily="34" charset="0"/>
              </a:rPr>
              <a:t>Diving</a:t>
            </a:r>
            <a:r>
              <a:rPr lang="fr-FR" sz="1200" b="1" dirty="0">
                <a:solidFill>
                  <a:srgbClr val="0070C0"/>
                </a:solidFill>
                <a:effectLst/>
                <a:latin typeface="Aptos" panose="020B0004020202020204" pitchFamily="34" charset="0"/>
                <a:cs typeface="Aptos" panose="020B0004020202020204" pitchFamily="34" charset="0"/>
              </a:rPr>
              <a:t> &amp; </a:t>
            </a:r>
            <a:r>
              <a:rPr lang="fr-FR" sz="1200" b="1" dirty="0" err="1">
                <a:solidFill>
                  <a:srgbClr val="0070C0"/>
                </a:solidFill>
                <a:effectLst/>
                <a:latin typeface="Aptos" panose="020B0004020202020204" pitchFamily="34" charset="0"/>
                <a:cs typeface="Aptos" panose="020B0004020202020204" pitchFamily="34" charset="0"/>
              </a:rPr>
              <a:t>Hyperbaric</a:t>
            </a:r>
            <a:r>
              <a:rPr lang="fr-FR" sz="1200" b="1" dirty="0">
                <a:solidFill>
                  <a:srgbClr val="0070C0"/>
                </a:solidFill>
                <a:effectLst/>
                <a:latin typeface="Aptos" panose="020B0004020202020204" pitchFamily="34" charset="0"/>
                <a:cs typeface="Aptos" panose="020B0004020202020204" pitchFamily="34" charset="0"/>
              </a:rPr>
              <a:t> Med</a:t>
            </a:r>
            <a:r>
              <a:rPr lang="fr-FR" sz="1200" dirty="0">
                <a:solidFill>
                  <a:srgbClr val="0070C0"/>
                </a:solidFill>
                <a:effectLst/>
              </a:rPr>
              <a:t>. 2015;45:105–110. (Vulnérabilité de l’oreille interne, rôle PFO.) (</a:t>
            </a:r>
            <a:r>
              <a:rPr lang="fr-FR" sz="1200" u="sng" dirty="0">
                <a:solidFill>
                  <a:srgbClr val="0070C0"/>
                </a:solidFill>
                <a:effectLst/>
                <a:hlinkClick r:id="rId12" tooltip="Pathophysiology of inner ear decompression sickness: potential role of ...">
                  <a:extLst>
                    <a:ext uri="{A12FA001-AC4F-418D-AE19-62706E023703}">
                      <ahyp:hlinkClr xmlns:ahyp="http://schemas.microsoft.com/office/drawing/2018/hyperlinkcolor" val="tx"/>
                    </a:ext>
                  </a:extLst>
                </a:hlinkClick>
              </a:rPr>
              <a:t>diving-rov-specialists.com</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BMJ Case report.</a:t>
            </a:r>
            <a:r>
              <a:rPr lang="fr-FR" sz="1200" dirty="0">
                <a:solidFill>
                  <a:srgbClr val="0070C0"/>
                </a:solidFill>
                <a:effectLst/>
              </a:rPr>
              <a:t> </a:t>
            </a:r>
            <a:r>
              <a:rPr lang="fr-FR" sz="1200" i="1" dirty="0" err="1">
                <a:solidFill>
                  <a:srgbClr val="0070C0"/>
                </a:solidFill>
                <a:effectLst/>
                <a:latin typeface="Aptos" panose="020B0004020202020204" pitchFamily="34" charset="0"/>
                <a:cs typeface="Aptos" panose="020B0004020202020204" pitchFamily="34" charset="0"/>
              </a:rPr>
              <a:t>Dysbaric</a:t>
            </a:r>
            <a:r>
              <a:rPr lang="fr-FR" sz="1200" i="1" dirty="0">
                <a:solidFill>
                  <a:srgbClr val="0070C0"/>
                </a:solidFill>
                <a:effectLst/>
                <a:latin typeface="Aptos" panose="020B0004020202020204" pitchFamily="34" charset="0"/>
                <a:cs typeface="Aptos" panose="020B0004020202020204" pitchFamily="34" charset="0"/>
              </a:rPr>
              <a:t> </a:t>
            </a:r>
            <a:r>
              <a:rPr lang="fr-FR" sz="1200" i="1" dirty="0" err="1">
                <a:solidFill>
                  <a:srgbClr val="0070C0"/>
                </a:solidFill>
                <a:effectLst/>
                <a:latin typeface="Aptos" panose="020B0004020202020204" pitchFamily="34" charset="0"/>
                <a:cs typeface="Aptos" panose="020B0004020202020204" pitchFamily="34" charset="0"/>
              </a:rPr>
              <a:t>osteonecrosis</a:t>
            </a:r>
            <a:r>
              <a:rPr lang="fr-FR" sz="1200" i="1" dirty="0">
                <a:solidFill>
                  <a:srgbClr val="0070C0"/>
                </a:solidFill>
                <a:effectLst/>
                <a:latin typeface="Aptos" panose="020B0004020202020204" pitchFamily="34" charset="0"/>
                <a:cs typeface="Aptos" panose="020B0004020202020204" pitchFamily="34" charset="0"/>
              </a:rPr>
              <a:t> in multiple </a:t>
            </a:r>
            <a:r>
              <a:rPr lang="fr-FR" sz="1200" i="1" dirty="0" err="1">
                <a:solidFill>
                  <a:srgbClr val="0070C0"/>
                </a:solidFill>
                <a:effectLst/>
                <a:latin typeface="Aptos" panose="020B0004020202020204" pitchFamily="34" charset="0"/>
                <a:cs typeface="Aptos" panose="020B0004020202020204" pitchFamily="34" charset="0"/>
              </a:rPr>
              <a:t>bones</a:t>
            </a:r>
            <a:r>
              <a:rPr lang="fr-FR" sz="1200" i="1" dirty="0">
                <a:solidFill>
                  <a:srgbClr val="0070C0"/>
                </a:solidFill>
                <a:effectLst/>
                <a:latin typeface="Aptos" panose="020B0004020202020204" pitchFamily="34" charset="0"/>
                <a:cs typeface="Aptos" panose="020B0004020202020204" pitchFamily="34" charset="0"/>
              </a:rPr>
              <a:t>.</a:t>
            </a:r>
            <a:r>
              <a:rPr lang="fr-FR" sz="1200" dirty="0">
                <a:solidFill>
                  <a:srgbClr val="0070C0"/>
                </a:solidFill>
                <a:effectLst/>
              </a:rPr>
              <a:t> </a:t>
            </a:r>
            <a:r>
              <a:rPr lang="fr-FR" sz="1200" b="1" dirty="0">
                <a:solidFill>
                  <a:srgbClr val="0070C0"/>
                </a:solidFill>
                <a:effectLst/>
                <a:latin typeface="Aptos" panose="020B0004020202020204" pitchFamily="34" charset="0"/>
                <a:cs typeface="Aptos" panose="020B0004020202020204" pitchFamily="34" charset="0"/>
              </a:rPr>
              <a:t>BMJ</a:t>
            </a:r>
            <a:r>
              <a:rPr lang="fr-FR" sz="1200" dirty="0">
                <a:solidFill>
                  <a:srgbClr val="0070C0"/>
                </a:solidFill>
                <a:effectLst/>
              </a:rPr>
              <a:t>. 2018;360:k637. (DON, facteurs de risque.) (</a:t>
            </a:r>
            <a:r>
              <a:rPr lang="fr-FR" sz="1200" u="sng" dirty="0">
                <a:solidFill>
                  <a:srgbClr val="0070C0"/>
                </a:solidFill>
                <a:effectLst/>
                <a:hlinkClick r:id="rId13" tooltip="Dysbaric osteonecrosis in multiple bones - The BMJ">
                  <a:extLst>
                    <a:ext uri="{A12FA001-AC4F-418D-AE19-62706E023703}">
                      <ahyp:hlinkClr xmlns:ahyp="http://schemas.microsoft.com/office/drawing/2018/hyperlinkcolor" val="tx"/>
                    </a:ext>
                  </a:extLst>
                </a:hlinkClick>
              </a:rPr>
              <a:t>BMJ</a:t>
            </a:r>
            <a:r>
              <a:rPr lang="fr-FR" sz="1200" dirty="0">
                <a:solidFill>
                  <a:srgbClr val="0070C0"/>
                </a:solidFill>
                <a:effectLst/>
              </a:rPr>
              <a:t>)</a:t>
            </a:r>
            <a:br>
              <a:rPr lang="fr-FR" sz="1200" dirty="0">
                <a:solidFill>
                  <a:srgbClr val="0070C0"/>
                </a:solidFill>
                <a:effectLst/>
              </a:rPr>
            </a:br>
            <a:br>
              <a:rPr lang="fr-FR" sz="1200" dirty="0">
                <a:solidFill>
                  <a:srgbClr val="0070C0"/>
                </a:solidFill>
                <a:effectLst/>
              </a:rPr>
            </a:br>
            <a:r>
              <a:rPr lang="fr-FR" sz="1200" b="1" dirty="0">
                <a:solidFill>
                  <a:srgbClr val="0070C0"/>
                </a:solidFill>
                <a:effectLst/>
                <a:latin typeface="Aptos" panose="020B0004020202020204" pitchFamily="34" charset="0"/>
                <a:cs typeface="Aptos" panose="020B0004020202020204" pitchFamily="34" charset="0"/>
              </a:rPr>
              <a:t>Bennett &amp; </a:t>
            </a:r>
            <a:r>
              <a:rPr lang="fr-FR" sz="1200" b="1" dirty="0" err="1">
                <a:solidFill>
                  <a:srgbClr val="0070C0"/>
                </a:solidFill>
                <a:effectLst/>
                <a:latin typeface="Aptos" panose="020B0004020202020204" pitchFamily="34" charset="0"/>
                <a:cs typeface="Aptos" panose="020B0004020202020204" pitchFamily="34" charset="0"/>
              </a:rPr>
              <a:t>Elliott’s</a:t>
            </a:r>
            <a:r>
              <a:rPr lang="fr-FR" sz="1200" b="1" dirty="0">
                <a:solidFill>
                  <a:srgbClr val="0070C0"/>
                </a:solidFill>
                <a:effectLst/>
                <a:latin typeface="Aptos" panose="020B0004020202020204" pitchFamily="34" charset="0"/>
                <a:cs typeface="Aptos" panose="020B0004020202020204" pitchFamily="34" charset="0"/>
              </a:rPr>
              <a:t> </a:t>
            </a:r>
            <a:r>
              <a:rPr lang="fr-FR" sz="1200" b="1" dirty="0" err="1">
                <a:solidFill>
                  <a:srgbClr val="0070C0"/>
                </a:solidFill>
                <a:effectLst/>
                <a:latin typeface="Aptos" panose="020B0004020202020204" pitchFamily="34" charset="0"/>
                <a:cs typeface="Aptos" panose="020B0004020202020204" pitchFamily="34" charset="0"/>
              </a:rPr>
              <a:t>Physiology</a:t>
            </a:r>
            <a:r>
              <a:rPr lang="fr-FR" sz="1200" b="1" dirty="0">
                <a:solidFill>
                  <a:srgbClr val="0070C0"/>
                </a:solidFill>
                <a:effectLst/>
                <a:latin typeface="Aptos" panose="020B0004020202020204" pitchFamily="34" charset="0"/>
                <a:cs typeface="Aptos" panose="020B0004020202020204" pitchFamily="34" charset="0"/>
              </a:rPr>
              <a:t> and </a:t>
            </a:r>
            <a:r>
              <a:rPr lang="fr-FR" sz="1200" b="1" dirty="0" err="1">
                <a:solidFill>
                  <a:srgbClr val="0070C0"/>
                </a:solidFill>
                <a:effectLst/>
                <a:latin typeface="Aptos" panose="020B0004020202020204" pitchFamily="34" charset="0"/>
                <a:cs typeface="Aptos" panose="020B0004020202020204" pitchFamily="34" charset="0"/>
              </a:rPr>
              <a:t>Medicine</a:t>
            </a:r>
            <a:r>
              <a:rPr lang="fr-FR" sz="1200" b="1" dirty="0">
                <a:solidFill>
                  <a:srgbClr val="0070C0"/>
                </a:solidFill>
                <a:effectLst/>
                <a:latin typeface="Aptos" panose="020B0004020202020204" pitchFamily="34" charset="0"/>
                <a:cs typeface="Aptos" panose="020B0004020202020204" pitchFamily="34" charset="0"/>
              </a:rPr>
              <a:t> of </a:t>
            </a:r>
            <a:r>
              <a:rPr lang="fr-FR" sz="1200" b="1" dirty="0" err="1">
                <a:solidFill>
                  <a:srgbClr val="0070C0"/>
                </a:solidFill>
                <a:effectLst/>
                <a:latin typeface="Aptos" panose="020B0004020202020204" pitchFamily="34" charset="0"/>
                <a:cs typeface="Aptos" panose="020B0004020202020204" pitchFamily="34" charset="0"/>
              </a:rPr>
              <a:t>Diving</a:t>
            </a:r>
            <a:r>
              <a:rPr lang="fr-FR" sz="1200" dirty="0">
                <a:solidFill>
                  <a:srgbClr val="0070C0"/>
                </a:solidFill>
                <a:effectLst/>
              </a:rPr>
              <a:t> (5e éd., </a:t>
            </a:r>
            <a:r>
              <a:rPr lang="fr-FR" sz="1200" dirty="0" err="1">
                <a:solidFill>
                  <a:srgbClr val="0070C0"/>
                </a:solidFill>
                <a:effectLst/>
              </a:rPr>
              <a:t>Brubakk</a:t>
            </a:r>
            <a:r>
              <a:rPr lang="fr-FR" sz="1200" dirty="0">
                <a:solidFill>
                  <a:srgbClr val="0070C0"/>
                </a:solidFill>
                <a:effectLst/>
              </a:rPr>
              <a:t> &amp; </a:t>
            </a:r>
            <a:r>
              <a:rPr lang="fr-FR" sz="1200" dirty="0" err="1">
                <a:solidFill>
                  <a:srgbClr val="0070C0"/>
                </a:solidFill>
                <a:effectLst/>
              </a:rPr>
              <a:t>Neuman</a:t>
            </a:r>
            <a:r>
              <a:rPr lang="fr-FR" sz="1200" dirty="0">
                <a:solidFill>
                  <a:srgbClr val="0070C0"/>
                </a:solidFill>
                <a:effectLst/>
              </a:rPr>
              <a:t>, </a:t>
            </a:r>
            <a:r>
              <a:rPr lang="fr-FR" sz="1200" dirty="0" err="1">
                <a:solidFill>
                  <a:srgbClr val="0070C0"/>
                </a:solidFill>
                <a:effectLst/>
              </a:rPr>
              <a:t>eds</a:t>
            </a:r>
            <a:r>
              <a:rPr lang="fr-FR" sz="1200" dirty="0">
                <a:solidFill>
                  <a:srgbClr val="0070C0"/>
                </a:solidFill>
                <a:effectLst/>
              </a:rPr>
              <a:t>.). (Ouvrage de référence.) (</a:t>
            </a:r>
            <a:r>
              <a:rPr lang="fr-FR" sz="1200" u="sng" dirty="0">
                <a:solidFill>
                  <a:srgbClr val="0070C0"/>
                </a:solidFill>
                <a:effectLst/>
                <a:hlinkClick r:id="rId14" tooltip="Bennett and Elliott's physiology and medicine of diving">
                  <a:extLst>
                    <a:ext uri="{A12FA001-AC4F-418D-AE19-62706E023703}">
                      <ahyp:hlinkClr xmlns:ahyp="http://schemas.microsoft.com/office/drawing/2018/hyperlinkcolor" val="tx"/>
                    </a:ext>
                  </a:extLst>
                </a:hlinkClick>
              </a:rPr>
              <a:t>Internet Archive</a:t>
            </a:r>
            <a:r>
              <a:rPr lang="fr-FR" sz="1200" dirty="0">
                <a:solidFill>
                  <a:srgbClr val="0070C0"/>
                </a:solidFill>
                <a:effectLst/>
              </a:rPr>
              <a:t>)</a:t>
            </a:r>
            <a:br>
              <a:rPr lang="fr-FR" sz="1200" dirty="0">
                <a:solidFill>
                  <a:srgbClr val="0070C0"/>
                </a:solidFill>
                <a:effectLst/>
              </a:rPr>
            </a:br>
            <a:endParaRPr lang="fr-FR" sz="1200" dirty="0">
              <a:solidFill>
                <a:srgbClr val="0070C0"/>
              </a:solidFill>
            </a:endParaRPr>
          </a:p>
        </p:txBody>
      </p:sp>
      <p:sp>
        <p:nvSpPr>
          <p:cNvPr id="2" name="ZoneTexte 1">
            <a:extLst>
              <a:ext uri="{FF2B5EF4-FFF2-40B4-BE49-F238E27FC236}">
                <a16:creationId xmlns:a16="http://schemas.microsoft.com/office/drawing/2014/main" id="{0E764EC6-F588-1283-8F47-A31C57B0CC3A}"/>
              </a:ext>
            </a:extLst>
          </p:cNvPr>
          <p:cNvSpPr txBox="1"/>
          <p:nvPr/>
        </p:nvSpPr>
        <p:spPr>
          <a:xfrm>
            <a:off x="5244353" y="6533019"/>
            <a:ext cx="1891553" cy="235333"/>
          </a:xfrm>
          <a:prstGeom prst="rect">
            <a:avLst/>
          </a:prstGeom>
          <a:noFill/>
        </p:spPr>
        <p:txBody>
          <a:bodyPr wrap="square" rtlCol="0">
            <a:spAutoFit/>
          </a:bodyPr>
          <a:lstStyle/>
          <a:p>
            <a:r>
              <a:rPr lang="fr-FR" sz="900" i="1" dirty="0"/>
              <a:t>Thierry FALZONE CTR </a:t>
            </a:r>
            <a:r>
              <a:rPr lang="fr-FR" sz="900" i="1" dirty="0" err="1"/>
              <a:t>AuRA</a:t>
            </a:r>
            <a:r>
              <a:rPr lang="fr-FR" sz="900" i="1" dirty="0"/>
              <a:t> IN 204</a:t>
            </a:r>
          </a:p>
        </p:txBody>
      </p:sp>
      <p:pic>
        <p:nvPicPr>
          <p:cNvPr id="3" name="Image 2">
            <a:extLst>
              <a:ext uri="{FF2B5EF4-FFF2-40B4-BE49-F238E27FC236}">
                <a16:creationId xmlns:a16="http://schemas.microsoft.com/office/drawing/2014/main" id="{4A696D1C-E540-7DD4-49BB-89E634BD8F03}"/>
              </a:ext>
            </a:extLst>
          </p:cNvPr>
          <p:cNvPicPr>
            <a:picLocks noChangeAspect="1"/>
          </p:cNvPicPr>
          <p:nvPr/>
        </p:nvPicPr>
        <p:blipFill>
          <a:blip r:embed="rId15"/>
          <a:srcRect l="35212" t="43660" r="35621" b="21177"/>
          <a:stretch/>
        </p:blipFill>
        <p:spPr>
          <a:xfrm>
            <a:off x="10663881" y="89648"/>
            <a:ext cx="1429265" cy="1076953"/>
          </a:xfrm>
          <a:prstGeom prst="rect">
            <a:avLst/>
          </a:prstGeom>
        </p:spPr>
      </p:pic>
      <p:sp>
        <p:nvSpPr>
          <p:cNvPr id="4" name="Titre 4">
            <a:extLst>
              <a:ext uri="{FF2B5EF4-FFF2-40B4-BE49-F238E27FC236}">
                <a16:creationId xmlns:a16="http://schemas.microsoft.com/office/drawing/2014/main" id="{2EB58288-5675-EFE4-297F-DE39528BB0CB}"/>
              </a:ext>
            </a:extLst>
          </p:cNvPr>
          <p:cNvSpPr txBox="1">
            <a:spLocks/>
          </p:cNvSpPr>
          <p:nvPr/>
        </p:nvSpPr>
        <p:spPr>
          <a:xfrm>
            <a:off x="6490447" y="333176"/>
            <a:ext cx="3890682" cy="54536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b="1" dirty="0">
                <a:solidFill>
                  <a:srgbClr val="0070C0"/>
                </a:solidFill>
              </a:rPr>
              <a:t>Références</a:t>
            </a:r>
          </a:p>
        </p:txBody>
      </p:sp>
    </p:spTree>
    <p:extLst>
      <p:ext uri="{BB962C8B-B14F-4D97-AF65-F5344CB8AC3E}">
        <p14:creationId xmlns:p14="http://schemas.microsoft.com/office/powerpoint/2010/main" val="5126099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ca48ea3-8c75-4d36-b64f-70604b11fd22}" enabled="1" method="Standard" siteId="{3ac94b33-9135-4821-9502-eafda6592a35}" removed="0"/>
</clbl:labelList>
</file>

<file path=docProps/app.xml><?xml version="1.0" encoding="utf-8"?>
<Properties xmlns="http://schemas.openxmlformats.org/officeDocument/2006/extended-properties" xmlns:vt="http://schemas.openxmlformats.org/officeDocument/2006/docPropsVTypes">
  <TotalTime>44236</TotalTime>
  <Words>1701</Words>
  <Application>Microsoft Office PowerPoint</Application>
  <PresentationFormat>Grand écran</PresentationFormat>
  <Paragraphs>61</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Aptos</vt:lpstr>
      <vt:lpstr>Arial</vt:lpstr>
      <vt:lpstr>Calibri</vt:lpstr>
      <vt:lpstr>Symbol</vt:lpstr>
      <vt:lpstr>Thème Office</vt:lpstr>
      <vt:lpstr>L’origine de la formation des bulles d’azote en plongée </vt:lpstr>
      <vt:lpstr>La relation entre l’ADD et la formation des bulles s’impose dés Paul Bert en 1878 qui autopsiera des animaux et mettra en évidence des bulles intravasculaires.   Par la suite, Arthur Edwin Boycott et John Scott Haldane en 1908 établiront les 1eres tables de décompression   Il faudra attendre Albert Richard Behnke en 1942 pour voir émerger la notion de bulles asymptomatiques que l’on appellera les « bulles silencieuses »   L’air inspiré contient environ 78% d’azote ; 20,9 d’oxygène et 0,97% d’autres gaz comme l’argon et le CO2.  À la descente, la pression partielle des gaz inertes (N₂, He) augmente entrainant leur dissolution dans le sang et les tissus (loi de Henry).  La cinétique de « chargement » varie en fonction de la perfusion et de la diffusion dans les différents compartiments … Certains sont dits compartiments « rapides » , d’autres compartiments « lents ».  À la remontée la baisse de la pression ambiante entraine une sursaturation tissulaire … Si le gradient de pression dépasse un seuil dit « critique » il y a exsolution (naissance de bulles).   La baisse de la pression extérieure (lors de la remontée) facilite la croissance des micro-noyaux (loi de Mariotte) </vt:lpstr>
      <vt:lpstr>La formation  des bulles</vt:lpstr>
      <vt:lpstr>La formation  des bulles</vt:lpstr>
      <vt:lpstr>La formation  des bulles</vt:lpstr>
      <vt:lpstr>La formation  des bulles</vt:lpstr>
      <vt:lpstr>Présentation PowerPoint</vt:lpstr>
      <vt:lpstr>La cavitation : c’est un cas particulier de nucléation. L’apparition des bulles est liée à une diminution locale de pression hydrostatique et fréquemment reliée aux fluides en mouvement.  La cavitation vaporeuse : apparait dans un liquide faiblement chargée en gaz dissout. Ce sont les actions mécaniques violentes qui provoque ce type de nucléation (Ex : une hélice de bateau). C’est le liquide qui change d’état.  La cavitation gazeuse : survient dans un liquide contenant une quantité significative de gaz dissout (Ex : lors de la remontée en sursaturation) . C’est le gaz contenu dans le liquide qui reprend une phase gazeuse.  Les cavitations particulières         La cavitation de Reynolds : apparait au niveau du resserrement d’un vaisseau suite aux turbulences générées par les         changements de pression du liquide (sang)          La cavitation acoustique : apparait lors du passage d’ondes sonores (Ex : fermeture des valves ou ondes sonars)          La déchirure d’un liquide par tribonucléation : apparait lors de la séparation rapide de 2 surfaces solides adhésives ou          2 surfaces entrant en friction          Le vacuum phénomenum : apparait lors d’une traction au niveau d’une surface articulaire, ce qui provoque un effet         de vide (gradient de pression négatif)         La nucléation par l’exercice : le mécanisme est complexe et serait lié à des phénomènes de cavitation, de tribonucléation et de         production de CO2</vt:lpstr>
      <vt:lpstr> Vann RD, Butler FK, Mitchell SJ, Moon RE. Decompression illness. The Lancet. 2011;377:153–164. (Synthèse clinique majeure DCS/AGE.) (The Lancet)  Moon RE, Mitchell SJ. Decompression Sickness and Arterial Gas Embolism. NEJM. 2022;386:1254–1264. (Mécanismes, rôle du PFO, conduites.) (Internet Book of Emergency Medicine)  Harvey EN. Bubble formation in animals. I. Physical factors. J Cell &amp; Comp Physiol. 1944;24(1):1–22. (Hypothèse des crevasses hydrophobes.) (SciSpace)  Epstein PS, Plesset MS. On the Stability of Gas Bubbles in Liquid‑Gas Solutions. J Chem Phys. 1950;18:1505–09. (Croissance/dissolution par diffusion.) (AIP Publishing)  Arieli R, et al. Nanobubbles form at active hydrophobic spots on the luminal aspect of blood vessels… Frontiers Physiol. 2017;8:591. (AHS vasculaires, DPPC, détachement de bulles.) (Frontiers)  Thom SR, et al. Intramicroparticle nitrogen dioxide is a bubble nucleation site… J Appl Physiol. 2012;112:204–211. (Microparticules pré‑gazéifiées, inflammation.) (Physiology Journals)  Eftedal O, Brubakk AO. The relationship between venous gas bubbles and adverse effects of decompression.UHMS report. (Doppler/VGE = indicateur sensible mais non spécifique.) (Undersea &amp; Hyperbaric Medical Society)  Branger AB, Eckmann DM. Intravascular gas embolism absorption dynamics. J Appl Physiol. 1999;87:1287–1295. (Cinétique et formes de bulles en microvaisseaux.) (Physiology Journals)  Vincent JL, et al. Evaluation and management of decompression illness—an intensivist’s viewpoint. Intensive Care Med. 2003;29:2312–2318. (Filtrage pulmonaire, shunts.) (SpringerLink)  SPUMS et al. Position statement on PFO &amp; diving. 2015. (Risque accru avec shunt droite‑gauche, indications de dépistage ciblé.) (spums.au) Mitchell SJ, Doolette DJ. Inner ear decompression sickness…  Diving &amp; Hyperbaric Med. 2015;45:105–110. (Vulnérabilité de l’oreille interne, rôle PFO.) (diving-rov-specialists.com)  BMJ Case report. Dysbaric osteonecrosis in multiple bones. BMJ. 2018;360:k637. (DON, facteurs de risque.) (BMJ)  Bennett &amp; Elliott’s Physiology and Medicine of Diving (5e éd., Brubakk &amp; Neuman, eds.). (Ouvrage de référence.) (Internet Archive)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L’origine de la formation des bulles d’azote en plongée </dc:title>
  <dc:creator>DESSERTINE Olivier</dc:creator>
  <cp:lastModifiedBy>Falzone, Thierry [JACFR]</cp:lastModifiedBy>
  <cp:revision>18</cp:revision>
  <dcterms:created xsi:type="dcterms:W3CDTF">2024-09-11T10:55:41Z</dcterms:created>
  <dcterms:modified xsi:type="dcterms:W3CDTF">2025-09-29T13:30:00Z</dcterms:modified>
</cp:coreProperties>
</file>