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1737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5553" y="-55310"/>
            <a:ext cx="1797928" cy="134678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2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1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0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" name="Espace réservé du texte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5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Espace réservé du texte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5" name="Espace réservé pour une image 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1737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5855" y="0"/>
            <a:ext cx="2110934" cy="1581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La plongée à 40-60 m."/>
          <p:cNvSpPr txBox="1"/>
          <p:nvPr/>
        </p:nvSpPr>
        <p:spPr>
          <a:xfrm>
            <a:off x="4781337" y="3040379"/>
            <a:ext cx="34206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005493"/>
                </a:solidFill>
              </a:defRPr>
            </a:lvl1pPr>
          </a:lstStyle>
          <a:p>
            <a:pPr/>
            <a:r>
              <a:t>La plongée à 40-60 m.</a:t>
            </a:r>
          </a:p>
        </p:txBody>
      </p:sp>
      <p:sp>
        <p:nvSpPr>
          <p:cNvPr id="97" name="Réglementation"/>
          <p:cNvSpPr txBox="1"/>
          <p:nvPr/>
        </p:nvSpPr>
        <p:spPr>
          <a:xfrm>
            <a:off x="1748911" y="1605280"/>
            <a:ext cx="1722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Réglementation</a:t>
            </a:r>
          </a:p>
        </p:txBody>
      </p:sp>
      <p:sp>
        <p:nvSpPr>
          <p:cNvPr id="98" name="Prévention…"/>
          <p:cNvSpPr txBox="1"/>
          <p:nvPr/>
        </p:nvSpPr>
        <p:spPr>
          <a:xfrm>
            <a:off x="9236357" y="2691129"/>
            <a:ext cx="232049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2400">
                <a:solidFill>
                  <a:srgbClr val="FF2600"/>
                </a:solidFill>
              </a:defRPr>
            </a:pPr>
            <a:r>
              <a:t>Prévention</a:t>
            </a:r>
          </a:p>
          <a:p>
            <a:pPr algn="ctr">
              <a:defRPr b="1" sz="2400">
                <a:solidFill>
                  <a:srgbClr val="FF2600"/>
                </a:solidFill>
              </a:defRPr>
            </a:pPr>
            <a:r>
              <a:t>Planification </a:t>
            </a:r>
          </a:p>
          <a:p>
            <a:pPr algn="ctr">
              <a:defRPr b="1" sz="2400">
                <a:solidFill>
                  <a:srgbClr val="FF2600"/>
                </a:solidFill>
              </a:defRPr>
            </a:pPr>
            <a:r>
              <a:t>Communication</a:t>
            </a:r>
          </a:p>
        </p:txBody>
      </p:sp>
      <p:sp>
        <p:nvSpPr>
          <p:cNvPr id="99" name="Narcose"/>
          <p:cNvSpPr txBox="1"/>
          <p:nvPr/>
        </p:nvSpPr>
        <p:spPr>
          <a:xfrm>
            <a:off x="2153984" y="4894579"/>
            <a:ext cx="9120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Narcose</a:t>
            </a:r>
          </a:p>
        </p:txBody>
      </p:sp>
      <p:sp>
        <p:nvSpPr>
          <p:cNvPr id="100" name="Froid"/>
          <p:cNvSpPr txBox="1"/>
          <p:nvPr/>
        </p:nvSpPr>
        <p:spPr>
          <a:xfrm>
            <a:off x="4900942" y="4894579"/>
            <a:ext cx="6282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Froid</a:t>
            </a:r>
          </a:p>
        </p:txBody>
      </p:sp>
      <p:sp>
        <p:nvSpPr>
          <p:cNvPr id="101" name="Accident…"/>
          <p:cNvSpPr txBox="1"/>
          <p:nvPr/>
        </p:nvSpPr>
        <p:spPr>
          <a:xfrm>
            <a:off x="6805942" y="4577079"/>
            <a:ext cx="163335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Accident </a:t>
            </a:r>
          </a:p>
          <a:p>
            <a:pPr algn="ctr"/>
            <a:r>
              <a:t>de </a:t>
            </a:r>
          </a:p>
          <a:p>
            <a:pPr algn="ctr"/>
            <a:r>
              <a:t>Décompression</a:t>
            </a:r>
          </a:p>
        </p:txBody>
      </p:sp>
      <p:sp>
        <p:nvSpPr>
          <p:cNvPr id="102" name="Essoufflement"/>
          <p:cNvSpPr txBox="1"/>
          <p:nvPr/>
        </p:nvSpPr>
        <p:spPr>
          <a:xfrm>
            <a:off x="9307842" y="4894579"/>
            <a:ext cx="155030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Essoufflement</a:t>
            </a:r>
          </a:p>
        </p:txBody>
      </p:sp>
      <p:sp>
        <p:nvSpPr>
          <p:cNvPr id="103" name="Consommation"/>
          <p:cNvSpPr txBox="1"/>
          <p:nvPr/>
        </p:nvSpPr>
        <p:spPr>
          <a:xfrm>
            <a:off x="5688342" y="1605280"/>
            <a:ext cx="160667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Consommation</a:t>
            </a:r>
          </a:p>
        </p:txBody>
      </p:sp>
      <p:sp>
        <p:nvSpPr>
          <p:cNvPr id="104" name="Dangers du milieu"/>
          <p:cNvSpPr txBox="1"/>
          <p:nvPr/>
        </p:nvSpPr>
        <p:spPr>
          <a:xfrm>
            <a:off x="1641364" y="3065779"/>
            <a:ext cx="193729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Dangers du milieu</a:t>
            </a:r>
          </a:p>
        </p:txBody>
      </p:sp>
      <p:sp>
        <p:nvSpPr>
          <p:cNvPr id="105" name="Matériel"/>
          <p:cNvSpPr txBox="1"/>
          <p:nvPr/>
        </p:nvSpPr>
        <p:spPr>
          <a:xfrm>
            <a:off x="9396742" y="1605280"/>
            <a:ext cx="94788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Matériel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5"/>
      <p:bldP build="whole" bldLvl="1" animBg="1" rev="0" advAuto="0" spid="98" grpId="9"/>
      <p:bldP build="whole" bldLvl="1" animBg="1" rev="0" advAuto="0" spid="97" grpId="1"/>
      <p:bldP build="whole" bldLvl="1" animBg="1" rev="0" advAuto="0" spid="104" grpId="3"/>
      <p:bldP build="whole" bldLvl="1" animBg="1" rev="0" advAuto="0" spid="100" grpId="7"/>
      <p:bldP build="whole" bldLvl="1" animBg="1" rev="0" advAuto="0" spid="99" grpId="6"/>
      <p:bldP build="whole" bldLvl="1" animBg="1" rev="0" advAuto="0" spid="105" grpId="2"/>
      <p:bldP build="whole" bldLvl="1" animBg="1" rev="0" advAuto="0" spid="103" grpId="4"/>
      <p:bldP build="whole" bldLvl="1" animBg="1" rev="0" advAuto="0" spid="101" grpId="8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églementation : Niveau plongeur minimum PE60 - PA60,…"/>
          <p:cNvSpPr txBox="1"/>
          <p:nvPr/>
        </p:nvSpPr>
        <p:spPr>
          <a:xfrm>
            <a:off x="5615856" y="1833448"/>
            <a:ext cx="60938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Réglementation</a:t>
            </a:r>
            <a:r>
              <a:t> : Niveau plongeur minimum PE60 - PA60, </a:t>
            </a:r>
          </a:p>
          <a:p>
            <a:pPr/>
            <a:r>
              <a:t>avec un Directeur de plongée P5 minimum… </a:t>
            </a:r>
          </a:p>
        </p:txBody>
      </p:sp>
      <p:sp>
        <p:nvSpPr>
          <p:cNvPr id="108" name="Dangers du milieu : froid, obscurité,…"/>
          <p:cNvSpPr txBox="1"/>
          <p:nvPr/>
        </p:nvSpPr>
        <p:spPr>
          <a:xfrm>
            <a:off x="5642236" y="2992749"/>
            <a:ext cx="39192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Dangers du milieu</a:t>
            </a:r>
            <a:r>
              <a:t> : froid, obscurité,</a:t>
            </a:r>
          </a:p>
          <a:p>
            <a:pPr/>
            <a:r>
              <a:t>épaves, courant, houle… </a:t>
            </a:r>
          </a:p>
        </p:txBody>
      </p:sp>
      <p:sp>
        <p:nvSpPr>
          <p:cNvPr id="109" name="Matériel - il a fait l’objet d’une étude pour son optimisation…"/>
          <p:cNvSpPr txBox="1"/>
          <p:nvPr/>
        </p:nvSpPr>
        <p:spPr>
          <a:xfrm>
            <a:off x="5644202" y="4012803"/>
            <a:ext cx="636734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Matériel -</a:t>
            </a:r>
            <a:r>
              <a:t> il a fait l’objet d’une étude pour son optimisation</a:t>
            </a:r>
          </a:p>
          <a:p>
            <a:pPr/>
            <a:r>
              <a:t>et son ergonomie : combinaison, lestage, gants, phare, </a:t>
            </a:r>
          </a:p>
          <a:p>
            <a:pPr/>
            <a:r>
              <a:t>détendeurs, parachute, ordinateur…</a:t>
            </a:r>
          </a:p>
        </p:txBody>
      </p:sp>
      <p:sp>
        <p:nvSpPr>
          <p:cNvPr id="110" name="Consommation : l’expérience et la condition physique permettent de gérer au mieux la ventilation.…"/>
          <p:cNvSpPr txBox="1"/>
          <p:nvPr/>
        </p:nvSpPr>
        <p:spPr>
          <a:xfrm>
            <a:off x="1099673" y="5185257"/>
            <a:ext cx="1048475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Consommation</a:t>
            </a:r>
            <a:r>
              <a:t> : l’expérience et la condition physique permettent de gérer au mieux la ventilation.</a:t>
            </a:r>
          </a:p>
          <a:p>
            <a:pPr/>
            <a:r>
              <a:t>La planification du stock d’air est indispensable à réaliser avec ses coéquipiers. </a:t>
            </a:r>
          </a:p>
          <a:p>
            <a:pPr/>
            <a:r>
              <a:t>Il faut connaître sa propre consommation pour planifier.Se donner une limite pour la remontée et s’y tenir…                                     Toujours prévoir un stock de réserve …</a:t>
            </a:r>
          </a:p>
        </p:txBody>
      </p:sp>
      <p:sp>
        <p:nvSpPr>
          <p:cNvPr id="111" name="La plongée à 40-60 m."/>
          <p:cNvSpPr txBox="1"/>
          <p:nvPr/>
        </p:nvSpPr>
        <p:spPr>
          <a:xfrm>
            <a:off x="7484459" y="560756"/>
            <a:ext cx="3420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005493"/>
                </a:solidFill>
              </a:defRPr>
            </a:lvl1pPr>
          </a:lstStyle>
          <a:p>
            <a:pPr/>
            <a:r>
              <a:t>La plongée à 40-60 m.</a:t>
            </a:r>
          </a:p>
        </p:txBody>
      </p:sp>
      <p:pic>
        <p:nvPicPr>
          <p:cNvPr id="1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1205850"/>
            <a:ext cx="3919238" cy="3919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2"/>
      <p:bldP build="whole" bldLvl="1" animBg="1" rev="0" advAuto="0" spid="107" grpId="1"/>
      <p:bldP build="whole" bldLvl="1" animBg="1" rev="0" advAuto="0" spid="110" grpId="4"/>
      <p:bldP build="whole" bldLvl="1" animBg="1" rev="0" advAuto="0" spid="10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a plongée à 40-60 m."/>
          <p:cNvSpPr txBox="1"/>
          <p:nvPr/>
        </p:nvSpPr>
        <p:spPr>
          <a:xfrm>
            <a:off x="7459059" y="560756"/>
            <a:ext cx="3420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005493"/>
                </a:solidFill>
              </a:defRPr>
            </a:lvl1pPr>
          </a:lstStyle>
          <a:p>
            <a:pPr/>
            <a:r>
              <a:t>La plongée à 40-60 m.</a:t>
            </a:r>
          </a:p>
        </p:txBody>
      </p:sp>
      <p:sp>
        <p:nvSpPr>
          <p:cNvPr id="115" name="L’essoufflement : causes multiples (voir le triangle Homme-Milieu-Matériel)"/>
          <p:cNvSpPr txBox="1"/>
          <p:nvPr/>
        </p:nvSpPr>
        <p:spPr>
          <a:xfrm>
            <a:off x="1751342" y="1764029"/>
            <a:ext cx="794239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L’essoufflement</a:t>
            </a:r>
            <a:r>
              <a:t> : causes multiples (voir le triangle Homme-Milieu-Matériel)</a:t>
            </a:r>
          </a:p>
        </p:txBody>
      </p:sp>
      <p:sp>
        <p:nvSpPr>
          <p:cNvPr id="116" name="Il faut insister sur la prévention : expérience, optimisation du matériel,…"/>
          <p:cNvSpPr txBox="1"/>
          <p:nvPr/>
        </p:nvSpPr>
        <p:spPr>
          <a:xfrm>
            <a:off x="1783935" y="2304948"/>
            <a:ext cx="78772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Il faut insister sur la prévention</a:t>
            </a:r>
            <a:r>
              <a:t> : expérience, optimisation du matériel, </a:t>
            </a:r>
          </a:p>
          <a:p>
            <a:pPr/>
            <a:r>
              <a:t>hygiène du plongeur, planification, surveillance, communication…</a:t>
            </a:r>
          </a:p>
        </p:txBody>
      </p:sp>
      <p:sp>
        <p:nvSpPr>
          <p:cNvPr id="117" name="Le froid : causes multiples (voir le triangle Homme-Milieu-Matériel)"/>
          <p:cNvSpPr txBox="1"/>
          <p:nvPr/>
        </p:nvSpPr>
        <p:spPr>
          <a:xfrm>
            <a:off x="1827542" y="3249929"/>
            <a:ext cx="70698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Le froid </a:t>
            </a:r>
            <a:r>
              <a:t>: causes multiples (voir le triangle Homme-Milieu-Matériel)</a:t>
            </a:r>
          </a:p>
        </p:txBody>
      </p:sp>
      <p:sp>
        <p:nvSpPr>
          <p:cNvPr id="118" name="Avant :…"/>
          <p:cNvSpPr txBox="1"/>
          <p:nvPr/>
        </p:nvSpPr>
        <p:spPr>
          <a:xfrm>
            <a:off x="3110242" y="3729939"/>
            <a:ext cx="204858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</a:t>
            </a:r>
            <a:r>
              <a:rPr b="1"/>
              <a:t>Avant :</a:t>
            </a:r>
            <a:endParaRPr b="1"/>
          </a:p>
          <a:p>
            <a:pPr/>
            <a:r>
              <a:t>Prévenir le froid</a:t>
            </a:r>
          </a:p>
          <a:p>
            <a:pPr/>
            <a:r>
              <a:t>au maximum avant</a:t>
            </a:r>
          </a:p>
          <a:p>
            <a:pPr/>
            <a:r>
              <a:t>la plongée.</a:t>
            </a:r>
          </a:p>
        </p:txBody>
      </p:sp>
      <p:sp>
        <p:nvSpPr>
          <p:cNvPr id="119" name="Pendant :…"/>
          <p:cNvSpPr txBox="1"/>
          <p:nvPr/>
        </p:nvSpPr>
        <p:spPr>
          <a:xfrm>
            <a:off x="6006158" y="3764152"/>
            <a:ext cx="11956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Pendant</a:t>
            </a:r>
            <a:r>
              <a:t> : </a:t>
            </a:r>
          </a:p>
          <a:p>
            <a:pPr/>
            <a:r>
              <a:t>Surveiller</a:t>
            </a:r>
          </a:p>
          <a:p>
            <a:pPr/>
            <a:r>
              <a:t>Signaler</a:t>
            </a:r>
          </a:p>
          <a:p>
            <a:pPr/>
            <a:r>
              <a:t>Stopper…</a:t>
            </a:r>
          </a:p>
        </p:txBody>
      </p:sp>
      <p:sp>
        <p:nvSpPr>
          <p:cNvPr id="120" name="Après :…"/>
          <p:cNvSpPr txBox="1"/>
          <p:nvPr/>
        </p:nvSpPr>
        <p:spPr>
          <a:xfrm>
            <a:off x="8317242" y="3764152"/>
            <a:ext cx="129011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</a:t>
            </a:r>
            <a:r>
              <a:rPr b="1"/>
              <a:t>Après</a:t>
            </a:r>
            <a:r>
              <a:t> :</a:t>
            </a:r>
          </a:p>
          <a:p>
            <a:pPr/>
            <a:r>
              <a:t>Se protéger</a:t>
            </a:r>
          </a:p>
          <a:p>
            <a:pPr/>
            <a:r>
              <a:t>S’hydrater</a:t>
            </a:r>
          </a:p>
          <a:p>
            <a:pPr/>
            <a:r>
              <a:t>Surveiller…</a:t>
            </a:r>
          </a:p>
        </p:txBody>
      </p:sp>
      <p:sp>
        <p:nvSpPr>
          <p:cNvPr id="121" name="Prévention :  hygiène du plongeur (alimentation, hydratation, condition physique),…"/>
          <p:cNvSpPr txBox="1"/>
          <p:nvPr/>
        </p:nvSpPr>
        <p:spPr>
          <a:xfrm>
            <a:off x="1929142" y="5276747"/>
            <a:ext cx="88590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Prévention</a:t>
            </a:r>
            <a:r>
              <a:t> :  hygiène du plongeur (alimentation, hydratation, condition physique),…</a:t>
            </a:r>
          </a:p>
        </p:txBody>
      </p:sp>
      <p:sp>
        <p:nvSpPr>
          <p:cNvPr id="122" name="Matériel très adapté : combinaison (étanche), cagoule, gants, chaussons, lestage,…"/>
          <p:cNvSpPr txBox="1"/>
          <p:nvPr/>
        </p:nvSpPr>
        <p:spPr>
          <a:xfrm>
            <a:off x="1871000" y="5756756"/>
            <a:ext cx="87570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Matériel très adapté</a:t>
            </a:r>
            <a:r>
              <a:t> : combinaison (étanche), cagoule, gants, chaussons, lestage,…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649" y="3863288"/>
            <a:ext cx="1152751" cy="1158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7"/>
      <p:bldP build="whole" bldLvl="1" animBg="1" rev="0" advAuto="0" spid="116" grpId="2"/>
      <p:bldP build="whole" bldLvl="1" animBg="1" rev="0" advAuto="0" spid="123" grpId="4"/>
      <p:bldP build="whole" bldLvl="1" animBg="1" rev="0" advAuto="0" spid="118" grpId="5"/>
      <p:bldP build="whole" bldLvl="1" animBg="1" rev="0" advAuto="0" spid="121" grpId="8"/>
      <p:bldP build="whole" bldLvl="1" animBg="1" rev="0" advAuto="0" spid="119" grpId="6"/>
      <p:bldP build="whole" bldLvl="1" animBg="1" rev="0" advAuto="0" spid="122" grpId="9"/>
      <p:bldP build="whole" bldLvl="1" animBg="1" rev="0" advAuto="0" spid="117" grpId="3"/>
      <p:bldP build="whole" bldLvl="1" animBg="1" rev="0" advAuto="0" spid="1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a plongée à 40-60 m."/>
          <p:cNvSpPr txBox="1"/>
          <p:nvPr/>
        </p:nvSpPr>
        <p:spPr>
          <a:xfrm>
            <a:off x="7586059" y="560756"/>
            <a:ext cx="3420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005493"/>
                </a:solidFill>
              </a:defRPr>
            </a:lvl1pPr>
          </a:lstStyle>
          <a:p>
            <a:pPr/>
            <a:r>
              <a:t>La plongée à 40-60 m.</a:t>
            </a:r>
          </a:p>
        </p:txBody>
      </p:sp>
      <p:sp>
        <p:nvSpPr>
          <p:cNvPr id="126" name="La narcose : en plongée profonde, elle fait partie intégrante de la plongée."/>
          <p:cNvSpPr txBox="1"/>
          <p:nvPr/>
        </p:nvSpPr>
        <p:spPr>
          <a:xfrm>
            <a:off x="1370342" y="1649729"/>
            <a:ext cx="791694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La narcose</a:t>
            </a:r>
            <a:r>
              <a:t> : en plongée profonde, elle fait partie intégrante de la plongée.</a:t>
            </a:r>
          </a:p>
        </p:txBody>
      </p:sp>
      <p:sp>
        <p:nvSpPr>
          <p:cNvPr id="127" name="Avant :…"/>
          <p:cNvSpPr txBox="1"/>
          <p:nvPr/>
        </p:nvSpPr>
        <p:spPr>
          <a:xfrm>
            <a:off x="1174323" y="2218003"/>
            <a:ext cx="26821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      </a:t>
            </a:r>
            <a:r>
              <a:rPr b="1"/>
              <a:t>Avant</a:t>
            </a:r>
            <a:r>
              <a:t> : </a:t>
            </a:r>
          </a:p>
          <a:p>
            <a:pPr/>
            <a:r>
              <a:t>Communication à prévoir</a:t>
            </a:r>
          </a:p>
          <a:p>
            <a:pPr/>
            <a:r>
              <a:t>Planification </a:t>
            </a:r>
          </a:p>
        </p:txBody>
      </p:sp>
      <p:sp>
        <p:nvSpPr>
          <p:cNvPr id="128" name="Pendant :…"/>
          <p:cNvSpPr txBox="1"/>
          <p:nvPr/>
        </p:nvSpPr>
        <p:spPr>
          <a:xfrm>
            <a:off x="4765657" y="2249753"/>
            <a:ext cx="1601092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</a:t>
            </a:r>
            <a:r>
              <a:rPr b="1"/>
              <a:t>Pendant</a:t>
            </a:r>
            <a:r>
              <a:t> :</a:t>
            </a:r>
          </a:p>
          <a:p>
            <a:pPr/>
            <a:r>
              <a:t>Accoutumance</a:t>
            </a:r>
          </a:p>
          <a:p>
            <a:pPr/>
            <a:r>
              <a:t>Gestion</a:t>
            </a:r>
          </a:p>
          <a:p>
            <a:pPr/>
            <a:r>
              <a:t>Surveillance</a:t>
            </a:r>
          </a:p>
          <a:p>
            <a:pPr/>
            <a:r>
              <a:t>Réaction</a:t>
            </a:r>
          </a:p>
        </p:txBody>
      </p:sp>
      <p:sp>
        <p:nvSpPr>
          <p:cNvPr id="129" name="Après :…"/>
          <p:cNvSpPr txBox="1"/>
          <p:nvPr/>
        </p:nvSpPr>
        <p:spPr>
          <a:xfrm>
            <a:off x="8730877" y="2849879"/>
            <a:ext cx="1838509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</a:t>
            </a:r>
            <a:r>
              <a:rPr b="1"/>
              <a:t>Après</a:t>
            </a:r>
            <a:r>
              <a:t> : </a:t>
            </a:r>
          </a:p>
          <a:p>
            <a:pPr/>
            <a:r>
              <a:t>Discussion</a:t>
            </a:r>
          </a:p>
          <a:p>
            <a:pPr/>
            <a:r>
              <a:t>Futures plongées</a:t>
            </a:r>
          </a:p>
        </p:txBody>
      </p:sp>
      <p:sp>
        <p:nvSpPr>
          <p:cNvPr id="130" name="A.D.D : c’est le risque le plus important de la plongée profonde"/>
          <p:cNvSpPr txBox="1"/>
          <p:nvPr/>
        </p:nvSpPr>
        <p:spPr>
          <a:xfrm>
            <a:off x="1243342" y="4805679"/>
            <a:ext cx="67349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A.D.D</a:t>
            </a:r>
            <a:r>
              <a:t> : c’est le risque le plus important de la plongée profonde </a:t>
            </a:r>
          </a:p>
        </p:txBody>
      </p:sp>
      <p:sp>
        <p:nvSpPr>
          <p:cNvPr id="131" name="Prévention: condition physique, âge, hydratation, planification de la décompression…"/>
          <p:cNvSpPr txBox="1"/>
          <p:nvPr/>
        </p:nvSpPr>
        <p:spPr>
          <a:xfrm>
            <a:off x="1248768" y="5399353"/>
            <a:ext cx="898326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Prévention</a:t>
            </a:r>
            <a:r>
              <a:t>: condition physique, âge, hydratation, planification de la décompression…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3822" y="2508901"/>
            <a:ext cx="2389421" cy="238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050" y="2889973"/>
            <a:ext cx="1445291" cy="18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whole" bldLvl="1" animBg="1" rev="0" advAuto="0" spid="129" grpId="6"/>
      <p:bldP build="whole" bldLvl="1" animBg="1" rev="0" advAuto="0" spid="132" grpId="5"/>
      <p:bldP build="whole" bldLvl="1" animBg="1" rev="0" advAuto="0" spid="127" grpId="2"/>
      <p:bldP build="whole" bldLvl="1" animBg="1" rev="0" advAuto="0" spid="131" grpId="8"/>
      <p:bldP build="whole" bldLvl="1" animBg="1" rev="0" advAuto="0" spid="126" grpId="1"/>
      <p:bldP build="whole" bldLvl="1" animBg="1" rev="0" advAuto="0" spid="130" grpId="7"/>
      <p:bldP build="whole" bldLvl="1" animBg="1" rev="0" advAuto="0" spid="12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a plongée à 40-60 m."/>
          <p:cNvSpPr txBox="1"/>
          <p:nvPr/>
        </p:nvSpPr>
        <p:spPr>
          <a:xfrm>
            <a:off x="7979759" y="560756"/>
            <a:ext cx="3420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005493"/>
                </a:solidFill>
              </a:defRPr>
            </a:lvl1pPr>
          </a:lstStyle>
          <a:p>
            <a:pPr/>
            <a:r>
              <a:t>La plongée à 40-60 m.</a:t>
            </a:r>
          </a:p>
        </p:txBody>
      </p:sp>
      <p:sp>
        <p:nvSpPr>
          <p:cNvPr id="136" name="Conclusion : en plongée très profonde, les trois mots clés sont…"/>
          <p:cNvSpPr txBox="1"/>
          <p:nvPr/>
        </p:nvSpPr>
        <p:spPr>
          <a:xfrm>
            <a:off x="2903352" y="1557947"/>
            <a:ext cx="684828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Conclusion : en plongée très profonde, les trois mots clés sont </a:t>
            </a:r>
          </a:p>
          <a:p>
            <a:pPr>
              <a:defRPr b="1"/>
            </a:pPr>
            <a:r>
              <a:t>            </a:t>
            </a:r>
            <a:r>
              <a:rPr>
                <a:solidFill>
                  <a:srgbClr val="FF2600"/>
                </a:solidFill>
              </a:rPr>
              <a:t> Prévention - Planification - Communication</a:t>
            </a:r>
          </a:p>
        </p:txBody>
      </p:sp>
      <p:sp>
        <p:nvSpPr>
          <p:cNvPr id="137" name="Hygiène du plongeur : alimentation, hydratation, forme physique, âge…"/>
          <p:cNvSpPr txBox="1"/>
          <p:nvPr/>
        </p:nvSpPr>
        <p:spPr>
          <a:xfrm>
            <a:off x="2584004" y="2720238"/>
            <a:ext cx="748698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Hygiène du plongeur : alimentation, hydratation, forme physique, âge…</a:t>
            </a:r>
          </a:p>
        </p:txBody>
      </p:sp>
      <p:sp>
        <p:nvSpPr>
          <p:cNvPr id="138" name="Prévention :"/>
          <p:cNvSpPr txBox="1"/>
          <p:nvPr/>
        </p:nvSpPr>
        <p:spPr>
          <a:xfrm>
            <a:off x="2005342" y="2330348"/>
            <a:ext cx="149907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Prévention : </a:t>
            </a:r>
          </a:p>
        </p:txBody>
      </p:sp>
      <p:sp>
        <p:nvSpPr>
          <p:cNvPr id="139" name="Expérience - Accoutumance - ergonomie du matériel - recyclage…"/>
          <p:cNvSpPr txBox="1"/>
          <p:nvPr/>
        </p:nvSpPr>
        <p:spPr>
          <a:xfrm>
            <a:off x="2564142" y="3164344"/>
            <a:ext cx="68709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Expérience - Accoutumance - ergonomie du matériel - recyclage…</a:t>
            </a:r>
          </a:p>
        </p:txBody>
      </p:sp>
      <p:sp>
        <p:nvSpPr>
          <p:cNvPr id="140" name="Planification et Communication"/>
          <p:cNvSpPr txBox="1"/>
          <p:nvPr/>
        </p:nvSpPr>
        <p:spPr>
          <a:xfrm>
            <a:off x="2043442" y="4608092"/>
            <a:ext cx="35361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Planification et Communication </a:t>
            </a:r>
          </a:p>
        </p:txBody>
      </p:sp>
      <p:sp>
        <p:nvSpPr>
          <p:cNvPr id="141" name="Communication pour partage : Expérience - Matériel - Choix du site - DTR…"/>
          <p:cNvSpPr txBox="1"/>
          <p:nvPr/>
        </p:nvSpPr>
        <p:spPr>
          <a:xfrm>
            <a:off x="2446041" y="5059577"/>
            <a:ext cx="791348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Communication pour partage : Expérience - Matériel - Choix du site - DTR…</a:t>
            </a:r>
          </a:p>
        </p:txBody>
      </p:sp>
      <p:sp>
        <p:nvSpPr>
          <p:cNvPr id="142" name="Planification sur la consommation et la décompression"/>
          <p:cNvSpPr txBox="1"/>
          <p:nvPr/>
        </p:nvSpPr>
        <p:spPr>
          <a:xfrm>
            <a:off x="2508139" y="5503683"/>
            <a:ext cx="576969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Planification sur la consommation et la décompression </a:t>
            </a:r>
          </a:p>
        </p:txBody>
      </p:sp>
      <p:sp>
        <p:nvSpPr>
          <p:cNvPr id="143" name="Prévoir des plongées de reprise"/>
          <p:cNvSpPr txBox="1"/>
          <p:nvPr/>
        </p:nvSpPr>
        <p:spPr>
          <a:xfrm>
            <a:off x="2551442" y="3615828"/>
            <a:ext cx="330632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Prévoir des plongées de reprise</a:t>
            </a:r>
          </a:p>
        </p:txBody>
      </p:sp>
      <p:sp>
        <p:nvSpPr>
          <p:cNvPr id="144" name="Plonger avec un bloc de décompression (Nitrox confirmé)"/>
          <p:cNvSpPr txBox="1"/>
          <p:nvPr/>
        </p:nvSpPr>
        <p:spPr>
          <a:xfrm>
            <a:off x="2576842" y="4111961"/>
            <a:ext cx="598512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Plonger avec un bloc de décompression (Nitrox confirmé)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5"/>
      <p:bldP build="whole" bldLvl="1" animBg="1" rev="0" advAuto="0" spid="142" grpId="8"/>
      <p:bldP build="whole" bldLvl="1" animBg="1" rev="0" advAuto="0" spid="138" grpId="1"/>
      <p:bldP build="whole" bldLvl="1" animBg="1" rev="0" advAuto="0" spid="141" grpId="7"/>
      <p:bldP build="whole" bldLvl="1" animBg="1" rev="0" advAuto="0" spid="140" grpId="6"/>
      <p:bldP build="whole" bldLvl="1" animBg="1" rev="0" advAuto="0" spid="137" grpId="2"/>
      <p:bldP build="whole" bldLvl="1" animBg="1" rev="0" advAuto="0" spid="139" grpId="3"/>
      <p:bldP build="whole" bldLvl="1" animBg="1" rev="0" advAuto="0" spid="143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