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06/01/2026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xmlns="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xmlns="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062855" y="-211016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xmlns="" id="{97FF1A27-5888-3FC1-E523-4041C4F42429}"/>
              </a:ext>
            </a:extLst>
          </p:cNvPr>
          <p:cNvSpPr txBox="1">
            <a:spLocks/>
          </p:cNvSpPr>
          <p:nvPr userDrawn="1"/>
        </p:nvSpPr>
        <p:spPr>
          <a:xfrm>
            <a:off x="140677" y="6409104"/>
            <a:ext cx="3214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i="1" dirty="0">
                <a:solidFill>
                  <a:schemeClr val="tx1"/>
                </a:solidFill>
              </a:rPr>
              <a:t>Anne-Solange DESSERTINE – IN n°187</a:t>
            </a:r>
          </a:p>
        </p:txBody>
      </p:sp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1498600"/>
            <a:ext cx="9144000" cy="2387600"/>
          </a:xfrm>
        </p:spPr>
        <p:txBody>
          <a:bodyPr/>
          <a:lstStyle/>
          <a:p>
            <a:r>
              <a:rPr lang="fr-FR" b="1" dirty="0"/>
              <a:t>CHOISIR UN </a:t>
            </a:r>
            <a:r>
              <a:rPr lang="fr-FR" b="1" dirty="0" smtClean="0"/>
              <a:t>SCHÉMA ADAPTÉ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E56E96-DD54-50C5-7755-C11EB443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dessin, clipart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044DFA20-8161-6E40-AED9-F25EE09E1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448" y="1002979"/>
            <a:ext cx="2400142" cy="3121152"/>
          </a:xfrm>
          <a:prstGeom prst="rect">
            <a:avLst/>
          </a:prstGeom>
        </p:spPr>
      </p:pic>
      <p:pic>
        <p:nvPicPr>
          <p:cNvPr id="8" name="Image 7" descr="Une image contenant texte, illustration, dessin, affiche&#10;&#10;Le contenu généré par l’IA peut être incorrect.">
            <a:extLst>
              <a:ext uri="{FF2B5EF4-FFF2-40B4-BE49-F238E27FC236}">
                <a16:creationId xmlns:a16="http://schemas.microsoft.com/office/drawing/2014/main" xmlns="" id="{2A4C047F-B907-4397-7A48-8AD9590EA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9475" y="614360"/>
            <a:ext cx="2756774" cy="38983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50EBFF5-4010-D3ED-F986-2C2ADB632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4238" y="470260"/>
            <a:ext cx="2751805" cy="38983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0F17D6E-21DB-235A-2AA9-FA2C732AA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6582" y="3442442"/>
            <a:ext cx="2610826" cy="38653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5B0D7A4-8C78-5376-DA8B-1A10C7CF6C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231" y="3204489"/>
            <a:ext cx="2668073" cy="38983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8BC0504C-B998-8B2C-C33B-0A1C0F702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14" y="3330849"/>
            <a:ext cx="1957239" cy="33496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E8AEE9B-6611-A568-5070-E4823EDF9905}"/>
              </a:ext>
            </a:extLst>
          </p:cNvPr>
          <p:cNvSpPr txBox="1"/>
          <p:nvPr/>
        </p:nvSpPr>
        <p:spPr>
          <a:xfrm>
            <a:off x="6820678" y="280122"/>
            <a:ext cx="448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Ex</a:t>
            </a:r>
            <a:r>
              <a:rPr lang="fr-FR" sz="2800" dirty="0"/>
              <a:t> : quel schéma de l’oreille ?</a:t>
            </a:r>
          </a:p>
        </p:txBody>
      </p:sp>
    </p:spTree>
    <p:extLst>
      <p:ext uri="{BB962C8B-B14F-4D97-AF65-F5344CB8AC3E}">
        <p14:creationId xmlns:p14="http://schemas.microsoft.com/office/powerpoint/2010/main" val="16791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2FE938-CAE0-B4A9-5854-6E9E7D8C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5E69B7C7-1DD1-D570-C7CF-22CBBFC9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59585"/>
            <a:ext cx="9144000" cy="2387600"/>
          </a:xfrm>
        </p:spPr>
        <p:txBody>
          <a:bodyPr/>
          <a:lstStyle/>
          <a:p>
            <a:r>
              <a:rPr lang="fr-FR" b="1" dirty="0"/>
              <a:t>Comment choisir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9BDF10-FF39-62CB-75A9-9C65654B446D}"/>
              </a:ext>
            </a:extLst>
          </p:cNvPr>
          <p:cNvSpPr txBox="1"/>
          <p:nvPr/>
        </p:nvSpPr>
        <p:spPr>
          <a:xfrm>
            <a:off x="661416" y="1925607"/>
            <a:ext cx="6653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Définir l’objectif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A quel public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Dans quel contexte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Pour expliquer, étayer, démontrer quoi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Représente-t-il tout ou partie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La latéralisation a aussi son importance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1538C9E-C3F4-DEC9-5192-E86DA8836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24" y="2231895"/>
            <a:ext cx="4709160" cy="3634740"/>
          </a:xfrm>
          <a:prstGeom prst="rect">
            <a:avLst/>
          </a:prstGeo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xmlns="" id="{EEFD97A5-BC93-226B-E130-AB66268E4203}"/>
              </a:ext>
            </a:extLst>
          </p:cNvPr>
          <p:cNvSpPr/>
          <p:nvPr/>
        </p:nvSpPr>
        <p:spPr>
          <a:xfrm>
            <a:off x="9084576" y="728502"/>
            <a:ext cx="2822431" cy="1503393"/>
          </a:xfrm>
          <a:prstGeom prst="cloudCallout">
            <a:avLst>
              <a:gd name="adj1" fmla="val -74271"/>
              <a:gd name="adj2" fmla="val 127124"/>
            </a:avLst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>
                    <a:alpha val="99000"/>
                  </a:schemeClr>
                </a:solidFill>
              </a:rPr>
              <a:t>Flèches ?</a:t>
            </a:r>
          </a:p>
          <a:p>
            <a:pPr algn="ctr"/>
            <a:r>
              <a:rPr lang="fr-FR" sz="2400" dirty="0">
                <a:solidFill>
                  <a:schemeClr val="tx1">
                    <a:alpha val="99000"/>
                  </a:schemeClr>
                </a:solidFill>
              </a:rPr>
              <a:t>Légendes ?</a:t>
            </a:r>
          </a:p>
        </p:txBody>
      </p:sp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xmlns="" id="{C112C4A4-AFF3-9645-1BC2-037377D1C74E}"/>
              </a:ext>
            </a:extLst>
          </p:cNvPr>
          <p:cNvSpPr/>
          <p:nvPr/>
        </p:nvSpPr>
        <p:spPr>
          <a:xfrm>
            <a:off x="4438867" y="1663669"/>
            <a:ext cx="3751118" cy="1503393"/>
          </a:xfrm>
          <a:prstGeom prst="cloudCallout">
            <a:avLst>
              <a:gd name="adj1" fmla="val 21277"/>
              <a:gd name="adj2" fmla="val 75805"/>
            </a:avLst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>
                    <a:alpha val="99000"/>
                  </a:schemeClr>
                </a:solidFill>
              </a:rPr>
              <a:t>Objectif ? Public ?</a:t>
            </a:r>
          </a:p>
          <a:p>
            <a:pPr algn="ctr"/>
            <a:r>
              <a:rPr lang="fr-FR" sz="2400" dirty="0">
                <a:solidFill>
                  <a:schemeClr val="tx1">
                    <a:alpha val="99000"/>
                  </a:schemeClr>
                </a:solidFill>
              </a:rPr>
              <a:t>Couleur ?</a:t>
            </a: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xmlns="" id="{E10338AF-ED25-D418-629F-A5E7E1188340}"/>
              </a:ext>
            </a:extLst>
          </p:cNvPr>
          <p:cNvSpPr/>
          <p:nvPr/>
        </p:nvSpPr>
        <p:spPr>
          <a:xfrm>
            <a:off x="8708153" y="4767122"/>
            <a:ext cx="2822431" cy="1503393"/>
          </a:xfrm>
          <a:prstGeom prst="cloudCallout">
            <a:avLst>
              <a:gd name="adj1" fmla="val -73259"/>
              <a:gd name="adj2" fmla="val -83854"/>
            </a:avLst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>
                    <a:alpha val="99000"/>
                  </a:schemeClr>
                </a:solidFill>
              </a:rPr>
              <a:t>Simplifier ?</a:t>
            </a:r>
          </a:p>
          <a:p>
            <a:pPr algn="ctr"/>
            <a:r>
              <a:rPr lang="fr-FR" sz="2400" dirty="0">
                <a:solidFill>
                  <a:schemeClr val="tx1">
                    <a:alpha val="99000"/>
                  </a:schemeClr>
                </a:solidFill>
              </a:rPr>
              <a:t>Démontrer ?</a:t>
            </a:r>
          </a:p>
        </p:txBody>
      </p:sp>
    </p:spTree>
    <p:extLst>
      <p:ext uri="{BB962C8B-B14F-4D97-AF65-F5344CB8AC3E}">
        <p14:creationId xmlns:p14="http://schemas.microsoft.com/office/powerpoint/2010/main" val="36088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2D59D9-F2F4-A398-98D7-A0E1A59D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011C343-9181-2828-F655-372E5189E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9144000" cy="2387600"/>
          </a:xfrm>
        </p:spPr>
        <p:txBody>
          <a:bodyPr/>
          <a:lstStyle/>
          <a:p>
            <a:r>
              <a:rPr lang="fr-FR" b="1" dirty="0"/>
              <a:t>Un schéma doit avoir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C90BC15-7FC1-A596-BE6B-3770B1C54FD7}"/>
              </a:ext>
            </a:extLst>
          </p:cNvPr>
          <p:cNvSpPr txBox="1"/>
          <p:nvPr/>
        </p:nvSpPr>
        <p:spPr>
          <a:xfrm>
            <a:off x="2344744" y="1999991"/>
            <a:ext cx="90125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Un titre (en majuscule)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/>
              <a:t>Des couleurs par partie, par symbolique, par convention (ex : </a:t>
            </a:r>
            <a:r>
              <a:rPr lang="fr-FR" sz="2800" dirty="0">
                <a:solidFill>
                  <a:srgbClr val="FF0000"/>
                </a:solidFill>
              </a:rPr>
              <a:t>le sang oxygéné </a:t>
            </a:r>
            <a:r>
              <a:rPr lang="fr-FR" sz="2800" dirty="0"/>
              <a:t>et 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le sang chargé en CO</a:t>
            </a:r>
            <a:r>
              <a:rPr lang="fr-FR" sz="2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800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Des légendes (en minuscule)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Des sens de circulation des fluides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Il doit imager, simplifier, condenser une réalité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Avoir une échelle de taille, volume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6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519C03-9425-0C62-72F8-AF7B01531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EB2172A5-0E87-4090-BC67-F25D317EC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10207752" cy="2387600"/>
          </a:xfrm>
        </p:spPr>
        <p:txBody>
          <a:bodyPr/>
          <a:lstStyle/>
          <a:p>
            <a:r>
              <a:rPr lang="fr-FR" b="1" dirty="0"/>
              <a:t>Les critères de choix dépendent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F76896D-09DC-5249-13E7-877A08D664BF}"/>
              </a:ext>
            </a:extLst>
          </p:cNvPr>
          <p:cNvSpPr txBox="1"/>
          <p:nvPr/>
        </p:nvSpPr>
        <p:spPr>
          <a:xfrm>
            <a:off x="2344744" y="2201159"/>
            <a:ext cx="77593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De l’objectif d’apprentissage ou d’évaluation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800" dirty="0"/>
              <a:t>Du public : âge, niveau, prérequis, motivation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/>
              <a:t>Du contexte : présentiel, en appui de cours, en distanciel, pour une évaluation, une synthèse …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/>
              <a:t>De l’implication souhaitée (réflexion, collaboration, appui des connaissances 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3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671885-5401-5FF1-AFE9-C98D82C0F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4312783D-540C-10A1-289A-769D0EECA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10207752" cy="23876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ATTENTION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F16679D-9B26-6597-0CC7-9B681D4648B8}"/>
              </a:ext>
            </a:extLst>
          </p:cNvPr>
          <p:cNvSpPr txBox="1"/>
          <p:nvPr/>
        </p:nvSpPr>
        <p:spPr>
          <a:xfrm>
            <a:off x="2161864" y="2320031"/>
            <a:ext cx="9094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Certains éléments peuvent être inutiles et les plus importants pour votre démonstration, absents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Un mauvais choix peut compromettre le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C’est une représentation de 3D en 2D. Les volumes et tailles ne correspondent pas forcément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Les parties mobiles sont statiques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E78A3FC-499A-E101-D73C-79B3D095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995" y="4302448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43872</TotalTime>
  <Words>213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CHOISIR UN SCHÉMA ADAPTÉ</vt:lpstr>
      <vt:lpstr>PowerPoint Presentation</vt:lpstr>
      <vt:lpstr>Comment choisir ?</vt:lpstr>
      <vt:lpstr>Un schéma doit avoir</vt:lpstr>
      <vt:lpstr>Les critères de choix dépendent</vt:lpstr>
      <vt:lpstr>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UN SCHÉMA ADAPTÉ</dc:title>
  <dc:creator>DESSERTINE Olivier</dc:creator>
  <cp:lastModifiedBy>PascalT</cp:lastModifiedBy>
  <cp:revision>22</cp:revision>
  <dcterms:created xsi:type="dcterms:W3CDTF">2024-09-11T10:55:41Z</dcterms:created>
  <dcterms:modified xsi:type="dcterms:W3CDTF">2026-01-06T13:27:24Z</dcterms:modified>
</cp:coreProperties>
</file>