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4" autoAdjust="0"/>
    <p:restoredTop sz="94660"/>
  </p:normalViewPr>
  <p:slideViewPr>
    <p:cSldViewPr snapToGrid="0">
      <p:cViewPr varScale="1">
        <p:scale>
          <a:sx n="111" d="100"/>
          <a:sy n="111" d="100"/>
        </p:scale>
        <p:origin x="9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46A8E-381E-4CD4-977A-73E84DCAC2BC}" type="datetimeFigureOut">
              <a:rPr lang="fr-CH" smtClean="0"/>
              <a:t>24.09.2025</a:t>
            </a:fld>
            <a:endParaRPr lang="fr-CH"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BD1EF-13D2-4B17-A33C-6AA24838DCE2}" type="slidenum">
              <a:rPr lang="fr-CH" smtClean="0"/>
              <a:t>‹N°›</a:t>
            </a:fld>
            <a:endParaRPr lang="fr-CH" dirty="0"/>
          </a:p>
        </p:txBody>
      </p:sp>
    </p:spTree>
    <p:extLst>
      <p:ext uri="{BB962C8B-B14F-4D97-AF65-F5344CB8AC3E}">
        <p14:creationId xmlns:p14="http://schemas.microsoft.com/office/powerpoint/2010/main" val="124797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CA309-1CBD-0AAA-6504-F0C8008704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02DC26-0D86-8DB7-1490-673BF4676D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8491C0B-7BF6-FA9F-356A-A9E9F3B77508}"/>
              </a:ext>
            </a:extLst>
          </p:cNvPr>
          <p:cNvSpPr>
            <a:spLocks noGrp="1"/>
          </p:cNvSpPr>
          <p:nvPr>
            <p:ph type="dt" sz="half" idx="10"/>
          </p:nvPr>
        </p:nvSpPr>
        <p:spPr/>
        <p:txBody>
          <a:bodyPr/>
          <a:lstStyle/>
          <a:p>
            <a:fld id="{F3795C25-76CF-4455-8455-441862D1CDCC}" type="datetime1">
              <a:rPr lang="fr-FR" smtClean="0"/>
              <a:t>24/09/2025</a:t>
            </a:fld>
            <a:endParaRPr lang="fr-FR" dirty="0"/>
          </a:p>
        </p:txBody>
      </p:sp>
      <p:sp>
        <p:nvSpPr>
          <p:cNvPr id="5" name="Espace réservé du pied de page 4">
            <a:extLst>
              <a:ext uri="{FF2B5EF4-FFF2-40B4-BE49-F238E27FC236}">
                <a16:creationId xmlns:a16="http://schemas.microsoft.com/office/drawing/2014/main" id="{7F8A353B-E6F0-1DFF-663D-F51680838372}"/>
              </a:ext>
            </a:extLst>
          </p:cNvPr>
          <p:cNvSpPr>
            <a:spLocks noGrp="1"/>
          </p:cNvSpPr>
          <p:nvPr>
            <p:ph type="ftr" sz="quarter" idx="11"/>
          </p:nvPr>
        </p:nvSpPr>
        <p:spPr/>
        <p:txBody>
          <a:bodyPr/>
          <a:lstStyle/>
          <a:p>
            <a:r>
              <a:rPr lang="fr-CH" dirty="0"/>
              <a:t>E. Masson - IFR81 - CTR AURA</a:t>
            </a:r>
            <a:endParaRPr lang="fr-FR" dirty="0"/>
          </a:p>
        </p:txBody>
      </p:sp>
      <p:sp>
        <p:nvSpPr>
          <p:cNvPr id="6" name="Espace réservé du numéro de diapositive 5">
            <a:extLst>
              <a:ext uri="{FF2B5EF4-FFF2-40B4-BE49-F238E27FC236}">
                <a16:creationId xmlns:a16="http://schemas.microsoft.com/office/drawing/2014/main" id="{FDE285AA-7B61-3E10-D330-3D3A5DD8D5A3}"/>
              </a:ext>
            </a:extLst>
          </p:cNvPr>
          <p:cNvSpPr>
            <a:spLocks noGrp="1"/>
          </p:cNvSpPr>
          <p:nvPr>
            <p:ph type="sldNum" sz="quarter" idx="12"/>
          </p:nvPr>
        </p:nvSpPr>
        <p:spPr/>
        <p:txBody>
          <a:bodyPr/>
          <a:lstStyle/>
          <a:p>
            <a:fld id="{3936F7DC-6FA7-456A-8636-A90A2144F75D}" type="slidenum">
              <a:rPr lang="fr-FR" smtClean="0"/>
              <a:t>‹N°›</a:t>
            </a:fld>
            <a:endParaRPr lang="fr-FR" dirty="0"/>
          </a:p>
        </p:txBody>
      </p:sp>
    </p:spTree>
    <p:extLst>
      <p:ext uri="{BB962C8B-B14F-4D97-AF65-F5344CB8AC3E}">
        <p14:creationId xmlns:p14="http://schemas.microsoft.com/office/powerpoint/2010/main" val="396763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D9704-57D9-2174-B950-6CCE0751D39A}"/>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52C4281-2352-1283-0E1A-C41436F19819}"/>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AE304C-6F7C-BBD5-709C-43C9650AACB5}"/>
              </a:ext>
            </a:extLst>
          </p:cNvPr>
          <p:cNvSpPr>
            <a:spLocks noGrp="1"/>
          </p:cNvSpPr>
          <p:nvPr>
            <p:ph type="dt" sz="half" idx="10"/>
          </p:nvPr>
        </p:nvSpPr>
        <p:spPr/>
        <p:txBody>
          <a:bodyPr/>
          <a:lstStyle/>
          <a:p>
            <a:fld id="{40B6862E-04A0-49B2-8441-C86403108553}" type="datetime1">
              <a:rPr lang="fr-FR" smtClean="0"/>
              <a:t>24/09/2025</a:t>
            </a:fld>
            <a:endParaRPr lang="fr-FR" dirty="0"/>
          </a:p>
        </p:txBody>
      </p:sp>
      <p:sp>
        <p:nvSpPr>
          <p:cNvPr id="5" name="Espace réservé du pied de page 4">
            <a:extLst>
              <a:ext uri="{FF2B5EF4-FFF2-40B4-BE49-F238E27FC236}">
                <a16:creationId xmlns:a16="http://schemas.microsoft.com/office/drawing/2014/main" id="{A7A17492-7A3C-3690-71F1-9CAFEEBC5D69}"/>
              </a:ext>
            </a:extLst>
          </p:cNvPr>
          <p:cNvSpPr>
            <a:spLocks noGrp="1"/>
          </p:cNvSpPr>
          <p:nvPr>
            <p:ph type="ftr" sz="quarter" idx="11"/>
          </p:nvPr>
        </p:nvSpPr>
        <p:spPr/>
        <p:txBody>
          <a:bodyPr/>
          <a:lstStyle/>
          <a:p>
            <a:r>
              <a:rPr lang="fr-CH" dirty="0"/>
              <a:t>E. Masson - IFR81 - CTR AURA</a:t>
            </a:r>
            <a:endParaRPr lang="fr-FR" dirty="0"/>
          </a:p>
        </p:txBody>
      </p:sp>
      <p:sp>
        <p:nvSpPr>
          <p:cNvPr id="6" name="Espace réservé du numéro de diapositive 5">
            <a:extLst>
              <a:ext uri="{FF2B5EF4-FFF2-40B4-BE49-F238E27FC236}">
                <a16:creationId xmlns:a16="http://schemas.microsoft.com/office/drawing/2014/main" id="{AD6DC752-A1A5-033D-90BF-337723A873E6}"/>
              </a:ext>
            </a:extLst>
          </p:cNvPr>
          <p:cNvSpPr>
            <a:spLocks noGrp="1"/>
          </p:cNvSpPr>
          <p:nvPr>
            <p:ph type="sldNum" sz="quarter" idx="12"/>
          </p:nvPr>
        </p:nvSpPr>
        <p:spPr/>
        <p:txBody>
          <a:bodyPr/>
          <a:lstStyle/>
          <a:p>
            <a:fld id="{3936F7DC-6FA7-456A-8636-A90A2144F75D}" type="slidenum">
              <a:rPr lang="fr-FR" smtClean="0"/>
              <a:t>‹N°›</a:t>
            </a:fld>
            <a:endParaRPr lang="fr-FR" dirty="0"/>
          </a:p>
        </p:txBody>
      </p:sp>
    </p:spTree>
    <p:extLst>
      <p:ext uri="{BB962C8B-B14F-4D97-AF65-F5344CB8AC3E}">
        <p14:creationId xmlns:p14="http://schemas.microsoft.com/office/powerpoint/2010/main" val="8310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0C9DA0F-4804-4752-8110-3C7D5AECEAF9}"/>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752F9D-674E-AC4C-3A4C-8AEDD6A7FECD}"/>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321182-B114-8D21-8A61-A1C932FCDB39}"/>
              </a:ext>
            </a:extLst>
          </p:cNvPr>
          <p:cNvSpPr>
            <a:spLocks noGrp="1"/>
          </p:cNvSpPr>
          <p:nvPr>
            <p:ph type="dt" sz="half" idx="10"/>
          </p:nvPr>
        </p:nvSpPr>
        <p:spPr/>
        <p:txBody>
          <a:bodyPr/>
          <a:lstStyle/>
          <a:p>
            <a:fld id="{F1B3E8A5-392F-4BA7-BE76-669021B53454}" type="datetime1">
              <a:rPr lang="fr-FR" smtClean="0"/>
              <a:t>24/09/2025</a:t>
            </a:fld>
            <a:endParaRPr lang="fr-FR" dirty="0"/>
          </a:p>
        </p:txBody>
      </p:sp>
      <p:sp>
        <p:nvSpPr>
          <p:cNvPr id="5" name="Espace réservé du pied de page 4">
            <a:extLst>
              <a:ext uri="{FF2B5EF4-FFF2-40B4-BE49-F238E27FC236}">
                <a16:creationId xmlns:a16="http://schemas.microsoft.com/office/drawing/2014/main" id="{5DA6A273-99B6-6DC6-C7AF-414A3C036096}"/>
              </a:ext>
            </a:extLst>
          </p:cNvPr>
          <p:cNvSpPr>
            <a:spLocks noGrp="1"/>
          </p:cNvSpPr>
          <p:nvPr>
            <p:ph type="ftr" sz="quarter" idx="11"/>
          </p:nvPr>
        </p:nvSpPr>
        <p:spPr/>
        <p:txBody>
          <a:bodyPr/>
          <a:lstStyle/>
          <a:p>
            <a:r>
              <a:rPr lang="fr-CH" dirty="0"/>
              <a:t>E. Masson - IFR81 - CTR AURA</a:t>
            </a:r>
            <a:endParaRPr lang="fr-FR" dirty="0"/>
          </a:p>
        </p:txBody>
      </p:sp>
      <p:sp>
        <p:nvSpPr>
          <p:cNvPr id="6" name="Espace réservé du numéro de diapositive 5">
            <a:extLst>
              <a:ext uri="{FF2B5EF4-FFF2-40B4-BE49-F238E27FC236}">
                <a16:creationId xmlns:a16="http://schemas.microsoft.com/office/drawing/2014/main" id="{86B78BBB-1ABE-B91A-DA34-05620BFF504A}"/>
              </a:ext>
            </a:extLst>
          </p:cNvPr>
          <p:cNvSpPr>
            <a:spLocks noGrp="1"/>
          </p:cNvSpPr>
          <p:nvPr>
            <p:ph type="sldNum" sz="quarter" idx="12"/>
          </p:nvPr>
        </p:nvSpPr>
        <p:spPr/>
        <p:txBody>
          <a:bodyPr/>
          <a:lstStyle/>
          <a:p>
            <a:fld id="{3936F7DC-6FA7-456A-8636-A90A2144F75D}" type="slidenum">
              <a:rPr lang="fr-FR" smtClean="0"/>
              <a:t>‹N°›</a:t>
            </a:fld>
            <a:endParaRPr lang="fr-FR" dirty="0"/>
          </a:p>
        </p:txBody>
      </p:sp>
    </p:spTree>
    <p:extLst>
      <p:ext uri="{BB962C8B-B14F-4D97-AF65-F5344CB8AC3E}">
        <p14:creationId xmlns:p14="http://schemas.microsoft.com/office/powerpoint/2010/main" val="411265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F4A9C-C5EF-B886-9005-A22CA4F75DCD}"/>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46C0DCD8-452F-4D80-A33C-6FB12B72856E}"/>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7E5635-011F-50A3-DA1D-2958CF064406}"/>
              </a:ext>
            </a:extLst>
          </p:cNvPr>
          <p:cNvSpPr>
            <a:spLocks noGrp="1"/>
          </p:cNvSpPr>
          <p:nvPr>
            <p:ph type="dt" sz="half" idx="10"/>
          </p:nvPr>
        </p:nvSpPr>
        <p:spPr/>
        <p:txBody>
          <a:bodyPr/>
          <a:lstStyle/>
          <a:p>
            <a:fld id="{D2B3FFE7-DB94-48F7-8A6A-1C0CA31A3AAD}" type="datetime1">
              <a:rPr lang="fr-FR" smtClean="0"/>
              <a:t>24/09/2025</a:t>
            </a:fld>
            <a:endParaRPr lang="fr-FR" dirty="0"/>
          </a:p>
        </p:txBody>
      </p:sp>
      <p:sp>
        <p:nvSpPr>
          <p:cNvPr id="5" name="Espace réservé du pied de page 4">
            <a:extLst>
              <a:ext uri="{FF2B5EF4-FFF2-40B4-BE49-F238E27FC236}">
                <a16:creationId xmlns:a16="http://schemas.microsoft.com/office/drawing/2014/main" id="{2734805D-694F-EE56-7AC9-1DC4AF2024CA}"/>
              </a:ext>
            </a:extLst>
          </p:cNvPr>
          <p:cNvSpPr>
            <a:spLocks noGrp="1"/>
          </p:cNvSpPr>
          <p:nvPr>
            <p:ph type="ftr" sz="quarter" idx="11"/>
          </p:nvPr>
        </p:nvSpPr>
        <p:spPr/>
        <p:txBody>
          <a:bodyPr/>
          <a:lstStyle/>
          <a:p>
            <a:r>
              <a:rPr lang="fr-CH" dirty="0"/>
              <a:t>E. Masson - IFR81 - CTR AURA</a:t>
            </a:r>
            <a:endParaRPr lang="fr-FR" dirty="0"/>
          </a:p>
        </p:txBody>
      </p:sp>
      <p:sp>
        <p:nvSpPr>
          <p:cNvPr id="6" name="Espace réservé du numéro de diapositive 5">
            <a:extLst>
              <a:ext uri="{FF2B5EF4-FFF2-40B4-BE49-F238E27FC236}">
                <a16:creationId xmlns:a16="http://schemas.microsoft.com/office/drawing/2014/main" id="{9EFFC96C-03F8-3DA4-B30C-112CCB4B5046}"/>
              </a:ext>
            </a:extLst>
          </p:cNvPr>
          <p:cNvSpPr>
            <a:spLocks noGrp="1"/>
          </p:cNvSpPr>
          <p:nvPr>
            <p:ph type="sldNum" sz="quarter" idx="12"/>
          </p:nvPr>
        </p:nvSpPr>
        <p:spPr/>
        <p:txBody>
          <a:bodyPr/>
          <a:lstStyle/>
          <a:p>
            <a:fld id="{3936F7DC-6FA7-456A-8636-A90A2144F75D}" type="slidenum">
              <a:rPr lang="fr-FR" smtClean="0"/>
              <a:t>‹N°›</a:t>
            </a:fld>
            <a:endParaRPr lang="fr-FR" dirty="0"/>
          </a:p>
        </p:txBody>
      </p:sp>
    </p:spTree>
    <p:extLst>
      <p:ext uri="{BB962C8B-B14F-4D97-AF65-F5344CB8AC3E}">
        <p14:creationId xmlns:p14="http://schemas.microsoft.com/office/powerpoint/2010/main" val="116361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B544-32BD-CFC5-B1FA-67E92DE452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17A266E-7473-FF15-1E8C-BEB8413D46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8B812D9-A936-126A-22C3-269245033764}"/>
              </a:ext>
            </a:extLst>
          </p:cNvPr>
          <p:cNvSpPr>
            <a:spLocks noGrp="1"/>
          </p:cNvSpPr>
          <p:nvPr>
            <p:ph type="dt" sz="half" idx="10"/>
          </p:nvPr>
        </p:nvSpPr>
        <p:spPr/>
        <p:txBody>
          <a:bodyPr/>
          <a:lstStyle/>
          <a:p>
            <a:fld id="{AB8AF9E9-4C99-4AEE-A1E3-1006BA84A20D}" type="datetime1">
              <a:rPr lang="fr-FR" smtClean="0"/>
              <a:t>24/09/2025</a:t>
            </a:fld>
            <a:endParaRPr lang="fr-FR" dirty="0"/>
          </a:p>
        </p:txBody>
      </p:sp>
      <p:sp>
        <p:nvSpPr>
          <p:cNvPr id="5" name="Espace réservé du pied de page 4">
            <a:extLst>
              <a:ext uri="{FF2B5EF4-FFF2-40B4-BE49-F238E27FC236}">
                <a16:creationId xmlns:a16="http://schemas.microsoft.com/office/drawing/2014/main" id="{E28EA1A5-42AD-A086-3E85-67B72F053597}"/>
              </a:ext>
            </a:extLst>
          </p:cNvPr>
          <p:cNvSpPr>
            <a:spLocks noGrp="1"/>
          </p:cNvSpPr>
          <p:nvPr>
            <p:ph type="ftr" sz="quarter" idx="11"/>
          </p:nvPr>
        </p:nvSpPr>
        <p:spPr/>
        <p:txBody>
          <a:bodyPr/>
          <a:lstStyle/>
          <a:p>
            <a:r>
              <a:rPr lang="fr-CH" dirty="0"/>
              <a:t>E. Masson - IFR81 - CTR AURA</a:t>
            </a:r>
            <a:endParaRPr lang="fr-FR" dirty="0"/>
          </a:p>
        </p:txBody>
      </p:sp>
      <p:sp>
        <p:nvSpPr>
          <p:cNvPr id="6" name="Espace réservé du numéro de diapositive 5">
            <a:extLst>
              <a:ext uri="{FF2B5EF4-FFF2-40B4-BE49-F238E27FC236}">
                <a16:creationId xmlns:a16="http://schemas.microsoft.com/office/drawing/2014/main" id="{8CF9E411-37BA-B02D-C089-F58AB036133B}"/>
              </a:ext>
            </a:extLst>
          </p:cNvPr>
          <p:cNvSpPr>
            <a:spLocks noGrp="1"/>
          </p:cNvSpPr>
          <p:nvPr>
            <p:ph type="sldNum" sz="quarter" idx="12"/>
          </p:nvPr>
        </p:nvSpPr>
        <p:spPr/>
        <p:txBody>
          <a:bodyPr/>
          <a:lstStyle/>
          <a:p>
            <a:fld id="{3936F7DC-6FA7-456A-8636-A90A2144F75D}" type="slidenum">
              <a:rPr lang="fr-FR" smtClean="0"/>
              <a:t>‹N°›</a:t>
            </a:fld>
            <a:endParaRPr lang="fr-FR" dirty="0"/>
          </a:p>
        </p:txBody>
      </p:sp>
    </p:spTree>
    <p:extLst>
      <p:ext uri="{BB962C8B-B14F-4D97-AF65-F5344CB8AC3E}">
        <p14:creationId xmlns:p14="http://schemas.microsoft.com/office/powerpoint/2010/main" val="154906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2FB0BD-616A-C1BB-8396-CE6B6AF63059}"/>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A51F035B-FFA3-8A9B-CDC8-7C6E5DD60F16}"/>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D61BA3A-C7DF-63C7-F764-1ADC7F0E1F04}"/>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988BCFA-A86E-96D1-A29B-0114535EA49D}"/>
              </a:ext>
            </a:extLst>
          </p:cNvPr>
          <p:cNvSpPr>
            <a:spLocks noGrp="1"/>
          </p:cNvSpPr>
          <p:nvPr>
            <p:ph type="dt" sz="half" idx="10"/>
          </p:nvPr>
        </p:nvSpPr>
        <p:spPr/>
        <p:txBody>
          <a:bodyPr/>
          <a:lstStyle/>
          <a:p>
            <a:fld id="{067B5FC9-6F8C-4000-A34A-465E8FCCDB21}" type="datetime1">
              <a:rPr lang="fr-FR" smtClean="0"/>
              <a:t>24/09/2025</a:t>
            </a:fld>
            <a:endParaRPr lang="fr-FR" dirty="0"/>
          </a:p>
        </p:txBody>
      </p:sp>
      <p:sp>
        <p:nvSpPr>
          <p:cNvPr id="6" name="Espace réservé du pied de page 5">
            <a:extLst>
              <a:ext uri="{FF2B5EF4-FFF2-40B4-BE49-F238E27FC236}">
                <a16:creationId xmlns:a16="http://schemas.microsoft.com/office/drawing/2014/main" id="{0D7B0E5E-930D-502C-4112-4BA878BF39B8}"/>
              </a:ext>
            </a:extLst>
          </p:cNvPr>
          <p:cNvSpPr>
            <a:spLocks noGrp="1"/>
          </p:cNvSpPr>
          <p:nvPr>
            <p:ph type="ftr" sz="quarter" idx="11"/>
          </p:nvPr>
        </p:nvSpPr>
        <p:spPr/>
        <p:txBody>
          <a:bodyPr/>
          <a:lstStyle/>
          <a:p>
            <a:r>
              <a:rPr lang="fr-CH" dirty="0"/>
              <a:t>E. Masson - IFR81 - CTR AURA</a:t>
            </a:r>
            <a:endParaRPr lang="fr-FR" dirty="0"/>
          </a:p>
        </p:txBody>
      </p:sp>
      <p:sp>
        <p:nvSpPr>
          <p:cNvPr id="7" name="Espace réservé du numéro de diapositive 6">
            <a:extLst>
              <a:ext uri="{FF2B5EF4-FFF2-40B4-BE49-F238E27FC236}">
                <a16:creationId xmlns:a16="http://schemas.microsoft.com/office/drawing/2014/main" id="{54B9AFCC-F0F6-FBF5-ED7A-CE86433A716A}"/>
              </a:ext>
            </a:extLst>
          </p:cNvPr>
          <p:cNvSpPr>
            <a:spLocks noGrp="1"/>
          </p:cNvSpPr>
          <p:nvPr>
            <p:ph type="sldNum" sz="quarter" idx="12"/>
          </p:nvPr>
        </p:nvSpPr>
        <p:spPr/>
        <p:txBody>
          <a:bodyPr/>
          <a:lstStyle/>
          <a:p>
            <a:fld id="{3936F7DC-6FA7-456A-8636-A90A2144F75D}" type="slidenum">
              <a:rPr lang="fr-FR" smtClean="0"/>
              <a:t>‹N°›</a:t>
            </a:fld>
            <a:endParaRPr lang="fr-FR" dirty="0"/>
          </a:p>
        </p:txBody>
      </p:sp>
    </p:spTree>
    <p:extLst>
      <p:ext uri="{BB962C8B-B14F-4D97-AF65-F5344CB8AC3E}">
        <p14:creationId xmlns:p14="http://schemas.microsoft.com/office/powerpoint/2010/main" val="284078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5677E-83C1-8B50-C82D-ACFDBCDF0763}"/>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2025382C-7E4F-8C71-7F51-B7FD63E1B5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D4CE73-99EB-DF35-5C2A-4EB73D77117C}"/>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B850967-70CB-5E67-A82E-E21970C7ADF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94662BB-D842-7B9D-59F8-C2C49663B56F}"/>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EE3E056-8A0F-3A88-572D-E30B96B5FBA8}"/>
              </a:ext>
            </a:extLst>
          </p:cNvPr>
          <p:cNvSpPr>
            <a:spLocks noGrp="1"/>
          </p:cNvSpPr>
          <p:nvPr>
            <p:ph type="dt" sz="half" idx="10"/>
          </p:nvPr>
        </p:nvSpPr>
        <p:spPr/>
        <p:txBody>
          <a:bodyPr/>
          <a:lstStyle/>
          <a:p>
            <a:fld id="{4A59CA95-9EDB-46D4-B67A-0120889194F5}" type="datetime1">
              <a:rPr lang="fr-FR" smtClean="0"/>
              <a:t>24/09/2025</a:t>
            </a:fld>
            <a:endParaRPr lang="fr-FR" dirty="0"/>
          </a:p>
        </p:txBody>
      </p:sp>
      <p:sp>
        <p:nvSpPr>
          <p:cNvPr id="8" name="Espace réservé du pied de page 7">
            <a:extLst>
              <a:ext uri="{FF2B5EF4-FFF2-40B4-BE49-F238E27FC236}">
                <a16:creationId xmlns:a16="http://schemas.microsoft.com/office/drawing/2014/main" id="{7CFAEC14-714F-B327-BDDF-F78247014359}"/>
              </a:ext>
            </a:extLst>
          </p:cNvPr>
          <p:cNvSpPr>
            <a:spLocks noGrp="1"/>
          </p:cNvSpPr>
          <p:nvPr>
            <p:ph type="ftr" sz="quarter" idx="11"/>
          </p:nvPr>
        </p:nvSpPr>
        <p:spPr/>
        <p:txBody>
          <a:bodyPr/>
          <a:lstStyle/>
          <a:p>
            <a:r>
              <a:rPr lang="fr-CH" dirty="0"/>
              <a:t>E. Masson - IFR81 - CTR AURA</a:t>
            </a:r>
            <a:endParaRPr lang="fr-FR" dirty="0"/>
          </a:p>
        </p:txBody>
      </p:sp>
      <p:sp>
        <p:nvSpPr>
          <p:cNvPr id="9" name="Espace réservé du numéro de diapositive 8">
            <a:extLst>
              <a:ext uri="{FF2B5EF4-FFF2-40B4-BE49-F238E27FC236}">
                <a16:creationId xmlns:a16="http://schemas.microsoft.com/office/drawing/2014/main" id="{E2C41147-8D7F-49C7-4CA3-4681EDD84CE3}"/>
              </a:ext>
            </a:extLst>
          </p:cNvPr>
          <p:cNvSpPr>
            <a:spLocks noGrp="1"/>
          </p:cNvSpPr>
          <p:nvPr>
            <p:ph type="sldNum" sz="quarter" idx="12"/>
          </p:nvPr>
        </p:nvSpPr>
        <p:spPr/>
        <p:txBody>
          <a:bodyPr/>
          <a:lstStyle/>
          <a:p>
            <a:fld id="{3936F7DC-6FA7-456A-8636-A90A2144F75D}" type="slidenum">
              <a:rPr lang="fr-FR" smtClean="0"/>
              <a:t>‹N°›</a:t>
            </a:fld>
            <a:endParaRPr lang="fr-FR" dirty="0"/>
          </a:p>
        </p:txBody>
      </p:sp>
    </p:spTree>
    <p:extLst>
      <p:ext uri="{BB962C8B-B14F-4D97-AF65-F5344CB8AC3E}">
        <p14:creationId xmlns:p14="http://schemas.microsoft.com/office/powerpoint/2010/main" val="428351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4806C-60FF-17E4-4E74-61B3A116F9BB}"/>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3F8B388C-D989-FB41-F6BF-1A1101D19C35}"/>
              </a:ext>
            </a:extLst>
          </p:cNvPr>
          <p:cNvSpPr>
            <a:spLocks noGrp="1"/>
          </p:cNvSpPr>
          <p:nvPr>
            <p:ph type="dt" sz="half" idx="10"/>
          </p:nvPr>
        </p:nvSpPr>
        <p:spPr/>
        <p:txBody>
          <a:bodyPr/>
          <a:lstStyle/>
          <a:p>
            <a:fld id="{BE281F74-0D9E-4071-8CCB-37F99F200B7D}" type="datetime1">
              <a:rPr lang="fr-FR" smtClean="0"/>
              <a:t>24/09/2025</a:t>
            </a:fld>
            <a:endParaRPr lang="fr-FR" dirty="0"/>
          </a:p>
        </p:txBody>
      </p:sp>
      <p:sp>
        <p:nvSpPr>
          <p:cNvPr id="4" name="Espace réservé du pied de page 3">
            <a:extLst>
              <a:ext uri="{FF2B5EF4-FFF2-40B4-BE49-F238E27FC236}">
                <a16:creationId xmlns:a16="http://schemas.microsoft.com/office/drawing/2014/main" id="{9AE3C4A0-1F06-0CAD-C731-4D5C330C6415}"/>
              </a:ext>
            </a:extLst>
          </p:cNvPr>
          <p:cNvSpPr>
            <a:spLocks noGrp="1"/>
          </p:cNvSpPr>
          <p:nvPr>
            <p:ph type="ftr" sz="quarter" idx="11"/>
          </p:nvPr>
        </p:nvSpPr>
        <p:spPr/>
        <p:txBody>
          <a:bodyPr/>
          <a:lstStyle/>
          <a:p>
            <a:r>
              <a:rPr lang="fr-CH" dirty="0"/>
              <a:t>E. Masson - IFR81 - CTR AURA</a:t>
            </a:r>
            <a:endParaRPr lang="fr-FR" dirty="0"/>
          </a:p>
        </p:txBody>
      </p:sp>
      <p:sp>
        <p:nvSpPr>
          <p:cNvPr id="5" name="Espace réservé du numéro de diapositive 4">
            <a:extLst>
              <a:ext uri="{FF2B5EF4-FFF2-40B4-BE49-F238E27FC236}">
                <a16:creationId xmlns:a16="http://schemas.microsoft.com/office/drawing/2014/main" id="{408CED1B-07CC-6BDD-BABC-45BE5E7687E0}"/>
              </a:ext>
            </a:extLst>
          </p:cNvPr>
          <p:cNvSpPr>
            <a:spLocks noGrp="1"/>
          </p:cNvSpPr>
          <p:nvPr>
            <p:ph type="sldNum" sz="quarter" idx="12"/>
          </p:nvPr>
        </p:nvSpPr>
        <p:spPr/>
        <p:txBody>
          <a:bodyPr/>
          <a:lstStyle/>
          <a:p>
            <a:fld id="{3936F7DC-6FA7-456A-8636-A90A2144F75D}" type="slidenum">
              <a:rPr lang="fr-FR" smtClean="0"/>
              <a:t>‹N°›</a:t>
            </a:fld>
            <a:endParaRPr lang="fr-FR" dirty="0"/>
          </a:p>
        </p:txBody>
      </p:sp>
    </p:spTree>
    <p:extLst>
      <p:ext uri="{BB962C8B-B14F-4D97-AF65-F5344CB8AC3E}">
        <p14:creationId xmlns:p14="http://schemas.microsoft.com/office/powerpoint/2010/main" val="55153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822BEAF-3CC4-CA9A-4961-C20A539BE155}"/>
              </a:ext>
            </a:extLst>
          </p:cNvPr>
          <p:cNvSpPr>
            <a:spLocks noGrp="1"/>
          </p:cNvSpPr>
          <p:nvPr>
            <p:ph type="dt" sz="half" idx="10"/>
          </p:nvPr>
        </p:nvSpPr>
        <p:spPr/>
        <p:txBody>
          <a:bodyPr/>
          <a:lstStyle/>
          <a:p>
            <a:fld id="{E5881D7C-40CC-4ECE-95C1-7E70F4080F28}" type="datetime1">
              <a:rPr lang="fr-FR" smtClean="0"/>
              <a:t>24/09/2025</a:t>
            </a:fld>
            <a:endParaRPr lang="fr-FR" dirty="0"/>
          </a:p>
        </p:txBody>
      </p:sp>
      <p:sp>
        <p:nvSpPr>
          <p:cNvPr id="3" name="Espace réservé du pied de page 2">
            <a:extLst>
              <a:ext uri="{FF2B5EF4-FFF2-40B4-BE49-F238E27FC236}">
                <a16:creationId xmlns:a16="http://schemas.microsoft.com/office/drawing/2014/main" id="{43980A1D-2430-5B43-EFBE-8E719D9A94DD}"/>
              </a:ext>
            </a:extLst>
          </p:cNvPr>
          <p:cNvSpPr>
            <a:spLocks noGrp="1"/>
          </p:cNvSpPr>
          <p:nvPr>
            <p:ph type="ftr" sz="quarter" idx="11"/>
          </p:nvPr>
        </p:nvSpPr>
        <p:spPr/>
        <p:txBody>
          <a:bodyPr/>
          <a:lstStyle/>
          <a:p>
            <a:r>
              <a:rPr lang="fr-CH" dirty="0"/>
              <a:t>E. Masson - IFR81 - CTR AURA</a:t>
            </a:r>
            <a:endParaRPr lang="fr-FR" dirty="0"/>
          </a:p>
        </p:txBody>
      </p:sp>
      <p:sp>
        <p:nvSpPr>
          <p:cNvPr id="4" name="Espace réservé du numéro de diapositive 3">
            <a:extLst>
              <a:ext uri="{FF2B5EF4-FFF2-40B4-BE49-F238E27FC236}">
                <a16:creationId xmlns:a16="http://schemas.microsoft.com/office/drawing/2014/main" id="{32524CBC-3859-D572-30C9-4ABCEE4F1FCA}"/>
              </a:ext>
            </a:extLst>
          </p:cNvPr>
          <p:cNvSpPr>
            <a:spLocks noGrp="1"/>
          </p:cNvSpPr>
          <p:nvPr>
            <p:ph type="sldNum" sz="quarter" idx="12"/>
          </p:nvPr>
        </p:nvSpPr>
        <p:spPr/>
        <p:txBody>
          <a:bodyPr/>
          <a:lstStyle/>
          <a:p>
            <a:fld id="{3936F7DC-6FA7-456A-8636-A90A2144F75D}" type="slidenum">
              <a:rPr lang="fr-FR" smtClean="0"/>
              <a:t>‹N°›</a:t>
            </a:fld>
            <a:endParaRPr lang="fr-FR" dirty="0"/>
          </a:p>
        </p:txBody>
      </p:sp>
    </p:spTree>
    <p:extLst>
      <p:ext uri="{BB962C8B-B14F-4D97-AF65-F5344CB8AC3E}">
        <p14:creationId xmlns:p14="http://schemas.microsoft.com/office/powerpoint/2010/main" val="17793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1F54D-FC87-1B37-00E5-F4E2D9F3AA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77D5C46-7F1A-3796-1720-A8CF303AE7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A55771B-1C70-10B2-5904-C2A84DF6F2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E66EAA-8301-0338-9616-DCF3F8751682}"/>
              </a:ext>
            </a:extLst>
          </p:cNvPr>
          <p:cNvSpPr>
            <a:spLocks noGrp="1"/>
          </p:cNvSpPr>
          <p:nvPr>
            <p:ph type="dt" sz="half" idx="10"/>
          </p:nvPr>
        </p:nvSpPr>
        <p:spPr/>
        <p:txBody>
          <a:bodyPr/>
          <a:lstStyle/>
          <a:p>
            <a:fld id="{B429B4F6-D84D-45B2-AC7D-B98D86888376}" type="datetime1">
              <a:rPr lang="fr-FR" smtClean="0"/>
              <a:t>24/09/2025</a:t>
            </a:fld>
            <a:endParaRPr lang="fr-FR" dirty="0"/>
          </a:p>
        </p:txBody>
      </p:sp>
      <p:sp>
        <p:nvSpPr>
          <p:cNvPr id="6" name="Espace réservé du pied de page 5">
            <a:extLst>
              <a:ext uri="{FF2B5EF4-FFF2-40B4-BE49-F238E27FC236}">
                <a16:creationId xmlns:a16="http://schemas.microsoft.com/office/drawing/2014/main" id="{AFEAAA47-19DC-3962-F91F-F48568AA2701}"/>
              </a:ext>
            </a:extLst>
          </p:cNvPr>
          <p:cNvSpPr>
            <a:spLocks noGrp="1"/>
          </p:cNvSpPr>
          <p:nvPr>
            <p:ph type="ftr" sz="quarter" idx="11"/>
          </p:nvPr>
        </p:nvSpPr>
        <p:spPr/>
        <p:txBody>
          <a:bodyPr/>
          <a:lstStyle/>
          <a:p>
            <a:r>
              <a:rPr lang="fr-CH" dirty="0"/>
              <a:t>E. Masson - IFR81 - CTR AURA</a:t>
            </a:r>
            <a:endParaRPr lang="fr-FR" dirty="0"/>
          </a:p>
        </p:txBody>
      </p:sp>
      <p:sp>
        <p:nvSpPr>
          <p:cNvPr id="7" name="Espace réservé du numéro de diapositive 6">
            <a:extLst>
              <a:ext uri="{FF2B5EF4-FFF2-40B4-BE49-F238E27FC236}">
                <a16:creationId xmlns:a16="http://schemas.microsoft.com/office/drawing/2014/main" id="{F6C2022D-79EE-82BE-FA22-11AE196C3612}"/>
              </a:ext>
            </a:extLst>
          </p:cNvPr>
          <p:cNvSpPr>
            <a:spLocks noGrp="1"/>
          </p:cNvSpPr>
          <p:nvPr>
            <p:ph type="sldNum" sz="quarter" idx="12"/>
          </p:nvPr>
        </p:nvSpPr>
        <p:spPr/>
        <p:txBody>
          <a:bodyPr/>
          <a:lstStyle/>
          <a:p>
            <a:fld id="{3936F7DC-6FA7-456A-8636-A90A2144F75D}" type="slidenum">
              <a:rPr lang="fr-FR" smtClean="0"/>
              <a:t>‹N°›</a:t>
            </a:fld>
            <a:endParaRPr lang="fr-FR" dirty="0"/>
          </a:p>
        </p:txBody>
      </p:sp>
    </p:spTree>
    <p:extLst>
      <p:ext uri="{BB962C8B-B14F-4D97-AF65-F5344CB8AC3E}">
        <p14:creationId xmlns:p14="http://schemas.microsoft.com/office/powerpoint/2010/main" val="197047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01115-47CC-93A2-62EC-C2E843DF7A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B1D3A45-E025-4990-59CC-B2CAA94106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E081EFF9-7D58-660B-BB8D-EE6CA5792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86D2852-7700-ECA6-7C01-E6C61A3FFD54}"/>
              </a:ext>
            </a:extLst>
          </p:cNvPr>
          <p:cNvSpPr>
            <a:spLocks noGrp="1"/>
          </p:cNvSpPr>
          <p:nvPr>
            <p:ph type="dt" sz="half" idx="10"/>
          </p:nvPr>
        </p:nvSpPr>
        <p:spPr/>
        <p:txBody>
          <a:bodyPr/>
          <a:lstStyle/>
          <a:p>
            <a:fld id="{25BE40C4-8A04-4709-B89C-E3B8520239C1}" type="datetime1">
              <a:rPr lang="fr-FR" smtClean="0"/>
              <a:t>24/09/2025</a:t>
            </a:fld>
            <a:endParaRPr lang="fr-FR" dirty="0"/>
          </a:p>
        </p:txBody>
      </p:sp>
      <p:sp>
        <p:nvSpPr>
          <p:cNvPr id="6" name="Espace réservé du pied de page 5">
            <a:extLst>
              <a:ext uri="{FF2B5EF4-FFF2-40B4-BE49-F238E27FC236}">
                <a16:creationId xmlns:a16="http://schemas.microsoft.com/office/drawing/2014/main" id="{9BA68314-4F85-C922-09C2-9C5B88B8F377}"/>
              </a:ext>
            </a:extLst>
          </p:cNvPr>
          <p:cNvSpPr>
            <a:spLocks noGrp="1"/>
          </p:cNvSpPr>
          <p:nvPr>
            <p:ph type="ftr" sz="quarter" idx="11"/>
          </p:nvPr>
        </p:nvSpPr>
        <p:spPr/>
        <p:txBody>
          <a:bodyPr/>
          <a:lstStyle/>
          <a:p>
            <a:r>
              <a:rPr lang="fr-CH" dirty="0"/>
              <a:t>E. Masson - IFR81 - CTR AURA</a:t>
            </a:r>
            <a:endParaRPr lang="fr-FR" dirty="0"/>
          </a:p>
        </p:txBody>
      </p:sp>
      <p:sp>
        <p:nvSpPr>
          <p:cNvPr id="7" name="Espace réservé du numéro de diapositive 6">
            <a:extLst>
              <a:ext uri="{FF2B5EF4-FFF2-40B4-BE49-F238E27FC236}">
                <a16:creationId xmlns:a16="http://schemas.microsoft.com/office/drawing/2014/main" id="{3908A8DC-65A3-61B6-03F1-F8B44CBCF7ED}"/>
              </a:ext>
            </a:extLst>
          </p:cNvPr>
          <p:cNvSpPr>
            <a:spLocks noGrp="1"/>
          </p:cNvSpPr>
          <p:nvPr>
            <p:ph type="sldNum" sz="quarter" idx="12"/>
          </p:nvPr>
        </p:nvSpPr>
        <p:spPr/>
        <p:txBody>
          <a:bodyPr/>
          <a:lstStyle/>
          <a:p>
            <a:fld id="{3936F7DC-6FA7-456A-8636-A90A2144F75D}" type="slidenum">
              <a:rPr lang="fr-FR" smtClean="0"/>
              <a:t>‹N°›</a:t>
            </a:fld>
            <a:endParaRPr lang="fr-FR" dirty="0"/>
          </a:p>
        </p:txBody>
      </p:sp>
    </p:spTree>
    <p:extLst>
      <p:ext uri="{BB962C8B-B14F-4D97-AF65-F5344CB8AC3E}">
        <p14:creationId xmlns:p14="http://schemas.microsoft.com/office/powerpoint/2010/main" val="124195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1036EB7-E7F2-A8FC-24C7-93F11248E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FC113-764F-41E0-9BE9-780D94A2D414}" type="datetime1">
              <a:rPr lang="fr-FR" smtClean="0"/>
              <a:t>24/09/2025</a:t>
            </a:fld>
            <a:endParaRPr lang="fr-FR" dirty="0"/>
          </a:p>
        </p:txBody>
      </p:sp>
      <p:sp>
        <p:nvSpPr>
          <p:cNvPr id="5" name="Espace réservé du pied de page 4">
            <a:extLst>
              <a:ext uri="{FF2B5EF4-FFF2-40B4-BE49-F238E27FC236}">
                <a16:creationId xmlns:a16="http://schemas.microsoft.com/office/drawing/2014/main" id="{DE3DD10E-5D78-6DDA-14C3-6BA067F87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H" dirty="0"/>
              <a:t>E. Masson - IFR81 - CTR AURA</a:t>
            </a:r>
            <a:endParaRPr lang="fr-FR" dirty="0"/>
          </a:p>
        </p:txBody>
      </p:sp>
      <p:sp>
        <p:nvSpPr>
          <p:cNvPr id="6" name="Espace réservé du numéro de diapositive 5">
            <a:extLst>
              <a:ext uri="{FF2B5EF4-FFF2-40B4-BE49-F238E27FC236}">
                <a16:creationId xmlns:a16="http://schemas.microsoft.com/office/drawing/2014/main" id="{9DA535CA-1AB8-EDE1-163B-327D04184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6F7DC-6FA7-456A-8636-A90A2144F75D}" type="slidenum">
              <a:rPr lang="fr-FR" smtClean="0"/>
              <a:t>‹N°›</a:t>
            </a:fld>
            <a:endParaRPr lang="fr-FR" dirty="0"/>
          </a:p>
        </p:txBody>
      </p:sp>
      <p:pic>
        <p:nvPicPr>
          <p:cNvPr id="7" name="Image 7" descr="Masque_Dia_FFESSM_2.png">
            <a:extLst>
              <a:ext uri="{FF2B5EF4-FFF2-40B4-BE49-F238E27FC236}">
                <a16:creationId xmlns:a16="http://schemas.microsoft.com/office/drawing/2014/main" id="{1552D398-B65D-9A5C-AD32-8E951C8E5BC4}"/>
              </a:ext>
            </a:extLst>
          </p:cNvPr>
          <p:cNvPicPr>
            <a:picLocks noChangeAspect="1"/>
          </p:cNvPicPr>
          <p:nvPr userDrawn="1"/>
        </p:nvPicPr>
        <p:blipFill>
          <a:blip r:embed="rId13"/>
          <a:srcRect/>
          <a:stretch>
            <a:fillRect/>
          </a:stretch>
        </p:blipFill>
        <p:spPr bwMode="auto">
          <a:xfrm>
            <a:off x="0" y="0"/>
            <a:ext cx="6173788" cy="6858000"/>
          </a:xfrm>
          <a:prstGeom prst="rect">
            <a:avLst/>
          </a:prstGeom>
          <a:noFill/>
          <a:ln w="9525">
            <a:noFill/>
            <a:miter lim="800000"/>
            <a:headEnd/>
            <a:tailEnd/>
          </a:ln>
        </p:spPr>
      </p:pic>
      <p:pic>
        <p:nvPicPr>
          <p:cNvPr id="8" name="Picture 9" descr="Logo FFESSM - CTR AURA">
            <a:extLst>
              <a:ext uri="{FF2B5EF4-FFF2-40B4-BE49-F238E27FC236}">
                <a16:creationId xmlns:a16="http://schemas.microsoft.com/office/drawing/2014/main" id="{E9CF5502-9CDC-E8B1-B3DF-42F834AFF8DD}"/>
              </a:ext>
            </a:extLst>
          </p:cNvPr>
          <p:cNvPicPr>
            <a:picLocks noChangeAspect="1" noChangeArrowheads="1"/>
          </p:cNvPicPr>
          <p:nvPr userDrawn="1"/>
        </p:nvPicPr>
        <p:blipFill>
          <a:blip r:embed="rId14"/>
          <a:srcRect/>
          <a:stretch>
            <a:fillRect/>
          </a:stretch>
        </p:blipFill>
        <p:spPr bwMode="auto">
          <a:xfrm>
            <a:off x="4385856" y="0"/>
            <a:ext cx="2110933" cy="1581252"/>
          </a:xfrm>
          <a:prstGeom prst="rect">
            <a:avLst/>
          </a:prstGeom>
          <a:noFill/>
          <a:ln w="9525">
            <a:noFill/>
            <a:miter lim="800000"/>
            <a:headEnd/>
            <a:tailEnd/>
          </a:ln>
        </p:spPr>
      </p:pic>
    </p:spTree>
    <p:extLst>
      <p:ext uri="{BB962C8B-B14F-4D97-AF65-F5344CB8AC3E}">
        <p14:creationId xmlns:p14="http://schemas.microsoft.com/office/powerpoint/2010/main" val="231211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80B9AF2-9AEB-CDDB-7171-49058F52D605}"/>
              </a:ext>
            </a:extLst>
          </p:cNvPr>
          <p:cNvSpPr>
            <a:spLocks noGrp="1"/>
          </p:cNvSpPr>
          <p:nvPr>
            <p:ph type="ctrTitle"/>
          </p:nvPr>
        </p:nvSpPr>
        <p:spPr/>
        <p:txBody>
          <a:bodyPr/>
          <a:lstStyle/>
          <a:p>
            <a:r>
              <a:rPr lang="fr-FR" dirty="0"/>
              <a:t>La surpression pulmonaire</a:t>
            </a:r>
          </a:p>
        </p:txBody>
      </p:sp>
      <p:sp>
        <p:nvSpPr>
          <p:cNvPr id="7" name="Sous-titre 6">
            <a:extLst>
              <a:ext uri="{FF2B5EF4-FFF2-40B4-BE49-F238E27FC236}">
                <a16:creationId xmlns:a16="http://schemas.microsoft.com/office/drawing/2014/main" id="{AFEA8D07-D735-D1F1-FAE5-11CB90B6D747}"/>
              </a:ext>
            </a:extLst>
          </p:cNvPr>
          <p:cNvSpPr>
            <a:spLocks noGrp="1"/>
          </p:cNvSpPr>
          <p:nvPr>
            <p:ph type="subTitle" idx="1"/>
          </p:nvPr>
        </p:nvSpPr>
        <p:spPr/>
        <p:txBody>
          <a:bodyPr/>
          <a:lstStyle/>
          <a:p>
            <a:r>
              <a:rPr lang="fr-FR" i="1" dirty="0"/>
              <a:t>Pré requis : Anat-Physio et schémas associés</a:t>
            </a:r>
          </a:p>
          <a:p>
            <a:r>
              <a:rPr lang="fr-FR" dirty="0"/>
              <a:t>https://ffessm-ctr-aura.fr/ressources-pedagogiques/</a:t>
            </a:r>
          </a:p>
          <a:p>
            <a:endParaRPr lang="fr-FR" dirty="0"/>
          </a:p>
        </p:txBody>
      </p:sp>
      <p:sp>
        <p:nvSpPr>
          <p:cNvPr id="2" name="Espace réservé du pied de page 1">
            <a:extLst>
              <a:ext uri="{FF2B5EF4-FFF2-40B4-BE49-F238E27FC236}">
                <a16:creationId xmlns:a16="http://schemas.microsoft.com/office/drawing/2014/main" id="{F5AF9560-E213-46E2-6FA4-4EB70AB63048}"/>
              </a:ext>
            </a:extLst>
          </p:cNvPr>
          <p:cNvSpPr>
            <a:spLocks noGrp="1"/>
          </p:cNvSpPr>
          <p:nvPr>
            <p:ph type="ftr" sz="quarter" idx="11"/>
          </p:nvPr>
        </p:nvSpPr>
        <p:spPr/>
        <p:txBody>
          <a:bodyPr/>
          <a:lstStyle/>
          <a:p>
            <a:r>
              <a:rPr lang="fr-CH" dirty="0"/>
              <a:t>E. Masson - IFR81 - CTR AURA</a:t>
            </a:r>
            <a:endParaRPr lang="fr-FR" dirty="0"/>
          </a:p>
        </p:txBody>
      </p:sp>
    </p:spTree>
    <p:extLst>
      <p:ext uri="{BB962C8B-B14F-4D97-AF65-F5344CB8AC3E}">
        <p14:creationId xmlns:p14="http://schemas.microsoft.com/office/powerpoint/2010/main" val="357989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96721-68B9-C003-533F-FC12FA4B0D96}"/>
              </a:ext>
            </a:extLst>
          </p:cNvPr>
          <p:cNvSpPr>
            <a:spLocks noGrp="1"/>
          </p:cNvSpPr>
          <p:nvPr>
            <p:ph type="title"/>
          </p:nvPr>
        </p:nvSpPr>
        <p:spPr>
          <a:xfrm>
            <a:off x="838200" y="1197864"/>
            <a:ext cx="10515600" cy="492824"/>
          </a:xfrm>
        </p:spPr>
        <p:txBody>
          <a:bodyPr/>
          <a:lstStyle/>
          <a:p>
            <a:r>
              <a:rPr lang="fr-CH" sz="2800" dirty="0"/>
              <a:t>Définition &amp; Mécanismes de la Surpression Pulmonaire (SP)</a:t>
            </a:r>
          </a:p>
        </p:txBody>
      </p:sp>
      <p:sp>
        <p:nvSpPr>
          <p:cNvPr id="3" name="Espace réservé du contenu 2">
            <a:extLst>
              <a:ext uri="{FF2B5EF4-FFF2-40B4-BE49-F238E27FC236}">
                <a16:creationId xmlns:a16="http://schemas.microsoft.com/office/drawing/2014/main" id="{DD1750AE-B728-9502-3207-93D451925790}"/>
              </a:ext>
            </a:extLst>
          </p:cNvPr>
          <p:cNvSpPr>
            <a:spLocks noGrp="1"/>
          </p:cNvSpPr>
          <p:nvPr>
            <p:ph idx="1"/>
          </p:nvPr>
        </p:nvSpPr>
        <p:spPr/>
        <p:txBody>
          <a:bodyPr/>
          <a:lstStyle/>
          <a:p>
            <a:pPr marL="0" indent="0">
              <a:buNone/>
            </a:pPr>
            <a:r>
              <a:rPr lang="fr-CH" b="1" dirty="0"/>
              <a:t> </a:t>
            </a:r>
            <a:r>
              <a:rPr lang="fr-CH" sz="1800" b="1" dirty="0"/>
              <a:t>Mécanismes :</a:t>
            </a:r>
          </a:p>
          <a:p>
            <a:r>
              <a:rPr lang="fr-CH" sz="1800" dirty="0"/>
              <a:t>L’air se dilate à la remontée → rupture/distension des alvéoles si l’air n’est pas expiré</a:t>
            </a:r>
          </a:p>
          <a:p>
            <a:r>
              <a:rPr lang="fr-CH" sz="1800" dirty="0"/>
              <a:t>Passage de l’air vers :</a:t>
            </a:r>
          </a:p>
          <a:p>
            <a:pPr lvl="1"/>
            <a:r>
              <a:rPr lang="fr-CH" sz="1800" b="1" dirty="0"/>
              <a:t>Plèvre</a:t>
            </a:r>
            <a:r>
              <a:rPr lang="fr-CH" sz="1800" dirty="0"/>
              <a:t> → pneumothorax</a:t>
            </a:r>
          </a:p>
          <a:p>
            <a:pPr lvl="1"/>
            <a:r>
              <a:rPr lang="fr-CH" sz="1800" b="1" dirty="0"/>
              <a:t>Médiastin</a:t>
            </a:r>
            <a:r>
              <a:rPr lang="fr-CH" sz="1800" dirty="0"/>
              <a:t> → emphysème médiastinal</a:t>
            </a:r>
          </a:p>
          <a:p>
            <a:pPr lvl="1"/>
            <a:r>
              <a:rPr lang="fr-CH" sz="1800" b="1" dirty="0"/>
              <a:t>Peau</a:t>
            </a:r>
            <a:r>
              <a:rPr lang="fr-CH" sz="1800" dirty="0"/>
              <a:t> → emphysème sous-cutané</a:t>
            </a:r>
          </a:p>
          <a:p>
            <a:pPr lvl="1"/>
            <a:r>
              <a:rPr lang="fr-CH" sz="1800" b="1" dirty="0"/>
              <a:t>Sang</a:t>
            </a:r>
            <a:r>
              <a:rPr lang="fr-CH" sz="1800" dirty="0"/>
              <a:t> → embolie gazeuse cérébrale (phase neurologique)</a:t>
            </a:r>
          </a:p>
          <a:p>
            <a:pPr marL="0" indent="0">
              <a:buNone/>
            </a:pPr>
            <a:r>
              <a:rPr lang="fr-CH" sz="1800" b="1" dirty="0"/>
              <a:t> Facteurs favorisants :</a:t>
            </a:r>
          </a:p>
          <a:p>
            <a:r>
              <a:rPr lang="fr-CH" sz="1800" dirty="0"/>
              <a:t>Essoufflement sévère : diminution des volumes expirés</a:t>
            </a:r>
          </a:p>
          <a:p>
            <a:r>
              <a:rPr lang="fr-CH" sz="1800" dirty="0"/>
              <a:t>Panique : lâché du détendeur, blocage respiratoire</a:t>
            </a:r>
          </a:p>
          <a:p>
            <a:endParaRPr lang="fr-CH" dirty="0"/>
          </a:p>
        </p:txBody>
      </p:sp>
      <p:sp>
        <p:nvSpPr>
          <p:cNvPr id="4" name="Espace réservé du pied de page 3">
            <a:extLst>
              <a:ext uri="{FF2B5EF4-FFF2-40B4-BE49-F238E27FC236}">
                <a16:creationId xmlns:a16="http://schemas.microsoft.com/office/drawing/2014/main" id="{60571772-2767-3FEE-D60B-5DF4CE0928A6}"/>
              </a:ext>
            </a:extLst>
          </p:cNvPr>
          <p:cNvSpPr>
            <a:spLocks noGrp="1"/>
          </p:cNvSpPr>
          <p:nvPr>
            <p:ph type="ftr" sz="quarter" idx="11"/>
          </p:nvPr>
        </p:nvSpPr>
        <p:spPr/>
        <p:txBody>
          <a:bodyPr/>
          <a:lstStyle/>
          <a:p>
            <a:r>
              <a:rPr lang="fr-CH" dirty="0"/>
              <a:t>E. Masson - IFR81 - CTR AURA</a:t>
            </a:r>
            <a:endParaRPr lang="fr-FR" dirty="0"/>
          </a:p>
        </p:txBody>
      </p:sp>
    </p:spTree>
    <p:extLst>
      <p:ext uri="{BB962C8B-B14F-4D97-AF65-F5344CB8AC3E}">
        <p14:creationId xmlns:p14="http://schemas.microsoft.com/office/powerpoint/2010/main" val="33199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338E4-830A-3B50-CD13-E65DE5D26944}"/>
              </a:ext>
            </a:extLst>
          </p:cNvPr>
          <p:cNvSpPr>
            <a:spLocks noGrp="1"/>
          </p:cNvSpPr>
          <p:nvPr>
            <p:ph type="title"/>
          </p:nvPr>
        </p:nvSpPr>
        <p:spPr>
          <a:xfrm>
            <a:off x="838200" y="1078992"/>
            <a:ext cx="10515600" cy="611696"/>
          </a:xfrm>
        </p:spPr>
        <p:txBody>
          <a:bodyPr/>
          <a:lstStyle/>
          <a:p>
            <a:r>
              <a:rPr lang="fr-CH" sz="2800" dirty="0"/>
              <a:t>Symptômes de la Surpression Pulmonaire</a:t>
            </a:r>
          </a:p>
        </p:txBody>
      </p:sp>
      <p:sp>
        <p:nvSpPr>
          <p:cNvPr id="3" name="Espace réservé du contenu 2">
            <a:extLst>
              <a:ext uri="{FF2B5EF4-FFF2-40B4-BE49-F238E27FC236}">
                <a16:creationId xmlns:a16="http://schemas.microsoft.com/office/drawing/2014/main" id="{4EC34DC5-35FD-2279-F074-EB68877C5737}"/>
              </a:ext>
            </a:extLst>
          </p:cNvPr>
          <p:cNvSpPr>
            <a:spLocks noGrp="1"/>
          </p:cNvSpPr>
          <p:nvPr>
            <p:ph idx="1"/>
          </p:nvPr>
        </p:nvSpPr>
        <p:spPr>
          <a:xfrm>
            <a:off x="838200" y="1825624"/>
            <a:ext cx="10515600" cy="4758055"/>
          </a:xfrm>
        </p:spPr>
        <p:txBody>
          <a:bodyPr/>
          <a:lstStyle/>
          <a:p>
            <a:pPr marL="0" indent="0">
              <a:buNone/>
            </a:pPr>
            <a:r>
              <a:rPr lang="fr-CH" sz="1800" b="1" dirty="0"/>
              <a:t>Symptômes mécaniques :</a:t>
            </a:r>
          </a:p>
          <a:p>
            <a:r>
              <a:rPr lang="fr-CH" sz="1800" dirty="0"/>
              <a:t>Douleur thoracique : atteinte pleurale ou alvéolaire</a:t>
            </a:r>
          </a:p>
          <a:p>
            <a:r>
              <a:rPr lang="fr-CH" sz="1800" dirty="0"/>
              <a:t>Insuffisance ventilatoire : pneumothorax → poumon inefficace par effraction d’air entre les feuillets</a:t>
            </a:r>
          </a:p>
          <a:p>
            <a:r>
              <a:rPr lang="fr-CH" sz="1800" dirty="0"/>
              <a:t>Spume rosâtre / Crachats sanglants : rupture membrane alvéolo-capillaire</a:t>
            </a:r>
          </a:p>
          <a:p>
            <a:r>
              <a:rPr lang="fr-CH" sz="1800" dirty="0"/>
              <a:t>Emphysème sous-cutané : air sous la peau (cou, thorax)</a:t>
            </a:r>
          </a:p>
          <a:p>
            <a:r>
              <a:rPr lang="fr-CH" sz="1800" dirty="0"/>
              <a:t>Insuffisance cardiaque: Emphysème médiastinal qui comprime le cœur ou bulles dans les cavités cardiaques</a:t>
            </a:r>
          </a:p>
          <a:p>
            <a:pPr marL="0" indent="0">
              <a:buNone/>
            </a:pPr>
            <a:r>
              <a:rPr lang="fr-CH" sz="1800" b="1" dirty="0"/>
              <a:t>Symptômes neurologiques :</a:t>
            </a:r>
          </a:p>
          <a:p>
            <a:r>
              <a:rPr lang="fr-CH" sz="1800" dirty="0"/>
              <a:t>Embolie gazeuse cérébrale, souvent rapide en raison de la proximité anatomique :</a:t>
            </a:r>
          </a:p>
          <a:p>
            <a:pPr lvl="1"/>
            <a:r>
              <a:rPr lang="fr-CH" sz="1800" dirty="0"/>
              <a:t>Hémiplégie, plus souvent gauche  (Bulle → crosse aortique → carotide droite)</a:t>
            </a:r>
          </a:p>
          <a:p>
            <a:pPr lvl="1"/>
            <a:r>
              <a:rPr lang="fr-CH" sz="1800" dirty="0"/>
              <a:t>Perte de connaissance, convulsions possibles</a:t>
            </a:r>
          </a:p>
          <a:p>
            <a:pPr marL="0" indent="0">
              <a:buNone/>
            </a:pPr>
            <a:r>
              <a:rPr lang="fr-CH" sz="1800" dirty="0"/>
              <a:t>Nota: Paraplégie improbable :</a:t>
            </a:r>
          </a:p>
          <a:p>
            <a:r>
              <a:rPr lang="fr-CH" sz="1800" dirty="0"/>
              <a:t>Circulation médullaire généralement épargnée (bulles des veines pulmonaires   →cœur gauche →aorte →carotide →embolie gazeuse cérébrale)</a:t>
            </a:r>
          </a:p>
          <a:p>
            <a:endParaRPr lang="fr-CH" dirty="0"/>
          </a:p>
        </p:txBody>
      </p:sp>
      <p:sp>
        <p:nvSpPr>
          <p:cNvPr id="4" name="Espace réservé du pied de page 3">
            <a:extLst>
              <a:ext uri="{FF2B5EF4-FFF2-40B4-BE49-F238E27FC236}">
                <a16:creationId xmlns:a16="http://schemas.microsoft.com/office/drawing/2014/main" id="{0CB614FF-9777-BB67-31E6-085FF4087E40}"/>
              </a:ext>
            </a:extLst>
          </p:cNvPr>
          <p:cNvSpPr>
            <a:spLocks noGrp="1"/>
          </p:cNvSpPr>
          <p:nvPr>
            <p:ph type="ftr" sz="quarter" idx="11"/>
          </p:nvPr>
        </p:nvSpPr>
        <p:spPr/>
        <p:txBody>
          <a:bodyPr/>
          <a:lstStyle/>
          <a:p>
            <a:r>
              <a:rPr lang="fr-CH" dirty="0"/>
              <a:t>E. Masson - IFR81 - CTR AURA</a:t>
            </a:r>
            <a:endParaRPr lang="fr-FR" dirty="0"/>
          </a:p>
        </p:txBody>
      </p:sp>
    </p:spTree>
    <p:extLst>
      <p:ext uri="{BB962C8B-B14F-4D97-AF65-F5344CB8AC3E}">
        <p14:creationId xmlns:p14="http://schemas.microsoft.com/office/powerpoint/2010/main" val="251517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D78AC-816F-3DD2-5732-31102F109A97}"/>
              </a:ext>
            </a:extLst>
          </p:cNvPr>
          <p:cNvSpPr>
            <a:spLocks noGrp="1"/>
          </p:cNvSpPr>
          <p:nvPr>
            <p:ph type="title"/>
          </p:nvPr>
        </p:nvSpPr>
        <p:spPr>
          <a:xfrm>
            <a:off x="838200" y="1207008"/>
            <a:ext cx="10515600" cy="483680"/>
          </a:xfrm>
        </p:spPr>
        <p:txBody>
          <a:bodyPr/>
          <a:lstStyle/>
          <a:p>
            <a:r>
              <a:rPr lang="fr-CH" sz="2800" dirty="0"/>
              <a:t>Différencier SP et OPI (Œdème Pulmonaire d’Immersion)</a:t>
            </a:r>
          </a:p>
        </p:txBody>
      </p:sp>
      <p:graphicFrame>
        <p:nvGraphicFramePr>
          <p:cNvPr id="4" name="Espace réservé du contenu 3">
            <a:extLst>
              <a:ext uri="{FF2B5EF4-FFF2-40B4-BE49-F238E27FC236}">
                <a16:creationId xmlns:a16="http://schemas.microsoft.com/office/drawing/2014/main" id="{2DE174A8-C854-78F0-AC0A-1179F2AAACFD}"/>
              </a:ext>
            </a:extLst>
          </p:cNvPr>
          <p:cNvGraphicFramePr>
            <a:graphicFrameLocks noGrp="1"/>
          </p:cNvGraphicFramePr>
          <p:nvPr>
            <p:ph idx="1"/>
            <p:extLst>
              <p:ext uri="{D42A27DB-BD31-4B8C-83A1-F6EECF244321}">
                <p14:modId xmlns:p14="http://schemas.microsoft.com/office/powerpoint/2010/main" val="4083543809"/>
              </p:ext>
            </p:extLst>
          </p:nvPr>
        </p:nvGraphicFramePr>
        <p:xfrm>
          <a:off x="838200" y="2007902"/>
          <a:ext cx="10515600" cy="3200400"/>
        </p:xfrm>
        <a:graphic>
          <a:graphicData uri="http://schemas.openxmlformats.org/drawingml/2006/table">
            <a:tbl>
              <a:tblPr/>
              <a:tblGrid>
                <a:gridCol w="3505200">
                  <a:extLst>
                    <a:ext uri="{9D8B030D-6E8A-4147-A177-3AD203B41FA5}">
                      <a16:colId xmlns:a16="http://schemas.microsoft.com/office/drawing/2014/main" val="3122541290"/>
                    </a:ext>
                  </a:extLst>
                </a:gridCol>
                <a:gridCol w="3505200">
                  <a:extLst>
                    <a:ext uri="{9D8B030D-6E8A-4147-A177-3AD203B41FA5}">
                      <a16:colId xmlns:a16="http://schemas.microsoft.com/office/drawing/2014/main" val="915032654"/>
                    </a:ext>
                  </a:extLst>
                </a:gridCol>
                <a:gridCol w="3505200">
                  <a:extLst>
                    <a:ext uri="{9D8B030D-6E8A-4147-A177-3AD203B41FA5}">
                      <a16:colId xmlns:a16="http://schemas.microsoft.com/office/drawing/2014/main" val="1669230833"/>
                    </a:ext>
                  </a:extLst>
                </a:gridCol>
              </a:tblGrid>
              <a:tr h="0">
                <a:tc>
                  <a:txBody>
                    <a:bodyPr/>
                    <a:lstStyle/>
                    <a:p>
                      <a:r>
                        <a:rPr lang="fr-CH" b="1" dirty="0"/>
                        <a:t>Critères</a:t>
                      </a:r>
                      <a:endParaRPr lang="fr-CH" dirty="0"/>
                    </a:p>
                  </a:txBody>
                  <a:tcPr anchor="ctr">
                    <a:lnL>
                      <a:noFill/>
                    </a:lnL>
                    <a:lnR>
                      <a:noFill/>
                    </a:lnR>
                    <a:lnT>
                      <a:noFill/>
                    </a:lnT>
                    <a:lnB>
                      <a:noFill/>
                    </a:lnB>
                    <a:noFill/>
                  </a:tcPr>
                </a:tc>
                <a:tc>
                  <a:txBody>
                    <a:bodyPr/>
                    <a:lstStyle/>
                    <a:p>
                      <a:r>
                        <a:rPr lang="fr-CH" b="1" dirty="0"/>
                        <a:t>SP (Surpression Pulmonaire)</a:t>
                      </a:r>
                      <a:endParaRPr lang="fr-CH" dirty="0"/>
                    </a:p>
                  </a:txBody>
                  <a:tcPr anchor="ctr">
                    <a:lnL>
                      <a:noFill/>
                    </a:lnL>
                    <a:lnR>
                      <a:noFill/>
                    </a:lnR>
                    <a:lnT>
                      <a:noFill/>
                    </a:lnT>
                    <a:lnB>
                      <a:noFill/>
                    </a:lnB>
                    <a:noFill/>
                  </a:tcPr>
                </a:tc>
                <a:tc>
                  <a:txBody>
                    <a:bodyPr/>
                    <a:lstStyle/>
                    <a:p>
                      <a:r>
                        <a:rPr lang="fr-CH" b="1" dirty="0"/>
                        <a:t>OPI (Œdème Pulm. Immersion)</a:t>
                      </a:r>
                      <a:endParaRPr lang="fr-CH" dirty="0"/>
                    </a:p>
                  </a:txBody>
                  <a:tcPr anchor="ctr">
                    <a:lnL>
                      <a:noFill/>
                    </a:lnL>
                    <a:lnR>
                      <a:noFill/>
                    </a:lnR>
                    <a:lnT>
                      <a:noFill/>
                    </a:lnT>
                    <a:lnB>
                      <a:noFill/>
                    </a:lnB>
                    <a:noFill/>
                  </a:tcPr>
                </a:tc>
                <a:extLst>
                  <a:ext uri="{0D108BD9-81ED-4DB2-BD59-A6C34878D82A}">
                    <a16:rowId xmlns:a16="http://schemas.microsoft.com/office/drawing/2014/main" val="825635954"/>
                  </a:ext>
                </a:extLst>
              </a:tr>
              <a:tr h="0">
                <a:tc>
                  <a:txBody>
                    <a:bodyPr/>
                    <a:lstStyle/>
                    <a:p>
                      <a:r>
                        <a:rPr lang="fr-CH" b="1" dirty="0"/>
                        <a:t>Début</a:t>
                      </a:r>
                      <a:endParaRPr lang="fr-CH" dirty="0"/>
                    </a:p>
                  </a:txBody>
                  <a:tcPr anchor="ctr">
                    <a:lnL>
                      <a:noFill/>
                    </a:lnL>
                    <a:lnR>
                      <a:noFill/>
                    </a:lnR>
                    <a:lnT>
                      <a:noFill/>
                    </a:lnT>
                    <a:lnB>
                      <a:noFill/>
                    </a:lnB>
                    <a:noFill/>
                  </a:tcPr>
                </a:tc>
                <a:tc>
                  <a:txBody>
                    <a:bodyPr/>
                    <a:lstStyle/>
                    <a:p>
                      <a:r>
                        <a:rPr lang="fr-CH" dirty="0"/>
                        <a:t>En surface, après remontée</a:t>
                      </a:r>
                    </a:p>
                  </a:txBody>
                  <a:tcPr anchor="ctr">
                    <a:lnL>
                      <a:noFill/>
                    </a:lnL>
                    <a:lnR>
                      <a:noFill/>
                    </a:lnR>
                    <a:lnT>
                      <a:noFill/>
                    </a:lnT>
                    <a:lnB>
                      <a:noFill/>
                    </a:lnB>
                    <a:noFill/>
                  </a:tcPr>
                </a:tc>
                <a:tc>
                  <a:txBody>
                    <a:bodyPr/>
                    <a:lstStyle/>
                    <a:p>
                      <a:r>
                        <a:rPr lang="fr-CH" dirty="0"/>
                        <a:t>Sous l’eau ou à la remontée</a:t>
                      </a:r>
                    </a:p>
                  </a:txBody>
                  <a:tcPr anchor="ctr">
                    <a:lnL>
                      <a:noFill/>
                    </a:lnL>
                    <a:lnR>
                      <a:noFill/>
                    </a:lnR>
                    <a:lnT>
                      <a:noFill/>
                    </a:lnT>
                    <a:lnB>
                      <a:noFill/>
                    </a:lnB>
                    <a:noFill/>
                  </a:tcPr>
                </a:tc>
                <a:extLst>
                  <a:ext uri="{0D108BD9-81ED-4DB2-BD59-A6C34878D82A}">
                    <a16:rowId xmlns:a16="http://schemas.microsoft.com/office/drawing/2014/main" val="4166372407"/>
                  </a:ext>
                </a:extLst>
              </a:tr>
              <a:tr h="0">
                <a:tc>
                  <a:txBody>
                    <a:bodyPr/>
                    <a:lstStyle/>
                    <a:p>
                      <a:r>
                        <a:rPr lang="fr-CH" b="1" dirty="0"/>
                        <a:t>Origine</a:t>
                      </a:r>
                      <a:endParaRPr lang="fr-CH" dirty="0"/>
                    </a:p>
                  </a:txBody>
                  <a:tcPr anchor="ctr">
                    <a:lnL>
                      <a:noFill/>
                    </a:lnL>
                    <a:lnR>
                      <a:noFill/>
                    </a:lnR>
                    <a:lnT>
                      <a:noFill/>
                    </a:lnT>
                    <a:lnB>
                      <a:noFill/>
                    </a:lnB>
                    <a:noFill/>
                  </a:tcPr>
                </a:tc>
                <a:tc>
                  <a:txBody>
                    <a:bodyPr/>
                    <a:lstStyle/>
                    <a:p>
                      <a:r>
                        <a:rPr lang="fr-CH" dirty="0"/>
                        <a:t>Blocage expiratoire, surpression</a:t>
                      </a:r>
                    </a:p>
                  </a:txBody>
                  <a:tcPr anchor="ctr">
                    <a:lnL>
                      <a:noFill/>
                    </a:lnL>
                    <a:lnR>
                      <a:noFill/>
                    </a:lnR>
                    <a:lnT>
                      <a:noFill/>
                    </a:lnT>
                    <a:lnB>
                      <a:noFill/>
                    </a:lnB>
                    <a:noFill/>
                  </a:tcPr>
                </a:tc>
                <a:tc>
                  <a:txBody>
                    <a:bodyPr/>
                    <a:lstStyle/>
                    <a:p>
                      <a:r>
                        <a:rPr lang="fr-CH" dirty="0"/>
                        <a:t>Réaction physiologique à l'immersion</a:t>
                      </a:r>
                    </a:p>
                  </a:txBody>
                  <a:tcPr anchor="ctr">
                    <a:lnL>
                      <a:noFill/>
                    </a:lnL>
                    <a:lnR>
                      <a:noFill/>
                    </a:lnR>
                    <a:lnT>
                      <a:noFill/>
                    </a:lnT>
                    <a:lnB>
                      <a:noFill/>
                    </a:lnB>
                    <a:noFill/>
                  </a:tcPr>
                </a:tc>
                <a:extLst>
                  <a:ext uri="{0D108BD9-81ED-4DB2-BD59-A6C34878D82A}">
                    <a16:rowId xmlns:a16="http://schemas.microsoft.com/office/drawing/2014/main" val="2281243755"/>
                  </a:ext>
                </a:extLst>
              </a:tr>
              <a:tr h="0">
                <a:tc>
                  <a:txBody>
                    <a:bodyPr/>
                    <a:lstStyle/>
                    <a:p>
                      <a:r>
                        <a:rPr lang="fr-CH" b="1" dirty="0"/>
                        <a:t>Toux / Spume</a:t>
                      </a:r>
                      <a:endParaRPr lang="fr-CH" dirty="0"/>
                    </a:p>
                  </a:txBody>
                  <a:tcPr anchor="ctr">
                    <a:lnL>
                      <a:noFill/>
                    </a:lnL>
                    <a:lnR>
                      <a:noFill/>
                    </a:lnR>
                    <a:lnT>
                      <a:noFill/>
                    </a:lnT>
                    <a:lnB>
                      <a:noFill/>
                    </a:lnB>
                    <a:noFill/>
                  </a:tcPr>
                </a:tc>
                <a:tc>
                  <a:txBody>
                    <a:bodyPr/>
                    <a:lstStyle/>
                    <a:p>
                      <a:r>
                        <a:rPr lang="fr-CH" dirty="0"/>
                        <a:t>Oui, souvent rosâtre</a:t>
                      </a:r>
                    </a:p>
                  </a:txBody>
                  <a:tcPr anchor="ctr">
                    <a:lnL>
                      <a:noFill/>
                    </a:lnL>
                    <a:lnR>
                      <a:noFill/>
                    </a:lnR>
                    <a:lnT>
                      <a:noFill/>
                    </a:lnT>
                    <a:lnB>
                      <a:noFill/>
                    </a:lnB>
                    <a:noFill/>
                  </a:tcPr>
                </a:tc>
                <a:tc>
                  <a:txBody>
                    <a:bodyPr/>
                    <a:lstStyle/>
                    <a:p>
                      <a:r>
                        <a:rPr lang="fr-CH" dirty="0"/>
                        <a:t>Oui, mousse blanche, +/- sanglante</a:t>
                      </a:r>
                    </a:p>
                  </a:txBody>
                  <a:tcPr anchor="ctr">
                    <a:lnL>
                      <a:noFill/>
                    </a:lnL>
                    <a:lnR>
                      <a:noFill/>
                    </a:lnR>
                    <a:lnT>
                      <a:noFill/>
                    </a:lnT>
                    <a:lnB>
                      <a:noFill/>
                    </a:lnB>
                    <a:noFill/>
                  </a:tcPr>
                </a:tc>
                <a:extLst>
                  <a:ext uri="{0D108BD9-81ED-4DB2-BD59-A6C34878D82A}">
                    <a16:rowId xmlns:a16="http://schemas.microsoft.com/office/drawing/2014/main" val="2800951358"/>
                  </a:ext>
                </a:extLst>
              </a:tr>
              <a:tr h="0">
                <a:tc>
                  <a:txBody>
                    <a:bodyPr/>
                    <a:lstStyle/>
                    <a:p>
                      <a:r>
                        <a:rPr lang="fr-CH" b="1" dirty="0"/>
                        <a:t>Ventilation</a:t>
                      </a:r>
                      <a:endParaRPr lang="fr-CH" dirty="0"/>
                    </a:p>
                  </a:txBody>
                  <a:tcPr anchor="ctr">
                    <a:lnL>
                      <a:noFill/>
                    </a:lnL>
                    <a:lnR>
                      <a:noFill/>
                    </a:lnR>
                    <a:lnT>
                      <a:noFill/>
                    </a:lnT>
                    <a:lnB>
                      <a:noFill/>
                    </a:lnB>
                    <a:noFill/>
                  </a:tcPr>
                </a:tc>
                <a:tc>
                  <a:txBody>
                    <a:bodyPr/>
                    <a:lstStyle/>
                    <a:p>
                      <a:r>
                        <a:rPr lang="fr-CH" dirty="0"/>
                        <a:t>Blocage ventilatoire</a:t>
                      </a:r>
                    </a:p>
                  </a:txBody>
                  <a:tcPr anchor="ctr">
                    <a:lnL>
                      <a:noFill/>
                    </a:lnL>
                    <a:lnR>
                      <a:noFill/>
                    </a:lnR>
                    <a:lnT>
                      <a:noFill/>
                    </a:lnT>
                    <a:lnB>
                      <a:noFill/>
                    </a:lnB>
                    <a:noFill/>
                  </a:tcPr>
                </a:tc>
                <a:tc>
                  <a:txBody>
                    <a:bodyPr/>
                    <a:lstStyle/>
                    <a:p>
                      <a:r>
                        <a:rPr lang="fr-CH" dirty="0"/>
                        <a:t>Pas de blocage</a:t>
                      </a:r>
                    </a:p>
                  </a:txBody>
                  <a:tcPr anchor="ctr">
                    <a:lnL>
                      <a:noFill/>
                    </a:lnL>
                    <a:lnR>
                      <a:noFill/>
                    </a:lnR>
                    <a:lnT>
                      <a:noFill/>
                    </a:lnT>
                    <a:lnB>
                      <a:noFill/>
                    </a:lnB>
                    <a:noFill/>
                  </a:tcPr>
                </a:tc>
                <a:extLst>
                  <a:ext uri="{0D108BD9-81ED-4DB2-BD59-A6C34878D82A}">
                    <a16:rowId xmlns:a16="http://schemas.microsoft.com/office/drawing/2014/main" val="3462690873"/>
                  </a:ext>
                </a:extLst>
              </a:tr>
              <a:tr h="0">
                <a:tc>
                  <a:txBody>
                    <a:bodyPr/>
                    <a:lstStyle/>
                    <a:p>
                      <a:r>
                        <a:rPr lang="fr-CH" b="1" dirty="0"/>
                        <a:t>Sons respiratoires</a:t>
                      </a:r>
                      <a:endParaRPr lang="fr-CH" dirty="0"/>
                    </a:p>
                  </a:txBody>
                  <a:tcPr anchor="ctr">
                    <a:lnL>
                      <a:noFill/>
                    </a:lnL>
                    <a:lnR>
                      <a:noFill/>
                    </a:lnR>
                    <a:lnT>
                      <a:noFill/>
                    </a:lnT>
                    <a:lnB>
                      <a:noFill/>
                    </a:lnB>
                    <a:noFill/>
                  </a:tcPr>
                </a:tc>
                <a:tc>
                  <a:txBody>
                    <a:bodyPr/>
                    <a:lstStyle/>
                    <a:p>
                      <a:r>
                        <a:rPr lang="fr-CH" dirty="0"/>
                        <a:t>Pas de râle</a:t>
                      </a:r>
                    </a:p>
                  </a:txBody>
                  <a:tcPr anchor="ctr">
                    <a:lnL>
                      <a:noFill/>
                    </a:lnL>
                    <a:lnR>
                      <a:noFill/>
                    </a:lnR>
                    <a:lnT>
                      <a:noFill/>
                    </a:lnT>
                    <a:lnB>
                      <a:noFill/>
                    </a:lnB>
                    <a:noFill/>
                  </a:tcPr>
                </a:tc>
                <a:tc>
                  <a:txBody>
                    <a:bodyPr/>
                    <a:lstStyle/>
                    <a:p>
                      <a:r>
                        <a:rPr lang="fr-CH" dirty="0"/>
                        <a:t>Présence de râles crépitants</a:t>
                      </a:r>
                    </a:p>
                  </a:txBody>
                  <a:tcPr anchor="ctr">
                    <a:lnL>
                      <a:noFill/>
                    </a:lnL>
                    <a:lnR>
                      <a:noFill/>
                    </a:lnR>
                    <a:lnT>
                      <a:noFill/>
                    </a:lnT>
                    <a:lnB>
                      <a:noFill/>
                    </a:lnB>
                    <a:noFill/>
                  </a:tcPr>
                </a:tc>
                <a:extLst>
                  <a:ext uri="{0D108BD9-81ED-4DB2-BD59-A6C34878D82A}">
                    <a16:rowId xmlns:a16="http://schemas.microsoft.com/office/drawing/2014/main" val="3347238596"/>
                  </a:ext>
                </a:extLst>
              </a:tr>
              <a:tr h="0">
                <a:tc>
                  <a:txBody>
                    <a:bodyPr/>
                    <a:lstStyle/>
                    <a:p>
                      <a:r>
                        <a:rPr lang="fr-CH" b="1" dirty="0"/>
                        <a:t>Signes neurologiques</a:t>
                      </a:r>
                      <a:endParaRPr lang="fr-CH" dirty="0"/>
                    </a:p>
                  </a:txBody>
                  <a:tcPr anchor="ctr">
                    <a:lnL>
                      <a:noFill/>
                    </a:lnL>
                    <a:lnR>
                      <a:noFill/>
                    </a:lnR>
                    <a:lnT>
                      <a:noFill/>
                    </a:lnT>
                    <a:lnB>
                      <a:noFill/>
                    </a:lnB>
                    <a:noFill/>
                  </a:tcPr>
                </a:tc>
                <a:tc>
                  <a:txBody>
                    <a:bodyPr/>
                    <a:lstStyle/>
                    <a:p>
                      <a:r>
                        <a:rPr lang="fr-CH" dirty="0"/>
                        <a:t>Possibles (embolie gazeuse)</a:t>
                      </a:r>
                    </a:p>
                  </a:txBody>
                  <a:tcPr anchor="ctr">
                    <a:lnL>
                      <a:noFill/>
                    </a:lnL>
                    <a:lnR>
                      <a:noFill/>
                    </a:lnR>
                    <a:lnT>
                      <a:noFill/>
                    </a:lnT>
                    <a:lnB>
                      <a:noFill/>
                    </a:lnB>
                    <a:noFill/>
                  </a:tcPr>
                </a:tc>
                <a:tc>
                  <a:txBody>
                    <a:bodyPr/>
                    <a:lstStyle/>
                    <a:p>
                      <a:r>
                        <a:rPr lang="fr-CH" dirty="0"/>
                        <a:t>Absents</a:t>
                      </a:r>
                    </a:p>
                  </a:txBody>
                  <a:tcPr anchor="ctr">
                    <a:lnL>
                      <a:noFill/>
                    </a:lnL>
                    <a:lnR>
                      <a:noFill/>
                    </a:lnR>
                    <a:lnT>
                      <a:noFill/>
                    </a:lnT>
                    <a:lnB>
                      <a:noFill/>
                    </a:lnB>
                    <a:noFill/>
                  </a:tcPr>
                </a:tc>
                <a:extLst>
                  <a:ext uri="{0D108BD9-81ED-4DB2-BD59-A6C34878D82A}">
                    <a16:rowId xmlns:a16="http://schemas.microsoft.com/office/drawing/2014/main" val="4146850426"/>
                  </a:ext>
                </a:extLst>
              </a:tr>
              <a:tr h="0">
                <a:tc>
                  <a:txBody>
                    <a:bodyPr/>
                    <a:lstStyle/>
                    <a:p>
                      <a:r>
                        <a:rPr lang="fr-CH" b="1" dirty="0"/>
                        <a:t>Emphysème sous-cutané</a:t>
                      </a:r>
                      <a:endParaRPr lang="fr-CH" dirty="0"/>
                    </a:p>
                  </a:txBody>
                  <a:tcPr anchor="ctr">
                    <a:lnL>
                      <a:noFill/>
                    </a:lnL>
                    <a:lnR>
                      <a:noFill/>
                    </a:lnR>
                    <a:lnT>
                      <a:noFill/>
                    </a:lnT>
                    <a:lnB>
                      <a:noFill/>
                    </a:lnB>
                    <a:noFill/>
                  </a:tcPr>
                </a:tc>
                <a:tc>
                  <a:txBody>
                    <a:bodyPr/>
                    <a:lstStyle/>
                    <a:p>
                      <a:r>
                        <a:rPr lang="fr-CH" dirty="0"/>
                        <a:t>Fréquent</a:t>
                      </a:r>
                    </a:p>
                  </a:txBody>
                  <a:tcPr anchor="ctr">
                    <a:lnL>
                      <a:noFill/>
                    </a:lnL>
                    <a:lnR>
                      <a:noFill/>
                    </a:lnR>
                    <a:lnT>
                      <a:noFill/>
                    </a:lnT>
                    <a:lnB>
                      <a:noFill/>
                    </a:lnB>
                    <a:noFill/>
                  </a:tcPr>
                </a:tc>
                <a:tc>
                  <a:txBody>
                    <a:bodyPr/>
                    <a:lstStyle/>
                    <a:p>
                      <a:r>
                        <a:rPr lang="fr-CH" dirty="0"/>
                        <a:t>Absent</a:t>
                      </a:r>
                    </a:p>
                  </a:txBody>
                  <a:tcPr anchor="ctr">
                    <a:lnL>
                      <a:noFill/>
                    </a:lnL>
                    <a:lnR>
                      <a:noFill/>
                    </a:lnR>
                    <a:lnT>
                      <a:noFill/>
                    </a:lnT>
                    <a:lnB>
                      <a:noFill/>
                    </a:lnB>
                    <a:noFill/>
                  </a:tcPr>
                </a:tc>
                <a:extLst>
                  <a:ext uri="{0D108BD9-81ED-4DB2-BD59-A6C34878D82A}">
                    <a16:rowId xmlns:a16="http://schemas.microsoft.com/office/drawing/2014/main" val="1040612450"/>
                  </a:ext>
                </a:extLst>
              </a:tr>
            </a:tbl>
          </a:graphicData>
        </a:graphic>
      </p:graphicFrame>
      <p:sp>
        <p:nvSpPr>
          <p:cNvPr id="3" name="Espace réservé du pied de page 2">
            <a:extLst>
              <a:ext uri="{FF2B5EF4-FFF2-40B4-BE49-F238E27FC236}">
                <a16:creationId xmlns:a16="http://schemas.microsoft.com/office/drawing/2014/main" id="{9070ACD2-036A-D0F5-8E1C-8292DB4EDBC7}"/>
              </a:ext>
            </a:extLst>
          </p:cNvPr>
          <p:cNvSpPr>
            <a:spLocks noGrp="1"/>
          </p:cNvSpPr>
          <p:nvPr>
            <p:ph type="ftr" sz="quarter" idx="11"/>
          </p:nvPr>
        </p:nvSpPr>
        <p:spPr/>
        <p:txBody>
          <a:bodyPr/>
          <a:lstStyle/>
          <a:p>
            <a:r>
              <a:rPr lang="fr-CH" dirty="0"/>
              <a:t>E. Masson - IFR81 - CTR AURA</a:t>
            </a:r>
            <a:endParaRPr lang="fr-FR" dirty="0"/>
          </a:p>
        </p:txBody>
      </p:sp>
    </p:spTree>
    <p:extLst>
      <p:ext uri="{BB962C8B-B14F-4D97-AF65-F5344CB8AC3E}">
        <p14:creationId xmlns:p14="http://schemas.microsoft.com/office/powerpoint/2010/main" val="12349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F15CB0-83E2-CB32-F59B-E57BA6CDA2DE}"/>
              </a:ext>
            </a:extLst>
          </p:cNvPr>
          <p:cNvSpPr>
            <a:spLocks noGrp="1"/>
          </p:cNvSpPr>
          <p:nvPr>
            <p:ph type="title"/>
          </p:nvPr>
        </p:nvSpPr>
        <p:spPr>
          <a:xfrm>
            <a:off x="838200" y="1216152"/>
            <a:ext cx="10515600" cy="474536"/>
          </a:xfrm>
        </p:spPr>
        <p:txBody>
          <a:bodyPr/>
          <a:lstStyle/>
          <a:p>
            <a:r>
              <a:rPr lang="fr-CH" sz="2800" dirty="0"/>
              <a:t>Conduite à tenir en cas de SP</a:t>
            </a:r>
          </a:p>
        </p:txBody>
      </p:sp>
      <p:sp>
        <p:nvSpPr>
          <p:cNvPr id="3" name="Espace réservé du contenu 2">
            <a:extLst>
              <a:ext uri="{FF2B5EF4-FFF2-40B4-BE49-F238E27FC236}">
                <a16:creationId xmlns:a16="http://schemas.microsoft.com/office/drawing/2014/main" id="{08F2A854-A2B8-9F17-3A93-C970256ED6C7}"/>
              </a:ext>
            </a:extLst>
          </p:cNvPr>
          <p:cNvSpPr>
            <a:spLocks noGrp="1"/>
          </p:cNvSpPr>
          <p:nvPr>
            <p:ph idx="1"/>
          </p:nvPr>
        </p:nvSpPr>
        <p:spPr/>
        <p:txBody>
          <a:bodyPr/>
          <a:lstStyle/>
          <a:p>
            <a:pPr marL="0" indent="0">
              <a:buNone/>
            </a:pPr>
            <a:r>
              <a:rPr lang="fr-CH" sz="1800" b="1" dirty="0"/>
              <a:t>Que faire immédiatement :</a:t>
            </a:r>
          </a:p>
          <a:p>
            <a:pPr lvl="1"/>
            <a:r>
              <a:rPr lang="fr-CH" sz="1800" b="1" dirty="0"/>
              <a:t>Oxygène pur à 15 L/min</a:t>
            </a:r>
            <a:r>
              <a:rPr lang="fr-CH" sz="1800" dirty="0"/>
              <a:t> en inhalation continue</a:t>
            </a:r>
          </a:p>
          <a:p>
            <a:pPr lvl="1"/>
            <a:r>
              <a:rPr lang="fr-CH" sz="1800" b="1" dirty="0"/>
              <a:t>Hydratation orale</a:t>
            </a:r>
            <a:r>
              <a:rPr lang="fr-CH" sz="1800" dirty="0"/>
              <a:t> : 1 à 2 L d’eau plate si possible</a:t>
            </a:r>
          </a:p>
          <a:p>
            <a:pPr lvl="1"/>
            <a:r>
              <a:rPr lang="fr-CH" sz="1800" b="1" dirty="0"/>
              <a:t>Rassurer et surveiller</a:t>
            </a:r>
            <a:r>
              <a:rPr lang="fr-CH" sz="1800" dirty="0"/>
              <a:t> la victime, alerter les secours</a:t>
            </a:r>
          </a:p>
          <a:p>
            <a:pPr marL="457200" lvl="1" indent="0">
              <a:buNone/>
            </a:pPr>
            <a:endParaRPr lang="fr-CH" sz="1800" dirty="0"/>
          </a:p>
          <a:p>
            <a:pPr marL="0" indent="0">
              <a:buNone/>
            </a:pPr>
            <a:r>
              <a:rPr lang="fr-CH" sz="1800" b="1" dirty="0"/>
              <a:t>Déclencher la chaîne des secours :</a:t>
            </a:r>
          </a:p>
          <a:p>
            <a:pPr lvl="1"/>
            <a:r>
              <a:rPr lang="fr-CH" sz="1800" b="1" dirty="0"/>
              <a:t>CROSS via VHF canal 16 ou 116 via téléphone </a:t>
            </a:r>
          </a:p>
          <a:p>
            <a:pPr lvl="1"/>
            <a:r>
              <a:rPr lang="fr-CH" sz="1800" b="1" dirty="0"/>
              <a:t>Téléphone : 112 ou 15 </a:t>
            </a:r>
            <a:endParaRPr lang="fr-CH" sz="1800" dirty="0"/>
          </a:p>
          <a:p>
            <a:pPr lvl="1"/>
            <a:r>
              <a:rPr lang="fr-CH" sz="1800" b="1" dirty="0"/>
              <a:t>Fiche d’évacuation</a:t>
            </a:r>
            <a:r>
              <a:rPr lang="fr-CH" sz="1800" dirty="0"/>
              <a:t> : paramètres de plongée, heure, symptômes, traitements</a:t>
            </a:r>
          </a:p>
          <a:p>
            <a:pPr marL="457200" lvl="1" indent="0">
              <a:buNone/>
            </a:pPr>
            <a:endParaRPr lang="fr-CH" sz="1800" dirty="0"/>
          </a:p>
          <a:p>
            <a:pPr marL="0" indent="0">
              <a:buNone/>
            </a:pPr>
            <a:r>
              <a:rPr lang="fr-CH" sz="1800" b="1" dirty="0"/>
              <a:t>Gérer les autres palanquées :</a:t>
            </a:r>
          </a:p>
          <a:p>
            <a:pPr lvl="1"/>
            <a:r>
              <a:rPr lang="fr-CH" sz="1800" dirty="0"/>
              <a:t>Rappel en surface par moyen convenu (klaxon, pétard, moteur…)</a:t>
            </a:r>
          </a:p>
          <a:p>
            <a:endParaRPr lang="fr-CH" dirty="0"/>
          </a:p>
        </p:txBody>
      </p:sp>
      <p:sp>
        <p:nvSpPr>
          <p:cNvPr id="4" name="Espace réservé du pied de page 3">
            <a:extLst>
              <a:ext uri="{FF2B5EF4-FFF2-40B4-BE49-F238E27FC236}">
                <a16:creationId xmlns:a16="http://schemas.microsoft.com/office/drawing/2014/main" id="{8FEABDB6-94B2-4432-C614-91A5C0ABBB93}"/>
              </a:ext>
            </a:extLst>
          </p:cNvPr>
          <p:cNvSpPr>
            <a:spLocks noGrp="1"/>
          </p:cNvSpPr>
          <p:nvPr>
            <p:ph type="ftr" sz="quarter" idx="11"/>
          </p:nvPr>
        </p:nvSpPr>
        <p:spPr/>
        <p:txBody>
          <a:bodyPr/>
          <a:lstStyle/>
          <a:p>
            <a:r>
              <a:rPr lang="fr-CH" dirty="0"/>
              <a:t>E. Masson - IFR81 - CTR AURA</a:t>
            </a:r>
            <a:endParaRPr lang="fr-FR" dirty="0"/>
          </a:p>
        </p:txBody>
      </p:sp>
    </p:spTree>
    <p:extLst>
      <p:ext uri="{BB962C8B-B14F-4D97-AF65-F5344CB8AC3E}">
        <p14:creationId xmlns:p14="http://schemas.microsoft.com/office/powerpoint/2010/main" val="328487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2D823-58F0-E72E-7FB7-B0B6E0BD48A9}"/>
              </a:ext>
            </a:extLst>
          </p:cNvPr>
          <p:cNvSpPr>
            <a:spLocks noGrp="1"/>
          </p:cNvSpPr>
          <p:nvPr>
            <p:ph type="title"/>
          </p:nvPr>
        </p:nvSpPr>
        <p:spPr>
          <a:xfrm>
            <a:off x="838200" y="1207008"/>
            <a:ext cx="10515600" cy="483680"/>
          </a:xfrm>
        </p:spPr>
        <p:txBody>
          <a:bodyPr/>
          <a:lstStyle/>
          <a:p>
            <a:r>
              <a:rPr lang="fr-CH" sz="2800" dirty="0"/>
              <a:t>Cas particuliers &amp; Notions pratiques</a:t>
            </a:r>
          </a:p>
        </p:txBody>
      </p:sp>
      <p:sp>
        <p:nvSpPr>
          <p:cNvPr id="3" name="Espace réservé du contenu 2">
            <a:extLst>
              <a:ext uri="{FF2B5EF4-FFF2-40B4-BE49-F238E27FC236}">
                <a16:creationId xmlns:a16="http://schemas.microsoft.com/office/drawing/2014/main" id="{C9913AA2-4D92-2909-B8F5-EF17BA3A5A79}"/>
              </a:ext>
            </a:extLst>
          </p:cNvPr>
          <p:cNvSpPr>
            <a:spLocks noGrp="1"/>
          </p:cNvSpPr>
          <p:nvPr>
            <p:ph idx="1"/>
          </p:nvPr>
        </p:nvSpPr>
        <p:spPr/>
        <p:txBody>
          <a:bodyPr/>
          <a:lstStyle/>
          <a:p>
            <a:pPr marL="0" indent="0">
              <a:buNone/>
            </a:pPr>
            <a:r>
              <a:rPr lang="fr-CH" sz="1800" b="1" dirty="0"/>
              <a:t>Victime inconsciente : attention à la PLS</a:t>
            </a:r>
          </a:p>
          <a:p>
            <a:r>
              <a:rPr lang="fr-CH" sz="1800" dirty="0"/>
              <a:t>Si </a:t>
            </a:r>
            <a:r>
              <a:rPr lang="fr-CH" sz="1800" b="1" dirty="0"/>
              <a:t>pneumothorax</a:t>
            </a:r>
            <a:r>
              <a:rPr lang="fr-CH" sz="1800" dirty="0"/>
              <a:t>, placer la victime </a:t>
            </a:r>
            <a:r>
              <a:rPr lang="fr-CH" sz="1800" b="1" dirty="0"/>
              <a:t>du côté atteint </a:t>
            </a:r>
            <a:endParaRPr lang="fr-CH" sz="1800" dirty="0"/>
          </a:p>
          <a:p>
            <a:pPr lvl="1"/>
            <a:r>
              <a:rPr lang="fr-CH" sz="1800" dirty="0"/>
              <a:t>Le poumon sain reste libre et fonctionnel</a:t>
            </a:r>
          </a:p>
          <a:p>
            <a:pPr lvl="1"/>
            <a:r>
              <a:rPr lang="fr-CH" sz="1800" dirty="0"/>
              <a:t>Si PLS coté sain → compression du poumon sain, </a:t>
            </a:r>
            <a:r>
              <a:rPr lang="fr-FR" sz="1800" dirty="0"/>
              <a:t>cyanose des extrémités malgré l’inhalation d’oxygène. En effet, le poumon sain écrasé par le poids du corps perd de sa compliance (mouvements ventilatoires moins importants) et n’oxygène pas assez les cellules, l’autre étant déficient( perte d’expansion). </a:t>
            </a:r>
            <a:endParaRPr lang="fr-CH" sz="1800" dirty="0"/>
          </a:p>
          <a:p>
            <a:pPr marL="0" indent="0">
              <a:buNone/>
            </a:pPr>
            <a:endParaRPr lang="fr-CH" sz="1800" b="1" dirty="0"/>
          </a:p>
          <a:p>
            <a:pPr marL="0" indent="0">
              <a:buNone/>
            </a:pPr>
            <a:r>
              <a:rPr lang="fr-CH" sz="1800" b="1" dirty="0"/>
              <a:t>Conclusion</a:t>
            </a:r>
          </a:p>
          <a:p>
            <a:r>
              <a:rPr lang="fr-CH" sz="1800" dirty="0"/>
              <a:t>La surpression pulmonaire est </a:t>
            </a:r>
            <a:r>
              <a:rPr lang="fr-CH" sz="1800" b="1" dirty="0"/>
              <a:t>un accident grave et rapide</a:t>
            </a:r>
            <a:endParaRPr lang="fr-CH" sz="1800" dirty="0"/>
          </a:p>
          <a:p>
            <a:r>
              <a:rPr lang="fr-CH" sz="1800" dirty="0"/>
              <a:t>Elle nécessite </a:t>
            </a:r>
            <a:r>
              <a:rPr lang="fr-CH" sz="1800" b="1" dirty="0"/>
              <a:t>un diagnostic différentiel rigoureux</a:t>
            </a:r>
            <a:r>
              <a:rPr lang="fr-CH" sz="1800" dirty="0"/>
              <a:t> (SP vs OPI)</a:t>
            </a:r>
          </a:p>
          <a:p>
            <a:r>
              <a:rPr lang="fr-CH" sz="1800" dirty="0"/>
              <a:t>La prise en charge doit être immédiate, même en l’absence de signes neurologiques</a:t>
            </a:r>
          </a:p>
          <a:p>
            <a:r>
              <a:rPr lang="fr-CH" sz="1800" dirty="0"/>
              <a:t>La </a:t>
            </a:r>
            <a:r>
              <a:rPr lang="fr-CH" sz="1800" b="1" dirty="0"/>
              <a:t>prévention passe par la maîtrise du stress, du rythme respiratoire et du respect des procédures</a:t>
            </a:r>
            <a:endParaRPr lang="fr-CH" sz="1800" dirty="0"/>
          </a:p>
          <a:p>
            <a:endParaRPr lang="fr-CH" dirty="0"/>
          </a:p>
        </p:txBody>
      </p:sp>
      <p:sp>
        <p:nvSpPr>
          <p:cNvPr id="4" name="Espace réservé du pied de page 3">
            <a:extLst>
              <a:ext uri="{FF2B5EF4-FFF2-40B4-BE49-F238E27FC236}">
                <a16:creationId xmlns:a16="http://schemas.microsoft.com/office/drawing/2014/main" id="{E86F5DB9-F8F0-D763-8130-AAE6C1CA706B}"/>
              </a:ext>
            </a:extLst>
          </p:cNvPr>
          <p:cNvSpPr>
            <a:spLocks noGrp="1"/>
          </p:cNvSpPr>
          <p:nvPr>
            <p:ph type="ftr" sz="quarter" idx="11"/>
          </p:nvPr>
        </p:nvSpPr>
        <p:spPr/>
        <p:txBody>
          <a:bodyPr/>
          <a:lstStyle/>
          <a:p>
            <a:r>
              <a:rPr lang="fr-CH" dirty="0"/>
              <a:t>E. Masson - IFR81 - CTR AURA</a:t>
            </a:r>
            <a:endParaRPr lang="fr-FR" dirty="0"/>
          </a:p>
        </p:txBody>
      </p:sp>
    </p:spTree>
    <p:extLst>
      <p:ext uri="{BB962C8B-B14F-4D97-AF65-F5344CB8AC3E}">
        <p14:creationId xmlns:p14="http://schemas.microsoft.com/office/powerpoint/2010/main" val="12237810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ca48ea3-8c75-4d36-b64f-70604b11fd22}" enabled="1" method="Standard" siteId="{3ac94b33-9135-4821-9502-eafda6592a35}" contentBits="0" removed="0"/>
</clbl:labelList>
</file>

<file path=docProps/app.xml><?xml version="1.0" encoding="utf-8"?>
<Properties xmlns="http://schemas.openxmlformats.org/officeDocument/2006/extended-properties" xmlns:vt="http://schemas.openxmlformats.org/officeDocument/2006/docPropsVTypes">
  <TotalTime>44017</TotalTime>
  <Words>574</Words>
  <Application>Microsoft Office PowerPoint</Application>
  <PresentationFormat>Grand écran</PresentationFormat>
  <Paragraphs>82</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Aptos</vt:lpstr>
      <vt:lpstr>Arial</vt:lpstr>
      <vt:lpstr>Calibri</vt:lpstr>
      <vt:lpstr>Thème Office</vt:lpstr>
      <vt:lpstr>La surpression pulmonaire</vt:lpstr>
      <vt:lpstr>Définition &amp; Mécanismes de la Surpression Pulmonaire (SP)</vt:lpstr>
      <vt:lpstr>Symptômes de la Surpression Pulmonaire</vt:lpstr>
      <vt:lpstr>Différencier SP et OPI (Œdème Pulmonaire d’Immersion)</vt:lpstr>
      <vt:lpstr>Conduite à tenir en cas de SP</vt:lpstr>
      <vt:lpstr>Cas particuliers &amp; Notions pratiques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DESSERTINE Olivier</dc:creator>
  <cp:lastModifiedBy>MASSON Eric</cp:lastModifiedBy>
  <cp:revision>26</cp:revision>
  <dcterms:created xsi:type="dcterms:W3CDTF">2024-09-11T10:55:41Z</dcterms:created>
  <dcterms:modified xsi:type="dcterms:W3CDTF">2025-09-24T05:29:22Z</dcterms:modified>
</cp:coreProperties>
</file>