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 b="def" i="def"/>
      <a:tcStyle>
        <a:tcBdr/>
        <a:fill>
          <a:solidFill>
            <a:srgbClr val="E8EBF5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 b="def" i="def"/>
      <a:tcStyle>
        <a:tcBdr/>
        <a:fill>
          <a:solidFill>
            <a:srgbClr val="F0F0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 b="def" i="def"/>
      <a:tcStyle>
        <a:tcBdr/>
        <a:fill>
          <a:solidFill>
            <a:srgbClr val="EBF1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96" name="Shape 96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1.jpe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0" showMasterPhAnim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7" descr="Image 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6173788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4" name="Picture 9" descr="Picture 9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919756" y="-203200"/>
            <a:ext cx="2110934" cy="1581253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Texte du titre"/>
          <p:cNvSpPr txBox="1"/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pPr/>
            <a:r>
              <a:t>Texte du titre</a:t>
            </a:r>
          </a:p>
        </p:txBody>
      </p:sp>
      <p:sp>
        <p:nvSpPr>
          <p:cNvPr id="16" name="Texte niveau 1…"/>
          <p:cNvSpPr txBox="1"/>
          <p:nvPr>
            <p:ph type="body" sz="quarter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457200" algn="ctr">
              <a:buSzTx/>
              <a:buFontTx/>
              <a:buNone/>
              <a:defRPr sz="2400"/>
            </a:lvl2pPr>
            <a:lvl3pPr marL="0" indent="914400" algn="ctr">
              <a:buSzTx/>
              <a:buFontTx/>
              <a:buNone/>
              <a:defRPr sz="2400"/>
            </a:lvl3pPr>
            <a:lvl4pPr marL="0" indent="1371600" algn="ctr">
              <a:buSzTx/>
              <a:buFontTx/>
              <a:buNone/>
              <a:defRPr sz="2400"/>
            </a:lvl4pPr>
            <a:lvl5pPr marL="0" indent="1828800" algn="ctr">
              <a:buSzTx/>
              <a:buFontTx/>
              <a:buNone/>
              <a:defRPr sz="2400"/>
            </a:lvl5pPr>
          </a:lstStyle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17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e du titr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Texte du titre</a:t>
            </a:r>
          </a:p>
        </p:txBody>
      </p:sp>
      <p:sp>
        <p:nvSpPr>
          <p:cNvPr id="25" name="Texte niveau 1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26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e du titre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Texte du titre</a:t>
            </a:r>
          </a:p>
        </p:txBody>
      </p:sp>
      <p:sp>
        <p:nvSpPr>
          <p:cNvPr id="34" name="Texte niveau 1…"/>
          <p:cNvSpPr txBox="1"/>
          <p:nvPr>
            <p:ph type="body" sz="quarter" idx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0" indent="457200"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914400"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1371600"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1828800"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35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exte du titr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Texte du titre</a:t>
            </a:r>
          </a:p>
        </p:txBody>
      </p:sp>
      <p:sp>
        <p:nvSpPr>
          <p:cNvPr id="43" name="Texte niveau 1…"/>
          <p:cNvSpPr txBox="1"/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44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exte du titre"/>
          <p:cNvSpPr txBox="1"/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pPr/>
            <a:r>
              <a:t>Texte du titre</a:t>
            </a:r>
          </a:p>
        </p:txBody>
      </p:sp>
      <p:sp>
        <p:nvSpPr>
          <p:cNvPr id="52" name="Texte niveau 1…"/>
          <p:cNvSpPr txBox="1"/>
          <p:nvPr>
            <p:ph type="body" sz="quarter" idx="1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b="1" sz="2400"/>
            </a:lvl1pPr>
            <a:lvl2pPr marL="0" indent="457200">
              <a:buSzTx/>
              <a:buFontTx/>
              <a:buNone/>
              <a:defRPr b="1" sz="2400"/>
            </a:lvl2pPr>
            <a:lvl3pPr marL="0" indent="914400">
              <a:buSzTx/>
              <a:buFontTx/>
              <a:buNone/>
              <a:defRPr b="1" sz="2400"/>
            </a:lvl3pPr>
            <a:lvl4pPr marL="0" indent="1371600">
              <a:buSzTx/>
              <a:buFontTx/>
              <a:buNone/>
              <a:defRPr b="1" sz="2400"/>
            </a:lvl4pPr>
            <a:lvl5pPr marL="0" indent="1828800">
              <a:buSzTx/>
              <a:buFontTx/>
              <a:buNone/>
              <a:defRPr b="1" sz="2400"/>
            </a:lvl5pPr>
          </a:lstStyle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53" name="Espace réservé du texte 4"/>
          <p:cNvSpPr/>
          <p:nvPr>
            <p:ph type="body" sz="quarter" idx="13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FontTx/>
              <a:buNone/>
              <a:defRPr b="1" sz="2400"/>
            </a:pPr>
          </a:p>
        </p:txBody>
      </p:sp>
      <p:sp>
        <p:nvSpPr>
          <p:cNvPr id="54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Texte du titr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Texte du titre</a:t>
            </a:r>
          </a:p>
        </p:txBody>
      </p:sp>
      <p:sp>
        <p:nvSpPr>
          <p:cNvPr id="62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Texte du titre"/>
          <p:cNvSpPr txBox="1"/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/>
            <a:r>
              <a:t>Texte du titre</a:t>
            </a:r>
          </a:p>
        </p:txBody>
      </p:sp>
      <p:sp>
        <p:nvSpPr>
          <p:cNvPr id="77" name="Texte niveau 1…"/>
          <p:cNvSpPr txBox="1"/>
          <p:nvPr>
            <p:ph type="body" sz="half" idx="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78" name="Espace réservé du texte 3"/>
          <p:cNvSpPr/>
          <p:nvPr>
            <p:ph type="body" sz="quarter" idx="13"/>
          </p:nvPr>
        </p:nvSpPr>
        <p:spPr>
          <a:xfrm>
            <a:off x="839787" y="2057400"/>
            <a:ext cx="3932238" cy="3811588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600"/>
            </a:pPr>
          </a:p>
        </p:txBody>
      </p:sp>
      <p:sp>
        <p:nvSpPr>
          <p:cNvPr id="79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Texte du titre"/>
          <p:cNvSpPr txBox="1"/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/>
            <a:r>
              <a:t>Texte du titre</a:t>
            </a:r>
          </a:p>
        </p:txBody>
      </p:sp>
      <p:sp>
        <p:nvSpPr>
          <p:cNvPr id="87" name="Espace réservé pour une image  2"/>
          <p:cNvSpPr/>
          <p:nvPr>
            <p:ph type="pic" sz="half" idx="13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88" name="Texte niveau 1…"/>
          <p:cNvSpPr txBox="1"/>
          <p:nvPr>
            <p:ph type="body" sz="quarter" idx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457200">
              <a:buSzTx/>
              <a:buFontTx/>
              <a:buNone/>
              <a:defRPr sz="1600"/>
            </a:lvl2pPr>
            <a:lvl3pPr marL="0" indent="914400">
              <a:buSzTx/>
              <a:buFontTx/>
              <a:buNone/>
              <a:defRPr sz="1600"/>
            </a:lvl3pPr>
            <a:lvl4pPr marL="0" indent="1371600">
              <a:buSzTx/>
              <a:buFontTx/>
              <a:buNone/>
              <a:defRPr sz="1600"/>
            </a:lvl4pPr>
            <a:lvl5pPr marL="0" indent="1828800">
              <a:buSzTx/>
              <a:buFontTx/>
              <a:buNone/>
              <a:defRPr sz="1600"/>
            </a:lvl5pPr>
          </a:lstStyle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89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1.jpe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7" descr="Image 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6173788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Picture 9" descr="Picture 9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385855" y="0"/>
            <a:ext cx="2110934" cy="1581253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Texte du titre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/>
            <a:r>
              <a:t>Texte du titre</a:t>
            </a:r>
          </a:p>
        </p:txBody>
      </p:sp>
      <p:sp>
        <p:nvSpPr>
          <p:cNvPr id="5" name="Texte niveau 1…"/>
          <p:cNvSpPr txBox="1"/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6" name="Numéro de diapositive"/>
          <p:cNvSpPr txBox="1"/>
          <p:nvPr>
            <p:ph type="sldNum" sz="quarter" idx="2"/>
          </p:nvPr>
        </p:nvSpPr>
        <p:spPr>
          <a:xfrm>
            <a:off x="11089818" y="6404292"/>
            <a:ext cx="263983" cy="2692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</p:sldLayoutIdLst>
  <p:transition xmlns:p14="http://schemas.microsoft.com/office/powerpoint/2010/main" spd="med" advClick="1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Le FROID en plongée"/>
          <p:cNvSpPr txBox="1"/>
          <p:nvPr/>
        </p:nvSpPr>
        <p:spPr>
          <a:xfrm>
            <a:off x="4528053" y="1362468"/>
            <a:ext cx="3135894" cy="459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500"/>
            </a:lvl1pPr>
          </a:lstStyle>
          <a:p>
            <a:pPr/>
            <a:r>
              <a:t>Le FROID en plongée </a:t>
            </a:r>
          </a:p>
        </p:txBody>
      </p:sp>
      <p:sp>
        <p:nvSpPr>
          <p:cNvPr id="99" name="Introduction : l’homme est un Homéotherme, il doit maintenir en toutes circonstances…"/>
          <p:cNvSpPr txBox="1"/>
          <p:nvPr/>
        </p:nvSpPr>
        <p:spPr>
          <a:xfrm>
            <a:off x="1552743" y="2048611"/>
            <a:ext cx="9159514" cy="624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/>
            <a:r>
              <a:t>Introduction : l’homme est un </a:t>
            </a:r>
            <a:r>
              <a:rPr b="1"/>
              <a:t>Homéotherme</a:t>
            </a:r>
            <a:r>
              <a:t>, il doit maintenir en toutes circonstances </a:t>
            </a:r>
          </a:p>
          <a:p>
            <a:pPr/>
            <a:r>
              <a:t>                      une température corporelle autour de 37°C.</a:t>
            </a:r>
          </a:p>
        </p:txBody>
      </p:sp>
      <p:sp>
        <p:nvSpPr>
          <p:cNvPr id="100" name="Il est thermiquement neutre autour de 25°C. dans l’air et autour de 33°C. dans l’eau."/>
          <p:cNvSpPr txBox="1"/>
          <p:nvPr/>
        </p:nvSpPr>
        <p:spPr>
          <a:xfrm>
            <a:off x="1615363" y="3008629"/>
            <a:ext cx="8961275" cy="358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/>
            <a:r>
              <a:t>Il est thermiquement neutre autour de 25°C. dans l’air et autour de 33°C. dans l’eau.</a:t>
            </a:r>
          </a:p>
        </p:txBody>
      </p:sp>
      <p:sp>
        <p:nvSpPr>
          <p:cNvPr id="101" name="Dans notre activité plongée, l’eau est toujours plus froide que 33°C.…"/>
          <p:cNvSpPr txBox="1"/>
          <p:nvPr/>
        </p:nvSpPr>
        <p:spPr>
          <a:xfrm>
            <a:off x="1573542" y="3701948"/>
            <a:ext cx="9966832" cy="624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/>
            <a:r>
              <a:t>Dans notre activité plongée, l’eau est toujours plus froide que 33°C.</a:t>
            </a:r>
          </a:p>
          <a:p>
            <a:pPr/>
            <a:r>
              <a:t>Il faut se protéger du froid en même temps que l’organisme s’adapte à la situation.</a:t>
            </a:r>
          </a:p>
        </p:txBody>
      </p:sp>
      <p:sp>
        <p:nvSpPr>
          <p:cNvPr id="102" name="Adaptation 1 : pour limiter la perte de chaleur, l’organisme va redistribuer la masse sanguine…"/>
          <p:cNvSpPr txBox="1"/>
          <p:nvPr/>
        </p:nvSpPr>
        <p:spPr>
          <a:xfrm>
            <a:off x="1634796" y="4661966"/>
            <a:ext cx="10088424" cy="624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/>
            <a:r>
              <a:t>Adaptation 1 : pour limiter la perte de chaleur, l’organisme va redistribuer la masse sanguine </a:t>
            </a:r>
          </a:p>
          <a:p>
            <a:pPr/>
            <a:r>
              <a:t>                    vers les organes internes par vasoconstriction des vaisseaux sanguins périphériques.</a:t>
            </a:r>
          </a:p>
        </p:txBody>
      </p:sp>
      <p:sp>
        <p:nvSpPr>
          <p:cNvPr id="103" name="Conséquence 1 : cet afflux de sang oblige l’organisme à diminuer le volume par diurèse."/>
          <p:cNvSpPr txBox="1"/>
          <p:nvPr/>
        </p:nvSpPr>
        <p:spPr>
          <a:xfrm>
            <a:off x="1625387" y="5621983"/>
            <a:ext cx="9283911" cy="358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/>
            <a:r>
              <a:t>Conséquence 1 : cet afflux de sang oblige l’organisme à diminuer le volume par diurèse.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00" grpId="2"/>
      <p:bldP build="whole" bldLvl="1" animBg="1" rev="0" advAuto="0" spid="103" grpId="5"/>
      <p:bldP build="whole" bldLvl="1" animBg="1" rev="0" advAuto="0" spid="102" grpId="4"/>
      <p:bldP build="whole" bldLvl="1" animBg="1" rev="0" advAuto="0" spid="99" grpId="1"/>
      <p:bldP build="whole" bldLvl="1" animBg="1" rev="0" advAuto="0" spid="101" grpId="3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Adaptation 2 : le corps produit de la chaleur par contractions musculaires : tremblements, frissons…"/>
          <p:cNvSpPr txBox="1"/>
          <p:nvPr/>
        </p:nvSpPr>
        <p:spPr>
          <a:xfrm>
            <a:off x="1172930" y="1604977"/>
            <a:ext cx="10428423" cy="358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/>
            <a:r>
              <a:t>Adaptation 2 : le corps produit de la chaleur par contractions musculaires : tremblements, frissons…</a:t>
            </a:r>
          </a:p>
        </p:txBody>
      </p:sp>
      <p:sp>
        <p:nvSpPr>
          <p:cNvPr id="106" name="Conséquences 2 : l’organisme consomme de l’énergie et de l’oxygène, la ventilation s’accélère…"/>
          <p:cNvSpPr txBox="1"/>
          <p:nvPr/>
        </p:nvSpPr>
        <p:spPr>
          <a:xfrm>
            <a:off x="1169045" y="2190043"/>
            <a:ext cx="10042660" cy="624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/>
            <a:r>
              <a:t>Conséquences 2 : l’organisme consomme de l’énergie et de l’oxygène, la ventilation s’accélère  </a:t>
            </a:r>
          </a:p>
          <a:p>
            <a:pPr/>
            <a:r>
              <a:t>                          avec production de CO2.</a:t>
            </a:r>
          </a:p>
        </p:txBody>
      </p:sp>
      <p:sp>
        <p:nvSpPr>
          <p:cNvPr id="107" name="Scénario 1 : l’adaptation thermique du corps associée aux protections thermiques sont suffisantes…"/>
          <p:cNvSpPr txBox="1"/>
          <p:nvPr/>
        </p:nvSpPr>
        <p:spPr>
          <a:xfrm>
            <a:off x="1169247" y="3499782"/>
            <a:ext cx="10250721" cy="624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/>
            <a:r>
              <a:t>Scénario 1 : l’adaptation thermique du corps associée aux protections thermiques sont suffisantes </a:t>
            </a:r>
          </a:p>
          <a:p>
            <a:pPr/>
            <a:r>
              <a:t>                   et la plongée peut suivre son cours.</a:t>
            </a:r>
          </a:p>
        </p:txBody>
      </p:sp>
      <p:sp>
        <p:nvSpPr>
          <p:cNvPr id="108" name="Scénario 2 : L’adaptation du corps n’est pas suffisante. le froid s’installe avec perte de la sensibilité…"/>
          <p:cNvSpPr txBox="1"/>
          <p:nvPr/>
        </p:nvSpPr>
        <p:spPr>
          <a:xfrm>
            <a:off x="1147617" y="4294785"/>
            <a:ext cx="10510240" cy="891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/>
            <a:r>
              <a:t>Scénario 2 : L’adaptation du corps n’est pas suffisante. le froid s’installe avec perte de la sensibilité </a:t>
            </a:r>
          </a:p>
          <a:p>
            <a:pPr/>
            <a:r>
              <a:t>                  aux extrémités, troubles de la vigilance, tremblements, perte d’intérêt… </a:t>
            </a:r>
          </a:p>
          <a:p>
            <a:pPr/>
            <a:r>
              <a:t>                  Si la température interne descend à 35°C. et en dessous,  on parle alors </a:t>
            </a:r>
            <a:r>
              <a:rPr b="1"/>
              <a:t>d’hypothermie</a:t>
            </a:r>
            <a:r>
              <a:t>.</a:t>
            </a:r>
          </a:p>
        </p:txBody>
      </p:sp>
      <p:sp>
        <p:nvSpPr>
          <p:cNvPr id="109" name="Conduite à tenir : une fois le froid installé chez le plongeur, la seule chose à faire est de remonter en  surface en respectant les procédures de sécurité puis réchauffer lentement sans frictionner…"/>
          <p:cNvSpPr txBox="1"/>
          <p:nvPr/>
        </p:nvSpPr>
        <p:spPr>
          <a:xfrm>
            <a:off x="639360" y="5404696"/>
            <a:ext cx="11508447" cy="624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1">
              <a:defRPr sz="2800"/>
            </a:pPr>
            <a:r>
              <a:rPr b="1" sz="1800"/>
              <a:t>Conduite à tenir</a:t>
            </a:r>
            <a:r>
              <a:rPr sz="1800"/>
              <a:t> : une fois le froid installé chez le plongeur, la seule chose à faire est de remonter en  surface en respectant les procédures de sécurité puis réchauffer lentement sans frictionner…</a:t>
            </a:r>
          </a:p>
        </p:txBody>
      </p:sp>
      <p:sp>
        <p:nvSpPr>
          <p:cNvPr id="110" name="Dans l’eau, au début de la plongée :"/>
          <p:cNvSpPr txBox="1"/>
          <p:nvPr/>
        </p:nvSpPr>
        <p:spPr>
          <a:xfrm>
            <a:off x="4544111" y="3041808"/>
            <a:ext cx="3838871" cy="358141"/>
          </a:xfrm>
          <a:prstGeom prst="rect">
            <a:avLst/>
          </a:prstGeom>
          <a:solidFill>
            <a:schemeClr val="accent5">
              <a:lumOff val="20196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/>
            <a:r>
              <a:t>Dans l’eau, au début de la plongée :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09" grpId="6"/>
      <p:bldP build="whole" bldLvl="1" animBg="1" rev="0" advAuto="0" spid="108" grpId="5"/>
      <p:bldP build="whole" bldLvl="1" animBg="1" rev="0" advAuto="0" spid="110" grpId="3"/>
      <p:bldP build="whole" bldLvl="1" animBg="1" rev="0" advAuto="0" spid="107" grpId="4"/>
      <p:bldP build="whole" bldLvl="1" animBg="1" rev="0" advAuto="0" spid="105" grpId="1"/>
      <p:bldP build="whole" bldLvl="1" animBg="1" rev="0" advAuto="0" spid="106" grpId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révention du froid:"/>
          <p:cNvSpPr txBox="1"/>
          <p:nvPr/>
        </p:nvSpPr>
        <p:spPr>
          <a:xfrm>
            <a:off x="719100" y="1307995"/>
            <a:ext cx="3305062" cy="497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800"/>
            </a:lvl1pPr>
          </a:lstStyle>
          <a:p>
            <a:pPr/>
            <a:r>
              <a:t>Prévention du froid:</a:t>
            </a:r>
          </a:p>
        </p:txBody>
      </p:sp>
      <p:sp>
        <p:nvSpPr>
          <p:cNvPr id="113" name="Respect de l’hygiène du plongeur : alimentation, hydratation, forme physique, sommeil…"/>
          <p:cNvSpPr txBox="1"/>
          <p:nvPr/>
        </p:nvSpPr>
        <p:spPr>
          <a:xfrm>
            <a:off x="788215" y="2030419"/>
            <a:ext cx="9292790" cy="358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/>
            <a:r>
              <a:t>Respect de l’hygiène du plongeur : alimentation, hydratation, forme physique, sommeil…</a:t>
            </a:r>
          </a:p>
        </p:txBody>
      </p:sp>
      <p:sp>
        <p:nvSpPr>
          <p:cNvPr id="114" name="Avant la plongée"/>
          <p:cNvSpPr txBox="1"/>
          <p:nvPr/>
        </p:nvSpPr>
        <p:spPr>
          <a:xfrm>
            <a:off x="5932846" y="1307995"/>
            <a:ext cx="2869764" cy="497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2800"/>
            </a:lvl1pPr>
          </a:lstStyle>
          <a:p>
            <a:pPr/>
            <a:r>
              <a:t>Avant la plongée</a:t>
            </a:r>
          </a:p>
        </p:txBody>
      </p:sp>
      <p:sp>
        <p:nvSpPr>
          <p:cNvPr id="115" name="Une combinaison épaisse, une cagoule, des chaussons et des gants sont indispensables.…"/>
          <p:cNvSpPr txBox="1"/>
          <p:nvPr/>
        </p:nvSpPr>
        <p:spPr>
          <a:xfrm>
            <a:off x="776832" y="3078702"/>
            <a:ext cx="9121116" cy="891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/>
            <a:r>
              <a:t>Une combinaison épaisse, une cagoule, des chaussons et des gants sont indispensables. </a:t>
            </a:r>
          </a:p>
          <a:p>
            <a:pPr/>
            <a:r>
              <a:t>Un combinaison étanche est évidement idéale, mais il faut savoir l’utiliser… </a:t>
            </a:r>
          </a:p>
          <a:p>
            <a:pPr/>
            <a:r>
              <a:t>Au cours du temps, le néoprène s’écrase et la protection thermique diminue.</a:t>
            </a:r>
          </a:p>
        </p:txBody>
      </p:sp>
      <p:sp>
        <p:nvSpPr>
          <p:cNvPr id="116" name="Sur le bateau, il faut absolument se protéger du froid : veste coupe-vent, bonnet. On ne doit pas partir en ayant froid, on ne pourra pas se réchauffer dans l’eau…"/>
          <p:cNvSpPr txBox="1"/>
          <p:nvPr/>
        </p:nvSpPr>
        <p:spPr>
          <a:xfrm>
            <a:off x="727186" y="4136244"/>
            <a:ext cx="11187036" cy="624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/>
            <a:r>
              <a:t>Sur le bateau, il faut absolument se protéger du froid : veste coupe-vent, bonnet. On ne doit pas partir en ayant froid, on ne pourra pas se réchauffer dans l’eau…</a:t>
            </a:r>
          </a:p>
        </p:txBody>
      </p:sp>
      <p:sp>
        <p:nvSpPr>
          <p:cNvPr id="117" name="Une attention particulière doit être consacrée à la tête du plongeur, richement vascularisée, elle doit être protégée le plus possible du froid avant la plongée.…"/>
          <p:cNvSpPr txBox="1"/>
          <p:nvPr/>
        </p:nvSpPr>
        <p:spPr>
          <a:xfrm>
            <a:off x="762761" y="4927086"/>
            <a:ext cx="11115885" cy="1158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just"/>
            <a:r>
              <a:t>Une attention particulière doit être consacrée à la tête du plongeur, richement vascularisée, elle doit être protégée le plus possible du froid avant la plongée. </a:t>
            </a:r>
          </a:p>
          <a:p>
            <a:pPr algn="just"/>
            <a:r>
              <a:t>Attention,</a:t>
            </a:r>
            <a:r>
              <a:rPr b="1"/>
              <a:t> les enfants et les seniors</a:t>
            </a:r>
            <a:r>
              <a:t> sont particulièrement sensibles au froid : le matériel et les conditions de plongée doivent être très adaptés. </a:t>
            </a:r>
          </a:p>
        </p:txBody>
      </p:sp>
      <p:sp>
        <p:nvSpPr>
          <p:cNvPr id="118" name="La prévention du froid se trouve au coeur de la planification (consommation, parcours et décompression)."/>
          <p:cNvSpPr txBox="1"/>
          <p:nvPr/>
        </p:nvSpPr>
        <p:spPr>
          <a:xfrm>
            <a:off x="788068" y="2554561"/>
            <a:ext cx="11006843" cy="358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/>
            <a:r>
              <a:t>La prévention du froid se trouve au coeur de la planification (consommation, parcours et décompression).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15" grpId="3"/>
      <p:bldP build="whole" bldLvl="1" animBg="1" rev="0" advAuto="0" spid="113" grpId="1"/>
      <p:bldP build="whole" bldLvl="1" animBg="1" rev="0" advAuto="0" spid="118" grpId="2"/>
      <p:bldP build="whole" bldLvl="1" animBg="1" rev="0" advAuto="0" spid="117" grpId="5"/>
      <p:bldP build="whole" bldLvl="1" animBg="1" rev="0" advAuto="0" spid="116" grpId="4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révention du froid:"/>
          <p:cNvSpPr txBox="1"/>
          <p:nvPr/>
        </p:nvSpPr>
        <p:spPr>
          <a:xfrm>
            <a:off x="1109655" y="1323837"/>
            <a:ext cx="3305062" cy="497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800"/>
            </a:lvl1pPr>
          </a:lstStyle>
          <a:p>
            <a:pPr/>
            <a:r>
              <a:t>Prévention du froid:</a:t>
            </a:r>
          </a:p>
        </p:txBody>
      </p:sp>
      <p:sp>
        <p:nvSpPr>
          <p:cNvPr id="121" name="Respecter la planification et la communication établies sur le bateau."/>
          <p:cNvSpPr txBox="1"/>
          <p:nvPr/>
        </p:nvSpPr>
        <p:spPr>
          <a:xfrm>
            <a:off x="980270" y="1944196"/>
            <a:ext cx="7285843" cy="358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/>
            <a:r>
              <a:t>Respecter la planification et la communication établies sur le bateau.</a:t>
            </a:r>
          </a:p>
        </p:txBody>
      </p:sp>
      <p:sp>
        <p:nvSpPr>
          <p:cNvPr id="122" name="Limiter les paliers obligatoires et bannir les paliers facultatifs…"/>
          <p:cNvSpPr txBox="1"/>
          <p:nvPr/>
        </p:nvSpPr>
        <p:spPr>
          <a:xfrm>
            <a:off x="955030" y="5519147"/>
            <a:ext cx="6626943" cy="358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/>
            <a:r>
              <a:t>Limiter les paliers obligatoires et bannir les paliers facultatifs…</a:t>
            </a:r>
          </a:p>
        </p:txBody>
      </p:sp>
      <p:sp>
        <p:nvSpPr>
          <p:cNvPr id="123" name="Surveiller, signaler, intervenir et revenir en surface si froid même au début…"/>
          <p:cNvSpPr txBox="1"/>
          <p:nvPr/>
        </p:nvSpPr>
        <p:spPr>
          <a:xfrm>
            <a:off x="971357" y="2465000"/>
            <a:ext cx="7972312" cy="358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/>
            <a:r>
              <a:t>Surveiller, signaler, intervenir et revenir en surface si froid même au début…</a:t>
            </a:r>
          </a:p>
        </p:txBody>
      </p:sp>
      <p:sp>
        <p:nvSpPr>
          <p:cNvPr id="124" name="La tête doit être protégée le plus possible avant et bien-sûr pendant la plongée avec une cagoule très efficace…"/>
          <p:cNvSpPr txBox="1"/>
          <p:nvPr/>
        </p:nvSpPr>
        <p:spPr>
          <a:xfrm>
            <a:off x="991325" y="4784384"/>
            <a:ext cx="10849935" cy="624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/>
            <a:r>
              <a:t>La tête doit être protégée le plus possible avant et bien-sûr pendant la plongée avec une cagoule très efficace…</a:t>
            </a:r>
          </a:p>
        </p:txBody>
      </p:sp>
      <p:sp>
        <p:nvSpPr>
          <p:cNvPr id="125" name="Pendant la plongée"/>
          <p:cNvSpPr txBox="1"/>
          <p:nvPr/>
        </p:nvSpPr>
        <p:spPr>
          <a:xfrm>
            <a:off x="5535771" y="1306196"/>
            <a:ext cx="3276239" cy="497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2800"/>
            </a:lvl1pPr>
          </a:lstStyle>
          <a:p>
            <a:pPr/>
            <a:r>
              <a:t>Pendant la plongée</a:t>
            </a:r>
          </a:p>
        </p:txBody>
      </p:sp>
      <p:sp>
        <p:nvSpPr>
          <p:cNvPr id="126" name="Surveiller la consommation d’air :…"/>
          <p:cNvSpPr txBox="1"/>
          <p:nvPr/>
        </p:nvSpPr>
        <p:spPr>
          <a:xfrm>
            <a:off x="993562" y="2990611"/>
            <a:ext cx="10845462" cy="624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/>
            <a:r>
              <a:t>Surveiller la consommation d’air : </a:t>
            </a:r>
          </a:p>
          <a:p>
            <a:pPr/>
            <a:r>
              <a:t>Attention : l’air détendu se refroidit et donc, on se refroidit également par </a:t>
            </a:r>
            <a:r>
              <a:rPr b="1"/>
              <a:t>la ventilation</a:t>
            </a:r>
            <a:r>
              <a:t> d’un air froid.</a:t>
            </a:r>
          </a:p>
        </p:txBody>
      </p:sp>
      <p:sp>
        <p:nvSpPr>
          <p:cNvPr id="127" name="Palmer plus vite pour se réchauffer est contre-intuitif et ne fait qu’accentuer les effets du froid."/>
          <p:cNvSpPr txBox="1"/>
          <p:nvPr/>
        </p:nvSpPr>
        <p:spPr>
          <a:xfrm>
            <a:off x="939429" y="5987210"/>
            <a:ext cx="10075030" cy="358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/>
            <a:r>
              <a:t>Palmer plus vite pour se réchauffer est contre-intuitif et ne fait qu’accentuer les effets du froid.</a:t>
            </a:r>
          </a:p>
        </p:txBody>
      </p:sp>
      <p:sp>
        <p:nvSpPr>
          <p:cNvPr id="128" name="Les Protections thermiques doivent être adaptées et bien ajustées. On perd beaucoup de chaleur…"/>
          <p:cNvSpPr txBox="1"/>
          <p:nvPr/>
        </p:nvSpPr>
        <p:spPr>
          <a:xfrm>
            <a:off x="933748" y="3782921"/>
            <a:ext cx="10608691" cy="891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/>
            <a:r>
              <a:t>Les Protections thermiques doivent être adaptées et bien ajustées. On perd beaucoup de chaleur </a:t>
            </a:r>
          </a:p>
          <a:p>
            <a:pPr/>
            <a:r>
              <a:t>par </a:t>
            </a:r>
            <a:r>
              <a:rPr b="1"/>
              <a:t>conduction</a:t>
            </a:r>
            <a:r>
              <a:t> de la chaleur vers une zone froide (eau de la combinaison) mais aussi par </a:t>
            </a:r>
            <a:r>
              <a:rPr b="1"/>
              <a:t>convection</a:t>
            </a:r>
            <a:r>
              <a:t> </a:t>
            </a:r>
          </a:p>
          <a:p>
            <a:pPr/>
            <a:r>
              <a:t>(l’eau circulant dans une combinaison mal ajustée évacue la chaleur corporelle).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0" presetID="1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24" grpId="5"/>
      <p:bldP build="whole" bldLvl="1" animBg="1" rev="0" advAuto="0" spid="121" grpId="1"/>
      <p:bldP build="whole" bldLvl="1" animBg="1" rev="0" advAuto="0" spid="127" grpId="7"/>
      <p:bldP build="whole" bldLvl="1" animBg="1" rev="0" advAuto="0" spid="128" grpId="4"/>
      <p:bldP build="whole" bldLvl="1" animBg="1" rev="0" advAuto="0" spid="126" grpId="3"/>
      <p:bldP build="whole" bldLvl="1" animBg="1" rev="0" advAuto="0" spid="123" grpId="2"/>
      <p:bldP build="whole" bldLvl="1" animBg="1" rev="0" advAuto="0" spid="122" grpId="6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révention du froid:"/>
          <p:cNvSpPr txBox="1"/>
          <p:nvPr/>
        </p:nvSpPr>
        <p:spPr>
          <a:xfrm>
            <a:off x="1050855" y="1522038"/>
            <a:ext cx="3305062" cy="497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800"/>
            </a:lvl1pPr>
          </a:lstStyle>
          <a:p>
            <a:pPr/>
            <a:r>
              <a:t>Prévention du froid:</a:t>
            </a:r>
          </a:p>
        </p:txBody>
      </p:sp>
      <p:sp>
        <p:nvSpPr>
          <p:cNvPr id="131" name="Après la plongée"/>
          <p:cNvSpPr txBox="1"/>
          <p:nvPr/>
        </p:nvSpPr>
        <p:spPr>
          <a:xfrm>
            <a:off x="5946635" y="1522038"/>
            <a:ext cx="2748569" cy="497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800"/>
            </a:lvl1pPr>
          </a:lstStyle>
          <a:p>
            <a:pPr/>
            <a:r>
              <a:t>Après la plongée</a:t>
            </a:r>
          </a:p>
        </p:txBody>
      </p:sp>
      <p:sp>
        <p:nvSpPr>
          <p:cNvPr id="132" name="Prendre une boisson chaude et si possible se changer et se couvrir…"/>
          <p:cNvSpPr txBox="1"/>
          <p:nvPr/>
        </p:nvSpPr>
        <p:spPr>
          <a:xfrm>
            <a:off x="1189086" y="2282310"/>
            <a:ext cx="7052666" cy="358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/>
            <a:r>
              <a:t>Prendre une boisson chaude et si possible se changer et se couvrir…</a:t>
            </a:r>
          </a:p>
        </p:txBody>
      </p:sp>
      <p:sp>
        <p:nvSpPr>
          <p:cNvPr id="133" name="Si pas possible, bien se couvrir avec une veste coupe-vent et mettre un bonnet.…"/>
          <p:cNvSpPr txBox="1"/>
          <p:nvPr/>
        </p:nvSpPr>
        <p:spPr>
          <a:xfrm>
            <a:off x="1147617" y="2825588"/>
            <a:ext cx="9211417" cy="891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/>
            <a:r>
              <a:t>Si pas possible, bien se couvrir avec une veste coupe-vent et mettre un bonnet.</a:t>
            </a:r>
          </a:p>
          <a:p>
            <a:pPr/>
            <a:r>
              <a:t>Dans l’air, avec la combinaison mouillée, l’eau </a:t>
            </a:r>
            <a:r>
              <a:rPr b="1"/>
              <a:t>s’évapore (phénomène d’évaporation), </a:t>
            </a:r>
            <a:endParaRPr b="1"/>
          </a:p>
          <a:p>
            <a:pPr/>
            <a:r>
              <a:t>refroidit la combinaison puis le plongeur</a:t>
            </a:r>
            <a:r>
              <a:rPr b="1"/>
              <a:t>.</a:t>
            </a:r>
          </a:p>
        </p:txBody>
      </p:sp>
      <p:sp>
        <p:nvSpPr>
          <p:cNvPr id="134" name="Alcool et plongée : c’est un désinhibiteur qui donne un sentiment de confiance et qui altère…"/>
          <p:cNvSpPr txBox="1"/>
          <p:nvPr/>
        </p:nvSpPr>
        <p:spPr>
          <a:xfrm>
            <a:off x="1140136" y="4427544"/>
            <a:ext cx="9725098" cy="891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/>
            <a:r>
              <a:rPr b="1"/>
              <a:t>Alcool et plongée </a:t>
            </a:r>
            <a:r>
              <a:t>: c’est un désinhibiteur qui donne un sentiment de confiance et qui altère </a:t>
            </a:r>
          </a:p>
          <a:p>
            <a:pPr/>
            <a:r>
              <a:t>                             les fonction cognitives du plongeur.</a:t>
            </a:r>
          </a:p>
          <a:p>
            <a:pPr/>
            <a:r>
              <a:t>C’est également un diurétique qui augmente la déshydratation du plongeur.</a:t>
            </a:r>
          </a:p>
        </p:txBody>
      </p:sp>
      <p:sp>
        <p:nvSpPr>
          <p:cNvPr id="135" name="Le choix des détendeurs et la configuration matériel doivent être réfléchis pour limiter au maximum…"/>
          <p:cNvSpPr txBox="1"/>
          <p:nvPr/>
        </p:nvSpPr>
        <p:spPr>
          <a:xfrm>
            <a:off x="1122601" y="5461630"/>
            <a:ext cx="10743305" cy="624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/>
            <a:r>
              <a:t>Le choix des détendeurs et la configuration matériel doivent être réfléchis pour limiter au maximum</a:t>
            </a:r>
          </a:p>
          <a:p>
            <a:pPr/>
            <a:r>
              <a:t>le risque de givrage. La communication et les procédures doivent être discutées avant chaque plongée.</a:t>
            </a:r>
          </a:p>
        </p:txBody>
      </p:sp>
      <p:sp>
        <p:nvSpPr>
          <p:cNvPr id="136" name="Important :"/>
          <p:cNvSpPr txBox="1"/>
          <p:nvPr/>
        </p:nvSpPr>
        <p:spPr>
          <a:xfrm>
            <a:off x="1179599" y="3902265"/>
            <a:ext cx="1584361" cy="421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2200"/>
            </a:lvl1pPr>
          </a:lstStyle>
          <a:p>
            <a:pPr/>
            <a:r>
              <a:t>Important :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34" grpId="4"/>
      <p:bldP build="whole" bldLvl="1" animBg="1" rev="0" advAuto="0" spid="135" grpId="5"/>
      <p:bldP build="whole" bldLvl="1" animBg="1" rev="0" advAuto="0" spid="136" grpId="3"/>
      <p:bldP build="whole" bldLvl="1" animBg="1" rev="0" advAuto="0" spid="133" grpId="2"/>
      <p:bldP build="whole" bldLvl="1" animBg="1" rev="0" advAuto="0" spid="132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Vasoconstriction périphérique"/>
          <p:cNvSpPr txBox="1"/>
          <p:nvPr/>
        </p:nvSpPr>
        <p:spPr>
          <a:xfrm>
            <a:off x="1742011" y="1660270"/>
            <a:ext cx="3222053" cy="358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/>
            <a:r>
              <a:t>Vasoconstriction périphérique </a:t>
            </a:r>
          </a:p>
        </p:txBody>
      </p:sp>
      <p:sp>
        <p:nvSpPr>
          <p:cNvPr id="139" name="Diurèse"/>
          <p:cNvSpPr txBox="1"/>
          <p:nvPr/>
        </p:nvSpPr>
        <p:spPr>
          <a:xfrm>
            <a:off x="2619872" y="2420542"/>
            <a:ext cx="934044" cy="358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/>
            <a:r>
              <a:t>Diurèse </a:t>
            </a:r>
          </a:p>
        </p:txBody>
      </p:sp>
      <p:sp>
        <p:nvSpPr>
          <p:cNvPr id="140" name="Déshydratation"/>
          <p:cNvSpPr txBox="1"/>
          <p:nvPr/>
        </p:nvSpPr>
        <p:spPr>
          <a:xfrm>
            <a:off x="2262071" y="3249929"/>
            <a:ext cx="1649646" cy="358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/>
            <a:r>
              <a:t>Déshydratation</a:t>
            </a:r>
          </a:p>
        </p:txBody>
      </p:sp>
      <p:sp>
        <p:nvSpPr>
          <p:cNvPr id="141" name="Diminution de la…"/>
          <p:cNvSpPr txBox="1"/>
          <p:nvPr/>
        </p:nvSpPr>
        <p:spPr>
          <a:xfrm>
            <a:off x="2233465" y="4075203"/>
            <a:ext cx="1863848" cy="624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/>
            <a:r>
              <a:t>Diminution de la </a:t>
            </a:r>
          </a:p>
          <a:p>
            <a:pPr/>
            <a:r>
              <a:t>fluidité sanguine</a:t>
            </a:r>
          </a:p>
        </p:txBody>
      </p:sp>
      <p:sp>
        <p:nvSpPr>
          <p:cNvPr id="142" name="Production de C02"/>
          <p:cNvSpPr txBox="1"/>
          <p:nvPr/>
        </p:nvSpPr>
        <p:spPr>
          <a:xfrm>
            <a:off x="7709702" y="3292061"/>
            <a:ext cx="1967543" cy="358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/>
            <a:r>
              <a:t>Production de C02</a:t>
            </a:r>
          </a:p>
        </p:txBody>
      </p:sp>
      <p:sp>
        <p:nvSpPr>
          <p:cNvPr id="143" name="Contractions musculaires"/>
          <p:cNvSpPr txBox="1"/>
          <p:nvPr/>
        </p:nvSpPr>
        <p:spPr>
          <a:xfrm>
            <a:off x="7565264" y="1660270"/>
            <a:ext cx="2670087" cy="358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/>
            <a:r>
              <a:t>Contractions musculaires</a:t>
            </a:r>
          </a:p>
        </p:txBody>
      </p:sp>
      <p:sp>
        <p:nvSpPr>
          <p:cNvPr id="144" name="Augmentation de la ventilation"/>
          <p:cNvSpPr txBox="1"/>
          <p:nvPr/>
        </p:nvSpPr>
        <p:spPr>
          <a:xfrm>
            <a:off x="7283811" y="2485914"/>
            <a:ext cx="3286570" cy="358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/>
            <a:r>
              <a:t>Augmentation de la ventilation</a:t>
            </a:r>
          </a:p>
        </p:txBody>
      </p:sp>
      <p:sp>
        <p:nvSpPr>
          <p:cNvPr id="145" name="Consommation excessive en air"/>
          <p:cNvSpPr txBox="1"/>
          <p:nvPr/>
        </p:nvSpPr>
        <p:spPr>
          <a:xfrm>
            <a:off x="7276611" y="4178728"/>
            <a:ext cx="3300969" cy="358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/>
            <a:r>
              <a:t>Consommation excessive en air</a:t>
            </a:r>
          </a:p>
        </p:txBody>
      </p:sp>
      <p:sp>
        <p:nvSpPr>
          <p:cNvPr id="146" name="A.D.D"/>
          <p:cNvSpPr txBox="1"/>
          <p:nvPr/>
        </p:nvSpPr>
        <p:spPr>
          <a:xfrm>
            <a:off x="1789055" y="5686997"/>
            <a:ext cx="1047488" cy="497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2800"/>
            </a:lvl1pPr>
          </a:lstStyle>
          <a:p>
            <a:pPr/>
            <a:r>
              <a:t>A.D.D</a:t>
            </a:r>
          </a:p>
        </p:txBody>
      </p:sp>
      <p:sp>
        <p:nvSpPr>
          <p:cNvPr id="147" name="Narcose"/>
          <p:cNvSpPr txBox="1"/>
          <p:nvPr/>
        </p:nvSpPr>
        <p:spPr>
          <a:xfrm>
            <a:off x="7074455" y="5686997"/>
            <a:ext cx="1423576" cy="497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2800"/>
            </a:lvl1pPr>
          </a:lstStyle>
          <a:p>
            <a:pPr/>
            <a:r>
              <a:t>Narcose</a:t>
            </a:r>
          </a:p>
        </p:txBody>
      </p:sp>
      <p:sp>
        <p:nvSpPr>
          <p:cNvPr id="148" name="Panne d’air"/>
          <p:cNvSpPr txBox="1"/>
          <p:nvPr/>
        </p:nvSpPr>
        <p:spPr>
          <a:xfrm>
            <a:off x="9169064" y="5686997"/>
            <a:ext cx="2001427" cy="497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2800"/>
            </a:lvl1pPr>
          </a:lstStyle>
          <a:p>
            <a:pPr/>
            <a:r>
              <a:t>Panne d’air</a:t>
            </a:r>
          </a:p>
        </p:txBody>
      </p:sp>
      <p:sp>
        <p:nvSpPr>
          <p:cNvPr id="149" name="Ligne"/>
          <p:cNvSpPr/>
          <p:nvPr/>
        </p:nvSpPr>
        <p:spPr>
          <a:xfrm>
            <a:off x="3086893" y="2015154"/>
            <a:ext cx="1" cy="459741"/>
          </a:xfrm>
          <a:prstGeom prst="line">
            <a:avLst/>
          </a:prstGeom>
          <a:ln w="12700">
            <a:solidFill>
              <a:schemeClr val="accent1"/>
            </a:solidFill>
            <a:miter/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150" name="Ligne"/>
          <p:cNvSpPr/>
          <p:nvPr/>
        </p:nvSpPr>
        <p:spPr>
          <a:xfrm>
            <a:off x="3086893" y="2818993"/>
            <a:ext cx="1" cy="459741"/>
          </a:xfrm>
          <a:prstGeom prst="line">
            <a:avLst/>
          </a:prstGeom>
          <a:ln w="12700">
            <a:solidFill>
              <a:schemeClr val="accent1"/>
            </a:solidFill>
            <a:miter/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151" name="Ligne"/>
          <p:cNvSpPr/>
          <p:nvPr/>
        </p:nvSpPr>
        <p:spPr>
          <a:xfrm>
            <a:off x="3086893" y="3622833"/>
            <a:ext cx="1" cy="459741"/>
          </a:xfrm>
          <a:prstGeom prst="line">
            <a:avLst/>
          </a:prstGeom>
          <a:ln w="12700">
            <a:solidFill>
              <a:schemeClr val="accent1"/>
            </a:solidFill>
            <a:miter/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152" name="Ligne"/>
          <p:cNvSpPr/>
          <p:nvPr/>
        </p:nvSpPr>
        <p:spPr>
          <a:xfrm flipH="1">
            <a:off x="2312798" y="4782639"/>
            <a:ext cx="826253" cy="826253"/>
          </a:xfrm>
          <a:prstGeom prst="line">
            <a:avLst/>
          </a:prstGeom>
          <a:ln w="12700">
            <a:solidFill>
              <a:schemeClr val="accent1"/>
            </a:solidFill>
            <a:miter/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153" name="Ligne"/>
          <p:cNvSpPr/>
          <p:nvPr/>
        </p:nvSpPr>
        <p:spPr>
          <a:xfrm>
            <a:off x="8693472" y="2015154"/>
            <a:ext cx="1" cy="459741"/>
          </a:xfrm>
          <a:prstGeom prst="line">
            <a:avLst/>
          </a:prstGeom>
          <a:ln w="12700">
            <a:solidFill>
              <a:schemeClr val="accent1"/>
            </a:solidFill>
            <a:miter/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154" name="Ligne"/>
          <p:cNvSpPr/>
          <p:nvPr/>
        </p:nvSpPr>
        <p:spPr>
          <a:xfrm>
            <a:off x="8693472" y="2818993"/>
            <a:ext cx="1" cy="459741"/>
          </a:xfrm>
          <a:prstGeom prst="line">
            <a:avLst/>
          </a:prstGeom>
          <a:ln w="12700">
            <a:solidFill>
              <a:schemeClr val="accent1"/>
            </a:solidFill>
            <a:miter/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155" name="Ligne"/>
          <p:cNvSpPr/>
          <p:nvPr/>
        </p:nvSpPr>
        <p:spPr>
          <a:xfrm>
            <a:off x="8693472" y="3663529"/>
            <a:ext cx="1" cy="497841"/>
          </a:xfrm>
          <a:prstGeom prst="line">
            <a:avLst/>
          </a:prstGeom>
          <a:ln w="12700">
            <a:solidFill>
              <a:schemeClr val="accent1"/>
            </a:solidFill>
            <a:miter/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156" name="Ligne"/>
          <p:cNvSpPr/>
          <p:nvPr/>
        </p:nvSpPr>
        <p:spPr>
          <a:xfrm flipH="1">
            <a:off x="2812558" y="4436793"/>
            <a:ext cx="4423867" cy="1150708"/>
          </a:xfrm>
          <a:prstGeom prst="line">
            <a:avLst/>
          </a:prstGeom>
          <a:ln w="12700">
            <a:solidFill>
              <a:schemeClr val="accent1"/>
            </a:solidFill>
            <a:miter/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157" name="Ligne"/>
          <p:cNvSpPr/>
          <p:nvPr/>
        </p:nvSpPr>
        <p:spPr>
          <a:xfrm>
            <a:off x="8237583" y="4575221"/>
            <a:ext cx="1" cy="1029971"/>
          </a:xfrm>
          <a:prstGeom prst="line">
            <a:avLst/>
          </a:prstGeom>
          <a:ln w="12700">
            <a:solidFill>
              <a:schemeClr val="accent1"/>
            </a:solidFill>
            <a:miter/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158" name="Ligne"/>
          <p:cNvSpPr/>
          <p:nvPr/>
        </p:nvSpPr>
        <p:spPr>
          <a:xfrm>
            <a:off x="10060993" y="4641227"/>
            <a:ext cx="1" cy="985691"/>
          </a:xfrm>
          <a:prstGeom prst="line">
            <a:avLst/>
          </a:prstGeom>
          <a:ln w="12700">
            <a:solidFill>
              <a:schemeClr val="accent1"/>
            </a:solidFill>
            <a:miter/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159" name="Ligne"/>
          <p:cNvSpPr/>
          <p:nvPr/>
        </p:nvSpPr>
        <p:spPr>
          <a:xfrm flipH="1">
            <a:off x="5134068" y="3539056"/>
            <a:ext cx="2452828" cy="2178094"/>
          </a:xfrm>
          <a:prstGeom prst="line">
            <a:avLst/>
          </a:prstGeom>
          <a:ln w="12700">
            <a:solidFill>
              <a:schemeClr val="accent1"/>
            </a:solidFill>
            <a:miter/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160" name="Essoufflement"/>
          <p:cNvSpPr txBox="1"/>
          <p:nvPr/>
        </p:nvSpPr>
        <p:spPr>
          <a:xfrm>
            <a:off x="3866679" y="5686997"/>
            <a:ext cx="2457039" cy="497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2800"/>
            </a:lvl1pPr>
          </a:lstStyle>
          <a:p>
            <a:pPr/>
            <a:r>
              <a:t>Essoufflement</a:t>
            </a:r>
          </a:p>
        </p:txBody>
      </p:sp>
      <p:sp>
        <p:nvSpPr>
          <p:cNvPr id="161" name="Le FROID en plongée"/>
          <p:cNvSpPr txBox="1"/>
          <p:nvPr/>
        </p:nvSpPr>
        <p:spPr>
          <a:xfrm>
            <a:off x="7708292" y="366779"/>
            <a:ext cx="3484341" cy="459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sz="2500">
                <a:solidFill>
                  <a:srgbClr val="FF2600"/>
                </a:solidFill>
              </a:defRPr>
            </a:lvl1pPr>
          </a:lstStyle>
          <a:p>
            <a:pPr/>
            <a:r>
              <a:t>  Le FROID en plongée </a:t>
            </a:r>
          </a:p>
        </p:txBody>
      </p:sp>
      <p:sp>
        <p:nvSpPr>
          <p:cNvPr id="162" name="Ligne"/>
          <p:cNvSpPr/>
          <p:nvPr/>
        </p:nvSpPr>
        <p:spPr>
          <a:xfrm>
            <a:off x="7798942" y="3607962"/>
            <a:ext cx="1" cy="2035533"/>
          </a:xfrm>
          <a:prstGeom prst="line">
            <a:avLst/>
          </a:prstGeom>
          <a:ln w="12700">
            <a:solidFill>
              <a:schemeClr val="accent1"/>
            </a:solidFill>
            <a:miter/>
            <a:tailEnd type="triangle"/>
          </a:ln>
        </p:spPr>
        <p:txBody>
          <a:bodyPr lIns="45719" rIns="45719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0" presetID="1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clickEffect" presetSubtype="0" presetID="1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Class="entr" nodeType="clickEffect" presetSubtype="0" presetID="1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Class="entr" nodeType="clickEffect" presetSubtype="0" presetID="1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Class="entr" nodeType="clickEffect" presetSubtype="0" presetID="1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Class="entr" nodeType="clickEffect" presetSubtype="0" presetID="1" grpId="1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Class="entr" nodeType="clickEffect" presetSubtype="0" presetID="1" grpId="1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Class="entr" nodeType="clickEffect" presetSubtype="0" presetID="1" grpId="1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8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Class="entr" nodeType="clickEffect" presetSubtype="0" presetID="1" grpId="1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2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Class="entr" nodeType="clickEffect" presetSubtype="0" presetID="1" grpId="1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6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Class="entr" nodeType="clickEffect" presetSubtype="0" presetID="1" grpId="1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Class="entr" nodeType="clickEffect" presetSubtype="0" presetID="1" grpId="1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4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Class="entr" nodeType="clickEffect" presetSubtype="0" presetID="1" grpId="1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8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Class="entr" nodeType="clickEffect" presetSubtype="0" presetID="1" grpId="2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2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Class="entr" nodeType="clickEffect" presetSubtype="0" presetID="1" grpId="2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6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Class="entr" nodeType="clickEffect" presetSubtype="0" presetID="1" grpId="2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Class="entr" nodeType="clickEffect" presetSubtype="0" presetID="1" grpId="2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4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Class="entr" nodeType="clickEffect" presetSubtype="0" presetID="1" grpId="2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8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49" grpId="2"/>
      <p:bldP build="whole" bldLvl="1" animBg="1" rev="0" advAuto="0" spid="147" grpId="18"/>
      <p:bldP build="whole" bldLvl="1" animBg="1" rev="0" advAuto="0" spid="154" grpId="13"/>
      <p:bldP build="whole" bldLvl="1" animBg="1" rev="0" advAuto="0" spid="159" grpId="15"/>
      <p:bldP build="whole" bldLvl="1" animBg="1" rev="0" advAuto="0" spid="143" grpId="10"/>
      <p:bldP build="whole" bldLvl="1" animBg="1" rev="0" advAuto="0" spid="151" grpId="6"/>
      <p:bldP build="whole" bldLvl="1" animBg="1" rev="0" advAuto="0" spid="142" grpId="14"/>
      <p:bldP build="whole" bldLvl="1" animBg="1" rev="0" advAuto="0" spid="156" grpId="21"/>
      <p:bldP build="whole" bldLvl="1" animBg="1" rev="0" advAuto="0" spid="150" grpId="4"/>
      <p:bldP build="whole" bldLvl="1" animBg="1" rev="0" advAuto="0" spid="152" grpId="8"/>
      <p:bldP build="whole" bldLvl="1" animBg="1" rev="0" advAuto="0" spid="157" grpId="22"/>
      <p:bldP build="whole" bldLvl="1" animBg="1" rev="0" advAuto="0" spid="140" grpId="5"/>
      <p:bldP build="whole" bldLvl="1" animBg="1" rev="0" advAuto="0" spid="155" grpId="19"/>
      <p:bldP build="whole" bldLvl="1" animBg="1" rev="0" advAuto="0" spid="160" grpId="16"/>
      <p:bldP build="whole" bldLvl="1" animBg="1" rev="0" advAuto="0" spid="162" grpId="17"/>
      <p:bldP build="whole" bldLvl="1" animBg="1" rev="0" advAuto="0" spid="145" grpId="20"/>
      <p:bldP build="whole" bldLvl="1" animBg="1" rev="0" advAuto="0" spid="153" grpId="11"/>
      <p:bldP build="whole" bldLvl="1" animBg="1" rev="0" advAuto="0" spid="158" grpId="23"/>
      <p:bldP build="whole" bldLvl="1" animBg="1" rev="0" advAuto="0" spid="139" grpId="3"/>
      <p:bldP build="whole" bldLvl="1" animBg="1" rev="0" advAuto="0" spid="146" grpId="9"/>
      <p:bldP build="whole" bldLvl="1" animBg="1" rev="0" advAuto="0" spid="148" grpId="24"/>
      <p:bldP build="whole" bldLvl="1" animBg="1" rev="0" advAuto="0" spid="141" grpId="7"/>
      <p:bldP build="whole" bldLvl="1" animBg="1" rev="0" advAuto="0" spid="138" grpId="1"/>
      <p:bldP build="whole" bldLvl="1" animBg="1" rev="0" advAuto="0" spid="144" grpId="12"/>
    </p:bldLst>
  </p:timing>
</p:sld>
</file>

<file path=ppt/theme/theme1.xml><?xml version="1.0" encoding="utf-8"?>
<a:theme xmlns:a="http://schemas.openxmlformats.org/drawingml/2006/main" xmlns:r="http://schemas.openxmlformats.org/officeDocument/2006/relationships" name="Thème Office">
  <a:themeElements>
    <a:clrScheme name="Thème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Thème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Thème Office">
  <a:themeElements>
    <a:clrScheme name="Thème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Thème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