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CA309-1CBD-0AAA-6504-F0C80087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DD10E-5D78-6DDA-14C3-6BA067F87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535CA-1AB8-EDE1-163B-327D04184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385856" y="0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227CB-2EC0-4CAF-D9DE-60F10F8DC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28" y="1785257"/>
            <a:ext cx="11016343" cy="2387600"/>
          </a:xfrm>
        </p:spPr>
        <p:txBody>
          <a:bodyPr/>
          <a:lstStyle/>
          <a:p>
            <a:r>
              <a:rPr lang="fr-FR" sz="4800" b="1" dirty="0"/>
              <a:t>Le séquençage</a:t>
            </a:r>
            <a:br>
              <a:rPr lang="fr-FR" sz="4800" b="1" dirty="0"/>
            </a:br>
            <a:r>
              <a:rPr lang="fr-FR" sz="4800" b="1" dirty="0"/>
              <a:t>dans l’apprentissage de la plongée </a:t>
            </a:r>
          </a:p>
        </p:txBody>
      </p:sp>
    </p:spTree>
    <p:extLst>
      <p:ext uri="{BB962C8B-B14F-4D97-AF65-F5344CB8AC3E}">
        <p14:creationId xmlns:p14="http://schemas.microsoft.com/office/powerpoint/2010/main" val="327481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0FD973-0DF3-13E5-EFA9-2966FDA7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772" y="341085"/>
            <a:ext cx="3516086" cy="679904"/>
          </a:xfrm>
        </p:spPr>
        <p:txBody>
          <a:bodyPr/>
          <a:lstStyle/>
          <a:p>
            <a:r>
              <a:rPr lang="fr-FR" sz="4000" b="1" dirty="0"/>
              <a:t>Le séquençage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16BB16-AFBC-0784-80D3-24A2ABC4F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57" y="1253330"/>
            <a:ext cx="11502571" cy="5452269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b="1" dirty="0"/>
              <a:t>Le séquençage ou fragmentation d’un exercice global 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1800" b="1" dirty="0"/>
              <a:t>Pourquoi</a:t>
            </a:r>
            <a:r>
              <a:rPr lang="fr-FR" sz="1800" dirty="0"/>
              <a:t> : Pour répondre au principe de la pédagogie par objectifs, adaptable aux besoins, difficultés et capacités de l’élève.</a:t>
            </a:r>
          </a:p>
          <a:p>
            <a:pPr marL="0" indent="0">
              <a:lnSpc>
                <a:spcPct val="100000"/>
              </a:lnSpc>
              <a:buNone/>
            </a:pPr>
            <a:endParaRPr lang="fr-FR" sz="1800" dirty="0"/>
          </a:p>
          <a:p>
            <a:pPr marL="0" indent="0">
              <a:lnSpc>
                <a:spcPct val="100000"/>
              </a:lnSpc>
              <a:buNone/>
            </a:pPr>
            <a:r>
              <a:rPr lang="fr-FR" sz="1800" b="1" dirty="0"/>
              <a:t>La démarche </a:t>
            </a:r>
            <a:r>
              <a:rPr lang="fr-FR" sz="1800" dirty="0"/>
              <a:t>: Analyser un geste global pour identifier toutes les sources d’échec, de difficultés, et de construire une démarche décomposée permettant de lever chaque difficulté, indépendamment des autres. </a:t>
            </a:r>
          </a:p>
          <a:p>
            <a:pPr marL="0" indent="0">
              <a:buNone/>
            </a:pPr>
            <a:r>
              <a:rPr lang="fr-FR" sz="1800" dirty="0"/>
              <a:t>La démarche est applicable à toutes les compétences du plongeur.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A quel moment dans la formation ? </a:t>
            </a:r>
          </a:p>
          <a:p>
            <a:r>
              <a:rPr lang="fr-FR" sz="1800" dirty="0"/>
              <a:t>Initialement, dès la construction d’une progression pour une séance donnée/dans le cursus de formation.</a:t>
            </a:r>
          </a:p>
          <a:p>
            <a:r>
              <a:rPr lang="fr-FR" sz="1800" dirty="0"/>
              <a:t>Dans le cas d’une remédiation </a:t>
            </a:r>
            <a:r>
              <a:rPr lang="fr-FR" sz="1800" dirty="0">
                <a:sym typeface="Wingdings" panose="05000000000000000000" pitchFamily="2" charset="2"/>
              </a:rPr>
              <a:t> imposant démarche très décomposée.</a:t>
            </a:r>
            <a:endParaRPr lang="fr-FR" sz="18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47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96187-0D2B-FA61-FD8C-77378A03E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1DD63E-E993-AB78-2381-03E1BF05D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57" y="1253331"/>
            <a:ext cx="11429999" cy="5495812"/>
          </a:xfrm>
        </p:spPr>
        <p:txBody>
          <a:bodyPr/>
          <a:lstStyle/>
          <a:p>
            <a:pPr marL="0" indent="0">
              <a:buNone/>
            </a:pPr>
            <a:r>
              <a:rPr lang="fr-FR" sz="1800" b="1" dirty="0"/>
              <a:t>Comment :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/>
              <a:t>Identifier dans un exercice global la nature des difficultés ou problèmes pouvant survenir et de trouver pour chacun d’eux un éducatif qui ne mette qu’une seule difficulté à la fois.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/>
              <a:t>Introspection de sa propre technique.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/>
              <a:t>Segmenter plus finement un exercice, un attendu sur un comportement observable.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en multipliant, dissociant les étapes.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800" dirty="0"/>
              <a:t>En identifiant tous les paramètres de difficultés et en ayant une démarche du + simple vers le + compliqué 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800" dirty="0"/>
              <a:t>Profondeur = du moins vers plus – surface à 40m.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800" dirty="0"/>
              <a:t>Posé sur le fond jusqu’à Stabilisé en pleine eau.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800" dirty="0"/>
              <a:t>Avec un repère fixe puis sans repère.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800" dirty="0"/>
              <a:t>Exercice averti puis accompli de façon inopinée.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800" dirty="0"/>
              <a:t>etc…	</a:t>
            </a:r>
            <a:endParaRPr lang="fr-FR" sz="1800" b="1" dirty="0"/>
          </a:p>
          <a:p>
            <a:pPr marL="0" indent="0">
              <a:buNone/>
            </a:pPr>
            <a:r>
              <a:rPr lang="fr-FR" sz="1800" b="1" dirty="0"/>
              <a:t>Analyse des difficultés : </a:t>
            </a:r>
          </a:p>
          <a:p>
            <a:pPr marL="0" indent="0">
              <a:buNone/>
            </a:pPr>
            <a:r>
              <a:rPr lang="fr-FR" sz="1800" dirty="0"/>
              <a:t>Sur un geste technique </a:t>
            </a:r>
            <a:r>
              <a:rPr lang="fr-FR" sz="1800" dirty="0">
                <a:sym typeface="Wingdings" panose="05000000000000000000" pitchFamily="2" charset="2"/>
              </a:rPr>
              <a:t></a:t>
            </a:r>
            <a:r>
              <a:rPr lang="fr-FR" sz="1800" dirty="0"/>
              <a:t>Geste complexe mettant en scène plusieurs capacités. </a:t>
            </a:r>
          </a:p>
          <a:p>
            <a:pPr marL="0" indent="0">
              <a:buNone/>
            </a:pPr>
            <a:r>
              <a:rPr lang="fr-FR" sz="1800" dirty="0"/>
              <a:t>Comportement en palanquée </a:t>
            </a:r>
            <a:r>
              <a:rPr lang="fr-FR" sz="1800" dirty="0">
                <a:sym typeface="Wingdings" panose="05000000000000000000" pitchFamily="2" charset="2"/>
              </a:rPr>
              <a:t> </a:t>
            </a:r>
            <a:r>
              <a:rPr lang="fr-FR" sz="1800" dirty="0"/>
              <a:t>Quantité d’informations importantes à retenir / à reproduire.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3E19759-81ED-D2C8-0359-3DB3E3B63A34}"/>
              </a:ext>
            </a:extLst>
          </p:cNvPr>
          <p:cNvSpPr txBox="1">
            <a:spLocks/>
          </p:cNvSpPr>
          <p:nvPr/>
        </p:nvSpPr>
        <p:spPr>
          <a:xfrm>
            <a:off x="7514772" y="341085"/>
            <a:ext cx="3516086" cy="679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/>
              <a:t>Le séquençage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413374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A2DBB-FD7E-EC3A-47ED-45007B3C9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9026D7-190D-EF51-FF4B-BE763F9E4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551" y="1224194"/>
            <a:ext cx="11533498" cy="5514182"/>
          </a:xfrm>
        </p:spPr>
        <p:txBody>
          <a:bodyPr/>
          <a:lstStyle/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r>
              <a:rPr lang="fr-FR" sz="1800" b="1" dirty="0"/>
              <a:t>Le but : </a:t>
            </a:r>
            <a:r>
              <a:rPr lang="fr-FR" sz="1800" dirty="0"/>
              <a:t>Recherche par l’enseignement de </a:t>
            </a:r>
            <a:r>
              <a:rPr lang="fr-FR" sz="1800" b="1" u="sng" dirty="0"/>
              <a:t>la difficulté optimale</a:t>
            </a:r>
            <a:r>
              <a:rPr lang="fr-FR" sz="1800" dirty="0"/>
              <a:t>. </a:t>
            </a:r>
          </a:p>
          <a:p>
            <a:pPr marL="0" indent="0">
              <a:buNone/>
            </a:pPr>
            <a:r>
              <a:rPr lang="fr-FR" sz="1800" dirty="0"/>
              <a:t>La difficulté de l’exercice proposé doit être suffisante pour que la réussite génère un progrès et soit suffisamment motivante pour l’élève.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D7A50296-D8D8-4E6E-6E4A-1440F7134CD5}"/>
              </a:ext>
            </a:extLst>
          </p:cNvPr>
          <p:cNvGrpSpPr/>
          <p:nvPr/>
        </p:nvGrpSpPr>
        <p:grpSpPr>
          <a:xfrm>
            <a:off x="3535276" y="2699566"/>
            <a:ext cx="5910746" cy="3817349"/>
            <a:chOff x="839833" y="1753983"/>
            <a:chExt cx="5910746" cy="3817349"/>
          </a:xfrm>
        </p:grpSpPr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F13F4C63-8B9D-D522-57C4-EEF2125E56BF}"/>
                </a:ext>
              </a:extLst>
            </p:cNvPr>
            <p:cNvSpPr txBox="1"/>
            <p:nvPr/>
          </p:nvSpPr>
          <p:spPr>
            <a:xfrm>
              <a:off x="4449452" y="5140445"/>
              <a:ext cx="23011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accent1"/>
                  </a:solidFill>
                </a:rPr>
                <a:t>La difficulté </a:t>
              </a:r>
            </a:p>
            <a:p>
              <a:r>
                <a:rPr lang="fr-FR" sz="1100" dirty="0">
                  <a:solidFill>
                    <a:schemeClr val="accent1"/>
                  </a:solidFill>
                </a:rPr>
                <a:t>de l’exercice</a:t>
              </a: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C7479C64-36BE-A83A-943C-8ECBFB4059E1}"/>
                </a:ext>
              </a:extLst>
            </p:cNvPr>
            <p:cNvGrpSpPr/>
            <p:nvPr/>
          </p:nvGrpSpPr>
          <p:grpSpPr>
            <a:xfrm>
              <a:off x="839833" y="1753983"/>
              <a:ext cx="4705712" cy="3584440"/>
              <a:chOff x="839833" y="1753983"/>
              <a:chExt cx="4705712" cy="3584440"/>
            </a:xfrm>
          </p:grpSpPr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26599CFD-E910-EB0F-D6DD-9C6CE37842D7}"/>
                  </a:ext>
                </a:extLst>
              </p:cNvPr>
              <p:cNvSpPr txBox="1"/>
              <p:nvPr/>
            </p:nvSpPr>
            <p:spPr>
              <a:xfrm>
                <a:off x="967277" y="1753983"/>
                <a:ext cx="230112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>
                    <a:solidFill>
                      <a:schemeClr val="accent1"/>
                    </a:solidFill>
                  </a:rPr>
                  <a:t>Les aptitudes initiales de l’élève</a:t>
                </a:r>
              </a:p>
            </p:txBody>
          </p:sp>
          <p:grpSp>
            <p:nvGrpSpPr>
              <p:cNvPr id="59" name="Groupe 58">
                <a:extLst>
                  <a:ext uri="{FF2B5EF4-FFF2-40B4-BE49-F238E27FC236}">
                    <a16:creationId xmlns:a16="http://schemas.microsoft.com/office/drawing/2014/main" id="{C980DC58-C6B2-D344-C742-FFD6EFA8FEEF}"/>
                  </a:ext>
                </a:extLst>
              </p:cNvPr>
              <p:cNvGrpSpPr/>
              <p:nvPr/>
            </p:nvGrpSpPr>
            <p:grpSpPr>
              <a:xfrm>
                <a:off x="839833" y="2003460"/>
                <a:ext cx="4705712" cy="3334963"/>
                <a:chOff x="839833" y="2003460"/>
                <a:chExt cx="4705712" cy="333496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75B3B75-BB82-E3CC-130E-B6B82934D7FC}"/>
                    </a:ext>
                  </a:extLst>
                </p:cNvPr>
                <p:cNvSpPr/>
                <p:nvPr/>
              </p:nvSpPr>
              <p:spPr>
                <a:xfrm>
                  <a:off x="1208694" y="2011935"/>
                  <a:ext cx="4036628" cy="3114681"/>
                </a:xfrm>
                <a:prstGeom prst="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37" name="Connecteur droit avec flèche 36">
                  <a:extLst>
                    <a:ext uri="{FF2B5EF4-FFF2-40B4-BE49-F238E27FC236}">
                      <a16:creationId xmlns:a16="http://schemas.microsoft.com/office/drawing/2014/main" id="{E2565332-1676-58EF-ED7A-5006BE070F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97204" y="2003460"/>
                  <a:ext cx="0" cy="313414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avec flèche 39">
                  <a:extLst>
                    <a:ext uri="{FF2B5EF4-FFF2-40B4-BE49-F238E27FC236}">
                      <a16:creationId xmlns:a16="http://schemas.microsoft.com/office/drawing/2014/main" id="{C0C44131-DD6D-66FC-1AD5-BBC7FE488D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97204" y="5132113"/>
                  <a:ext cx="4041906" cy="549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1160114-E418-B0F4-00A1-28D22B6D8CF3}"/>
                    </a:ext>
                  </a:extLst>
                </p:cNvPr>
                <p:cNvSpPr/>
                <p:nvPr/>
              </p:nvSpPr>
              <p:spPr>
                <a:xfrm rot="19376270">
                  <a:off x="839833" y="3385140"/>
                  <a:ext cx="4705712" cy="359795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3" name="ZoneTexte 42">
                  <a:extLst>
                    <a:ext uri="{FF2B5EF4-FFF2-40B4-BE49-F238E27FC236}">
                      <a16:creationId xmlns:a16="http://schemas.microsoft.com/office/drawing/2014/main" id="{A5509C08-5516-D225-F9EE-D5D3AFAFF6CE}"/>
                    </a:ext>
                  </a:extLst>
                </p:cNvPr>
                <p:cNvSpPr txBox="1"/>
                <p:nvPr/>
              </p:nvSpPr>
              <p:spPr>
                <a:xfrm>
                  <a:off x="1562100" y="2643088"/>
                  <a:ext cx="1327227" cy="461665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Zone de difficulté excessive</a:t>
                  </a:r>
                </a:p>
              </p:txBody>
            </p:sp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A7864DFA-0479-BC26-CF81-4D796B6BD984}"/>
                    </a:ext>
                  </a:extLst>
                </p:cNvPr>
                <p:cNvSpPr txBox="1"/>
                <p:nvPr/>
              </p:nvSpPr>
              <p:spPr>
                <a:xfrm>
                  <a:off x="3479472" y="4321201"/>
                  <a:ext cx="1327227" cy="461665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Zone de l’échec probable</a:t>
                  </a:r>
                </a:p>
              </p:txBody>
            </p:sp>
            <p:sp>
              <p:nvSpPr>
                <p:cNvPr id="45" name="ZoneTexte 44">
                  <a:extLst>
                    <a:ext uri="{FF2B5EF4-FFF2-40B4-BE49-F238E27FC236}">
                      <a16:creationId xmlns:a16="http://schemas.microsoft.com/office/drawing/2014/main" id="{18D9FE45-A56E-B69B-1663-EC844F7B6E57}"/>
                    </a:ext>
                  </a:extLst>
                </p:cNvPr>
                <p:cNvSpPr txBox="1"/>
                <p:nvPr/>
              </p:nvSpPr>
              <p:spPr>
                <a:xfrm>
                  <a:off x="3902800" y="3351773"/>
                  <a:ext cx="1233656" cy="27699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Zone de Progrès</a:t>
                  </a:r>
                </a:p>
              </p:txBody>
            </p:sp>
            <p:cxnSp>
              <p:nvCxnSpPr>
                <p:cNvPr id="47" name="Connecteur droit avec flèche 46">
                  <a:extLst>
                    <a:ext uri="{FF2B5EF4-FFF2-40B4-BE49-F238E27FC236}">
                      <a16:creationId xmlns:a16="http://schemas.microsoft.com/office/drawing/2014/main" id="{D5D47888-AC3C-8B8E-3F68-63F4AE85F9AA}"/>
                    </a:ext>
                  </a:extLst>
                </p:cNvPr>
                <p:cNvCxnSpPr>
                  <a:stCxn id="45" idx="0"/>
                </p:cNvCxnSpPr>
                <p:nvPr/>
              </p:nvCxnSpPr>
              <p:spPr>
                <a:xfrm flipH="1" flipV="1">
                  <a:off x="4346798" y="2636893"/>
                  <a:ext cx="172830" cy="7148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8" name="Flèche : droite 47">
                  <a:extLst>
                    <a:ext uri="{FF2B5EF4-FFF2-40B4-BE49-F238E27FC236}">
                      <a16:creationId xmlns:a16="http://schemas.microsoft.com/office/drawing/2014/main" id="{F9EB6936-D86D-B059-B57E-E2000F2D968D}"/>
                    </a:ext>
                  </a:extLst>
                </p:cNvPr>
                <p:cNvSpPr/>
                <p:nvPr/>
              </p:nvSpPr>
              <p:spPr>
                <a:xfrm rot="19302103">
                  <a:off x="2894083" y="3321999"/>
                  <a:ext cx="872476" cy="244009"/>
                </a:xfrm>
                <a:prstGeom prst="rightArrow">
                  <a:avLst>
                    <a:gd name="adj1" fmla="val 50000"/>
                    <a:gd name="adj2" fmla="val 58299"/>
                  </a:avLst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1" name="ZoneTexte 50">
                  <a:extLst>
                    <a:ext uri="{FF2B5EF4-FFF2-40B4-BE49-F238E27FC236}">
                      <a16:creationId xmlns:a16="http://schemas.microsoft.com/office/drawing/2014/main" id="{F5443747-4ACF-8334-B78E-6471F595680E}"/>
                    </a:ext>
                  </a:extLst>
                </p:cNvPr>
                <p:cNvSpPr txBox="1"/>
                <p:nvPr/>
              </p:nvSpPr>
              <p:spPr>
                <a:xfrm>
                  <a:off x="1169456" y="5092202"/>
                  <a:ext cx="270539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dirty="0"/>
                    <a:t>Source : Claude Duboc. </a:t>
                  </a:r>
                  <a:r>
                    <a:rPr lang="fr-FR" sz="1000" i="1" dirty="0"/>
                    <a:t>Moniteur de Plongée.</a:t>
                  </a:r>
                </a:p>
              </p:txBody>
            </p:sp>
          </p:grpSp>
        </p:grpSp>
      </p:grpSp>
      <p:sp>
        <p:nvSpPr>
          <p:cNvPr id="58" name="Titre 1">
            <a:extLst>
              <a:ext uri="{FF2B5EF4-FFF2-40B4-BE49-F238E27FC236}">
                <a16:creationId xmlns:a16="http://schemas.microsoft.com/office/drawing/2014/main" id="{9C0B6653-6B57-D959-6EBA-449FBD132310}"/>
              </a:ext>
            </a:extLst>
          </p:cNvPr>
          <p:cNvSpPr txBox="1">
            <a:spLocks/>
          </p:cNvSpPr>
          <p:nvPr/>
        </p:nvSpPr>
        <p:spPr>
          <a:xfrm>
            <a:off x="7514772" y="341085"/>
            <a:ext cx="3516086" cy="679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/>
              <a:t>Le séquençage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176146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BEB6D-301F-DE71-7719-7B4554B17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2F3451-C85F-365C-5542-2E5DB0F6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57" y="1253331"/>
            <a:ext cx="11429999" cy="5495812"/>
          </a:xfrm>
        </p:spPr>
        <p:txBody>
          <a:bodyPr/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371C4BF-FE2B-B184-06BA-DBD9D7ECEEC5}"/>
              </a:ext>
            </a:extLst>
          </p:cNvPr>
          <p:cNvSpPr txBox="1">
            <a:spLocks/>
          </p:cNvSpPr>
          <p:nvPr/>
        </p:nvSpPr>
        <p:spPr>
          <a:xfrm>
            <a:off x="7731588" y="108857"/>
            <a:ext cx="3516086" cy="679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/>
              <a:t>Le séquençage… Des exemples</a:t>
            </a:r>
          </a:p>
          <a:p>
            <a:endParaRPr lang="fr-FR" sz="4000" b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AA8B241-F849-951A-B2BC-435D6E9F3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90706"/>
              </p:ext>
            </p:extLst>
          </p:nvPr>
        </p:nvGraphicFramePr>
        <p:xfrm>
          <a:off x="625287" y="1253331"/>
          <a:ext cx="11319970" cy="5610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026">
                  <a:extLst>
                    <a:ext uri="{9D8B030D-6E8A-4147-A177-3AD203B41FA5}">
                      <a16:colId xmlns:a16="http://schemas.microsoft.com/office/drawing/2014/main" val="1012345885"/>
                    </a:ext>
                  </a:extLst>
                </a:gridCol>
                <a:gridCol w="2675026">
                  <a:extLst>
                    <a:ext uri="{9D8B030D-6E8A-4147-A177-3AD203B41FA5}">
                      <a16:colId xmlns:a16="http://schemas.microsoft.com/office/drawing/2014/main" val="145707390"/>
                    </a:ext>
                  </a:extLst>
                </a:gridCol>
                <a:gridCol w="3291051">
                  <a:extLst>
                    <a:ext uri="{9D8B030D-6E8A-4147-A177-3AD203B41FA5}">
                      <a16:colId xmlns:a16="http://schemas.microsoft.com/office/drawing/2014/main" val="193437140"/>
                    </a:ext>
                  </a:extLst>
                </a:gridCol>
                <a:gridCol w="2678867">
                  <a:extLst>
                    <a:ext uri="{9D8B030D-6E8A-4147-A177-3AD203B41FA5}">
                      <a16:colId xmlns:a16="http://schemas.microsoft.com/office/drawing/2014/main" val="100902971"/>
                    </a:ext>
                  </a:extLst>
                </a:gridCol>
              </a:tblGrid>
              <a:tr h="51209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Exemples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Sources de difficultés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Stratégie d’enseignement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Exemples 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travail par séquençage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6044472"/>
                  </a:ext>
                </a:extLst>
              </a:tr>
              <a:tr h="1122094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Formation N1</a:t>
                      </a:r>
                    </a:p>
                    <a:p>
                      <a:pPr algn="l"/>
                      <a:r>
                        <a:rPr lang="fr-FR" sz="1400" b="1" dirty="0"/>
                        <a:t>L’apprentissage du Vidage De Masque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Dissociation bucco-nasale (DBN)</a:t>
                      </a:r>
                    </a:p>
                    <a:p>
                      <a:r>
                        <a:rPr lang="fr-FR" sz="1100" dirty="0"/>
                        <a:t>Appréhension de l’exercice par l’élève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Mise en confiance : travail au sec, par petit fond</a:t>
                      </a:r>
                    </a:p>
                    <a:p>
                      <a:r>
                        <a:rPr lang="fr-FR" sz="1100" dirty="0"/>
                        <a:t>Dissocier l’apprentissage du geste technique et les conditions de réalisation qui sont à difficultés croissantes</a:t>
                      </a:r>
                    </a:p>
                    <a:p>
                      <a:r>
                        <a:rPr lang="fr-FR" sz="11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-Acquisition de la DBN</a:t>
                      </a:r>
                    </a:p>
                    <a:p>
                      <a:r>
                        <a:rPr lang="fr-FR" sz="1100" dirty="0"/>
                        <a:t>-Au sec : travail du geste </a:t>
                      </a:r>
                    </a:p>
                    <a:p>
                      <a:r>
                        <a:rPr lang="fr-FR" sz="1100" dirty="0"/>
                        <a:t>-Posé au fond  petit fond : travail du geste</a:t>
                      </a:r>
                    </a:p>
                    <a:p>
                      <a:r>
                        <a:rPr lang="fr-FR" sz="1100" dirty="0"/>
                        <a:t>-En dynamique, stabilisé</a:t>
                      </a:r>
                    </a:p>
                    <a:p>
                      <a:r>
                        <a:rPr lang="fr-FR" sz="1100" dirty="0"/>
                        <a:t>…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584068"/>
                  </a:ext>
                </a:extLst>
              </a:tr>
              <a:tr h="949464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Formation N2</a:t>
                      </a:r>
                    </a:p>
                    <a:p>
                      <a:pPr algn="l"/>
                      <a:r>
                        <a:rPr lang="fr-FR" sz="1400" b="1" dirty="0"/>
                        <a:t>L’apprentissage du lancer du Parachute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Ensemble d’étapes avec maintien d’une profondeur entre 6 à 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Dissocier l’apprentissage du geste technique et les conditions de réalisation qui sont à difficultés croissantes</a:t>
                      </a:r>
                    </a:p>
                    <a:p>
                      <a:r>
                        <a:rPr lang="fr-FR" sz="1100" dirty="0"/>
                        <a:t>Automatiser le geste</a:t>
                      </a:r>
                    </a:p>
                    <a:p>
                      <a:r>
                        <a:rPr lang="fr-FR" sz="11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-Au sec : travail du geste</a:t>
                      </a:r>
                    </a:p>
                    <a:p>
                      <a:r>
                        <a:rPr lang="fr-FR" sz="1100" dirty="0"/>
                        <a:t>-Posé au fond : travail du geste</a:t>
                      </a:r>
                    </a:p>
                    <a:p>
                      <a:r>
                        <a:rPr lang="fr-FR" sz="1100" dirty="0"/>
                        <a:t>-Stabilisé avec un repère</a:t>
                      </a:r>
                    </a:p>
                    <a:p>
                      <a:r>
                        <a:rPr lang="fr-FR" sz="1100" dirty="0"/>
                        <a:t>-Stabilisé en plein eau </a:t>
                      </a:r>
                    </a:p>
                    <a:p>
                      <a:r>
                        <a:rPr lang="fr-FR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816606"/>
                  </a:ext>
                </a:extLst>
              </a:tr>
              <a:tr h="949464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Formation N2</a:t>
                      </a:r>
                    </a:p>
                    <a:p>
                      <a:pPr algn="l"/>
                      <a:r>
                        <a:rPr lang="fr-FR" sz="1400" b="1" dirty="0"/>
                        <a:t>Evoluer en autonomie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Passage du plongeur guidé à un plongeur autonome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Ne pas traiter toutes les informations à la fois </a:t>
                      </a:r>
                    </a:p>
                    <a:p>
                      <a:r>
                        <a:rPr lang="fr-FR" sz="11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-travail spécifique sur l’orientation sans instrument puis avec instrument</a:t>
                      </a:r>
                    </a:p>
                    <a:p>
                      <a:r>
                        <a:rPr lang="fr-FR" sz="1100" dirty="0"/>
                        <a:t>-travail sur le respect des paramètres du DP (briefing et déroulé sous l’eau)</a:t>
                      </a:r>
                    </a:p>
                    <a:p>
                      <a:r>
                        <a:rPr lang="fr-FR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9871"/>
                  </a:ext>
                </a:extLst>
              </a:tr>
              <a:tr h="949464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Formation N3</a:t>
                      </a:r>
                    </a:p>
                    <a:p>
                      <a:pPr algn="l"/>
                      <a:r>
                        <a:rPr lang="fr-FR" sz="1400" b="1" dirty="0"/>
                        <a:t>Intervenir et porter assistance à un Plongeur en Difficulté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Perception de la vitesse</a:t>
                      </a:r>
                    </a:p>
                    <a:p>
                      <a:r>
                        <a:rPr lang="fr-FR" sz="1100" dirty="0"/>
                        <a:t>Gestion fine des purges</a:t>
                      </a:r>
                    </a:p>
                    <a:p>
                      <a:r>
                        <a:rPr lang="fr-FR" sz="1100" dirty="0"/>
                        <a:t>Vitesse régulière </a:t>
                      </a:r>
                    </a:p>
                    <a:p>
                      <a:r>
                        <a:rPr lang="fr-FR" sz="1100" dirty="0"/>
                        <a:t>Utilisation optimale des gilets</a:t>
                      </a:r>
                    </a:p>
                    <a:p>
                      <a:r>
                        <a:rPr lang="fr-FR" sz="11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Gestion d’un volume puis de 2 volumes (une </a:t>
                      </a:r>
                      <a:r>
                        <a:rPr lang="fr-FR" sz="1100" dirty="0" err="1"/>
                        <a:t>stab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>
                          <a:sym typeface="Wingdings" panose="05000000000000000000" pitchFamily="2" charset="2"/>
                        </a:rPr>
                        <a:t> 2 </a:t>
                      </a:r>
                      <a:r>
                        <a:rPr lang="fr-FR" sz="1100" dirty="0" err="1">
                          <a:sym typeface="Wingdings" panose="05000000000000000000" pitchFamily="2" charset="2"/>
                        </a:rPr>
                        <a:t>stabs</a:t>
                      </a:r>
                      <a:r>
                        <a:rPr lang="fr-FR" sz="1100" dirty="0"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r>
                        <a:rPr lang="fr-FR" sz="1100" dirty="0">
                          <a:sym typeface="Wingdings" panose="05000000000000000000" pitchFamily="2" charset="2"/>
                        </a:rPr>
                        <a:t>Dissocier la zone 40-20 m et 20-6 m</a:t>
                      </a:r>
                    </a:p>
                    <a:p>
                      <a:r>
                        <a:rPr lang="fr-FR" sz="1100" dirty="0">
                          <a:sym typeface="Wingdings" panose="05000000000000000000" pitchFamily="2" charset="2"/>
                        </a:rPr>
                        <a:t>…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-Remontée isolée - remontée à deux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-Remontée partielle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909208"/>
                  </a:ext>
                </a:extLst>
              </a:tr>
              <a:tr h="1122094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Formation GP/N4</a:t>
                      </a:r>
                    </a:p>
                    <a:p>
                      <a:pPr algn="l"/>
                      <a:r>
                        <a:rPr lang="fr-FR" sz="1400" b="1" dirty="0"/>
                        <a:t>La Conduite de Palanquée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Préparer un briefing complet en 10 minutes</a:t>
                      </a:r>
                    </a:p>
                    <a:p>
                      <a:r>
                        <a:rPr lang="fr-FR" sz="1100" dirty="0"/>
                        <a:t>Gestion intégrale d’une plongée en qualité de guide</a:t>
                      </a:r>
                    </a:p>
                    <a:p>
                      <a:r>
                        <a:rPr lang="fr-FR" sz="11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Débuter par les éléments de sécurité</a:t>
                      </a:r>
                    </a:p>
                    <a:p>
                      <a:r>
                        <a:rPr lang="fr-FR" sz="1100" dirty="0"/>
                        <a:t>Du général au spécifique</a:t>
                      </a:r>
                    </a:p>
                    <a:p>
                      <a:r>
                        <a:rPr lang="fr-FR" sz="11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Le briefing :</a:t>
                      </a:r>
                    </a:p>
                    <a:p>
                      <a:r>
                        <a:rPr lang="fr-FR" sz="1100" dirty="0"/>
                        <a:t>-Se limite aux aspects sécurité</a:t>
                      </a:r>
                    </a:p>
                    <a:p>
                      <a:r>
                        <a:rPr lang="fr-FR" sz="1100" dirty="0"/>
                        <a:t>-L’intérêt de la plongée </a:t>
                      </a:r>
                    </a:p>
                    <a:p>
                      <a:r>
                        <a:rPr lang="fr-FR" sz="1100" dirty="0"/>
                        <a:t>-adaptation : public enfant</a:t>
                      </a:r>
                    </a:p>
                    <a:p>
                      <a:r>
                        <a:rPr lang="fr-FR" sz="11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5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1024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44089</TotalTime>
  <Words>650</Words>
  <Application>Microsoft Office PowerPoint</Application>
  <PresentationFormat>Grand écran</PresentationFormat>
  <Paragraphs>104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Thème Office</vt:lpstr>
      <vt:lpstr>Le séquençage dans l’apprentissage de la plongée </vt:lpstr>
      <vt:lpstr>Le séquençage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DESSERTINE Olivier</dc:creator>
  <cp:lastModifiedBy>Lucie BUREAU</cp:lastModifiedBy>
  <cp:revision>41</cp:revision>
  <dcterms:created xsi:type="dcterms:W3CDTF">2024-09-11T10:55:41Z</dcterms:created>
  <dcterms:modified xsi:type="dcterms:W3CDTF">2025-09-19T16:04:21Z</dcterms:modified>
</cp:coreProperties>
</file>