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 autoAdjust="0"/>
    <p:restoredTop sz="94650"/>
  </p:normalViewPr>
  <p:slideViewPr>
    <p:cSldViewPr snapToGrid="0">
      <p:cViewPr varScale="1">
        <p:scale>
          <a:sx n="102" d="100"/>
          <a:sy n="102" d="100"/>
        </p:scale>
        <p:origin x="9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1191A-A71A-674E-8DF7-885FDBF755F7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1531-EF65-3848-B031-9A078D86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3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51531-EF65-3848-B031-9A078D86775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65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51531-EF65-3848-B031-9A078D8677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70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51531-EF65-3848-B031-9A078D86775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22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svg"/><Relationship Id="rId18" Type="http://schemas.openxmlformats.org/officeDocument/2006/relationships/image" Target="../media/image30.png"/><Relationship Id="rId3" Type="http://schemas.openxmlformats.org/officeDocument/2006/relationships/image" Target="../media/image13.svg"/><Relationship Id="rId21" Type="http://schemas.openxmlformats.org/officeDocument/2006/relationships/image" Target="../media/image33.svg"/><Relationship Id="rId7" Type="http://schemas.openxmlformats.org/officeDocument/2006/relationships/image" Target="../media/image11.svg"/><Relationship Id="rId12" Type="http://schemas.openxmlformats.org/officeDocument/2006/relationships/image" Target="../media/image26.png"/><Relationship Id="rId17" Type="http://schemas.openxmlformats.org/officeDocument/2006/relationships/image" Target="../media/image29.svg"/><Relationship Id="rId2" Type="http://schemas.openxmlformats.org/officeDocument/2006/relationships/image" Target="../media/image12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svg"/><Relationship Id="rId5" Type="http://schemas.openxmlformats.org/officeDocument/2006/relationships/image" Target="../media/image9.svg"/><Relationship Id="rId15" Type="http://schemas.openxmlformats.org/officeDocument/2006/relationships/image" Target="../media/image15.svg"/><Relationship Id="rId10" Type="http://schemas.openxmlformats.org/officeDocument/2006/relationships/image" Target="../media/image5.png"/><Relationship Id="rId19" Type="http://schemas.openxmlformats.org/officeDocument/2006/relationships/image" Target="../media/image31.svg"/><Relationship Id="rId4" Type="http://schemas.openxmlformats.org/officeDocument/2006/relationships/image" Target="../media/image8.png"/><Relationship Id="rId9" Type="http://schemas.openxmlformats.org/officeDocument/2006/relationships/image" Target="../media/image25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722" y="2137124"/>
            <a:ext cx="9144000" cy="2387600"/>
          </a:xfrm>
        </p:spPr>
        <p:txBody>
          <a:bodyPr/>
          <a:lstStyle/>
          <a:p>
            <a:r>
              <a:rPr lang="fr-FR" dirty="0"/>
              <a:t>Fiche Méthodologique </a:t>
            </a:r>
            <a:br>
              <a:rPr lang="fr-FR" dirty="0"/>
            </a:br>
            <a:r>
              <a:rPr lang="fr-FR" dirty="0"/>
              <a:t>d’un Briefing</a:t>
            </a:r>
          </a:p>
        </p:txBody>
      </p:sp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4935A2-CAD3-1BCD-375C-13FC83D30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95" y="1260774"/>
            <a:ext cx="11241504" cy="537811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Différents briefings pour différents publics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  Des points communs :</a:t>
            </a:r>
          </a:p>
          <a:p>
            <a:pPr marL="1295400" indent="-219075"/>
            <a:r>
              <a:rPr lang="fr-FR" sz="2400" dirty="0"/>
              <a:t>Nécessité d’accueillir afin de nouer le contact </a:t>
            </a:r>
          </a:p>
          <a:p>
            <a:pPr marL="1295400" indent="-219075"/>
            <a:r>
              <a:rPr lang="fr-FR" sz="2400" dirty="0"/>
              <a:t>Donner de l’intérêt à la plongée </a:t>
            </a:r>
          </a:p>
          <a:p>
            <a:pPr marL="1295400" indent="-219075"/>
            <a:r>
              <a:rPr lang="fr-FR" sz="2400" dirty="0"/>
              <a:t>Donner confiance aux plongeurs qu’on encadre</a:t>
            </a:r>
          </a:p>
          <a:p>
            <a:pPr marL="1295400" indent="-219075"/>
            <a:r>
              <a:rPr lang="fr-FR" sz="2400" dirty="0"/>
              <a:t>Exposer les règles de sécurité</a:t>
            </a:r>
          </a:p>
          <a:p>
            <a:pPr marL="1295400" indent="-219075"/>
            <a:r>
              <a:rPr lang="fr-FR" sz="2400" dirty="0"/>
              <a:t>Se faire comprendre et contrôler qu’on a bien été compris</a:t>
            </a:r>
          </a:p>
          <a:p>
            <a:pPr marL="1295400" indent="-219075"/>
            <a:r>
              <a:rPr lang="fr-FR" sz="2400" dirty="0"/>
              <a:t>Être concis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6B68B16-51CE-725D-3D9F-469A544A1ACB}"/>
              </a:ext>
            </a:extLst>
          </p:cNvPr>
          <p:cNvSpPr/>
          <p:nvPr/>
        </p:nvSpPr>
        <p:spPr>
          <a:xfrm>
            <a:off x="838200" y="2252544"/>
            <a:ext cx="2988526" cy="7582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Briefing d’Encadrement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C546DE4-824A-8719-EB15-22D3F70E3F1A}"/>
              </a:ext>
            </a:extLst>
          </p:cNvPr>
          <p:cNvSpPr/>
          <p:nvPr/>
        </p:nvSpPr>
        <p:spPr>
          <a:xfrm>
            <a:off x="4589460" y="2252542"/>
            <a:ext cx="2988526" cy="75828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Briefing d’Enseignement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AE2785D-5CBB-4FED-57BE-86FA5991F918}"/>
              </a:ext>
            </a:extLst>
          </p:cNvPr>
          <p:cNvSpPr/>
          <p:nvPr/>
        </p:nvSpPr>
        <p:spPr>
          <a:xfrm>
            <a:off x="8334582" y="2252542"/>
            <a:ext cx="2988526" cy="75828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Briefing du Baptême</a:t>
            </a:r>
          </a:p>
        </p:txBody>
      </p:sp>
    </p:spTree>
    <p:extLst>
      <p:ext uri="{BB962C8B-B14F-4D97-AF65-F5344CB8AC3E}">
        <p14:creationId xmlns:p14="http://schemas.microsoft.com/office/powerpoint/2010/main" val="332197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A6FB2A3-2039-C744-3DE7-556E49A2A174}"/>
              </a:ext>
            </a:extLst>
          </p:cNvPr>
          <p:cNvCxnSpPr>
            <a:cxnSpLocks/>
          </p:cNvCxnSpPr>
          <p:nvPr/>
        </p:nvCxnSpPr>
        <p:spPr>
          <a:xfrm>
            <a:off x="577516" y="1684421"/>
            <a:ext cx="14197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DF3256F-43C8-027D-D4B0-1CD0F367DCD2}"/>
              </a:ext>
            </a:extLst>
          </p:cNvPr>
          <p:cNvCxnSpPr>
            <a:cxnSpLocks/>
          </p:cNvCxnSpPr>
          <p:nvPr/>
        </p:nvCxnSpPr>
        <p:spPr>
          <a:xfrm>
            <a:off x="1996068" y="1694985"/>
            <a:ext cx="1248937" cy="45496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ACE04F4-B9C2-1C22-70F1-24877EBD000A}"/>
              </a:ext>
            </a:extLst>
          </p:cNvPr>
          <p:cNvCxnSpPr/>
          <p:nvPr/>
        </p:nvCxnSpPr>
        <p:spPr>
          <a:xfrm>
            <a:off x="3245005" y="6248195"/>
            <a:ext cx="4772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6DC6273-4A4D-9DAD-58EE-CC9121DB310E}"/>
              </a:ext>
            </a:extLst>
          </p:cNvPr>
          <p:cNvCxnSpPr>
            <a:cxnSpLocks/>
          </p:cNvCxnSpPr>
          <p:nvPr/>
        </p:nvCxnSpPr>
        <p:spPr>
          <a:xfrm flipV="1">
            <a:off x="8006575" y="2341756"/>
            <a:ext cx="1248936" cy="3914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D2F543E-B659-6E1A-0CEB-840ABBC1024C}"/>
              </a:ext>
            </a:extLst>
          </p:cNvPr>
          <p:cNvCxnSpPr/>
          <p:nvPr/>
        </p:nvCxnSpPr>
        <p:spPr>
          <a:xfrm>
            <a:off x="9255511" y="2341756"/>
            <a:ext cx="10221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205803E-ED5C-3500-ED4B-F576DBBF2E1A}"/>
              </a:ext>
            </a:extLst>
          </p:cNvPr>
          <p:cNvCxnSpPr>
            <a:cxnSpLocks/>
          </p:cNvCxnSpPr>
          <p:nvPr/>
        </p:nvCxnSpPr>
        <p:spPr>
          <a:xfrm flipV="1">
            <a:off x="10277704" y="1706136"/>
            <a:ext cx="297369" cy="635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4284539-AFD5-E44A-E80F-C01079FFCCBF}"/>
              </a:ext>
            </a:extLst>
          </p:cNvPr>
          <p:cNvCxnSpPr>
            <a:cxnSpLocks/>
          </p:cNvCxnSpPr>
          <p:nvPr/>
        </p:nvCxnSpPr>
        <p:spPr>
          <a:xfrm>
            <a:off x="10575073" y="1706136"/>
            <a:ext cx="12340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760EFEF-E366-E64E-FD8A-1D6FA5756416}"/>
              </a:ext>
            </a:extLst>
          </p:cNvPr>
          <p:cNvSpPr/>
          <p:nvPr/>
        </p:nvSpPr>
        <p:spPr>
          <a:xfrm>
            <a:off x="577516" y="1774083"/>
            <a:ext cx="822781" cy="3512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Accueil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9EEBC6-7414-62A4-EE97-8B2ECCD58856}"/>
              </a:ext>
            </a:extLst>
          </p:cNvPr>
          <p:cNvSpPr/>
          <p:nvPr/>
        </p:nvSpPr>
        <p:spPr>
          <a:xfrm>
            <a:off x="3554195" y="4468125"/>
            <a:ext cx="1806558" cy="372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Le site - Intérêts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CDBBE13-57AB-61B3-DC88-8D0AA089346B}"/>
              </a:ext>
            </a:extLst>
          </p:cNvPr>
          <p:cNvSpPr txBox="1"/>
          <p:nvPr/>
        </p:nvSpPr>
        <p:spPr>
          <a:xfrm>
            <a:off x="489708" y="2111867"/>
            <a:ext cx="194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/>
              <a:t>Se présenter et faire connaissance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Votre rôle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Questionnement du ou des plongeurs :</a:t>
            </a:r>
          </a:p>
          <a:p>
            <a:pPr marL="285750" indent="-106363">
              <a:buFontTx/>
              <a:buChar char="-"/>
            </a:pPr>
            <a:r>
              <a:rPr lang="fr-FR" sz="1100" dirty="0"/>
              <a:t>Dernières plongées </a:t>
            </a:r>
          </a:p>
          <a:p>
            <a:pPr marL="285750" indent="-106363">
              <a:buFontTx/>
              <a:buChar char="-"/>
            </a:pPr>
            <a:r>
              <a:rPr lang="fr-FR" sz="1100" dirty="0"/>
              <a:t>Difficultés éventuelles (ex. oreilles)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25A2D96-7B4E-7686-E49D-757006AA6E56}"/>
              </a:ext>
            </a:extLst>
          </p:cNvPr>
          <p:cNvSpPr txBox="1"/>
          <p:nvPr/>
        </p:nvSpPr>
        <p:spPr>
          <a:xfrm>
            <a:off x="3539672" y="4868142"/>
            <a:ext cx="1942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/>
              <a:t>Description du site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Les points d’intérêts - faune, flore, particularités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Le trajet et paramètres de la plongée (planification)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15E2A6-15F5-4EB9-8D52-2DA9B009A95D}"/>
              </a:ext>
            </a:extLst>
          </p:cNvPr>
          <p:cNvSpPr/>
          <p:nvPr/>
        </p:nvSpPr>
        <p:spPr>
          <a:xfrm>
            <a:off x="2361356" y="1418407"/>
            <a:ext cx="1419726" cy="4849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La mise à l’eau et immersion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C7FC1E-C7EB-B293-1612-8DAE859C5419}"/>
              </a:ext>
            </a:extLst>
          </p:cNvPr>
          <p:cNvSpPr/>
          <p:nvPr/>
        </p:nvSpPr>
        <p:spPr>
          <a:xfrm>
            <a:off x="577516" y="3832973"/>
            <a:ext cx="1157794" cy="3667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Le matériel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A497FA-F233-D10A-FD88-44706A9029A3}"/>
              </a:ext>
            </a:extLst>
          </p:cNvPr>
          <p:cNvSpPr/>
          <p:nvPr/>
        </p:nvSpPr>
        <p:spPr>
          <a:xfrm>
            <a:off x="2765665" y="3530868"/>
            <a:ext cx="1194081" cy="3021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La descente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9C26BF-C413-AEB0-2FC9-F720D5B65E48}"/>
              </a:ext>
            </a:extLst>
          </p:cNvPr>
          <p:cNvSpPr txBox="1"/>
          <p:nvPr/>
        </p:nvSpPr>
        <p:spPr>
          <a:xfrm>
            <a:off x="2247883" y="1925866"/>
            <a:ext cx="194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/>
              <a:t>Saut droit, bascule arrière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Immersion sécurisée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Conditions de la plongée  - ex. courant, température</a:t>
            </a:r>
          </a:p>
          <a:p>
            <a:pPr marL="171450" indent="-171450">
              <a:buFontTx/>
              <a:buChar char="-"/>
            </a:pPr>
            <a:r>
              <a:rPr lang="fr-FR" sz="1100" dirty="0">
                <a:solidFill>
                  <a:srgbClr val="FF0000"/>
                </a:solidFill>
              </a:rPr>
              <a:t>Equilibrage des oreilles, du masque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EAC2BFA-1E4B-5C36-51E7-DD6180752F68}"/>
              </a:ext>
            </a:extLst>
          </p:cNvPr>
          <p:cNvSpPr txBox="1"/>
          <p:nvPr/>
        </p:nvSpPr>
        <p:spPr>
          <a:xfrm>
            <a:off x="527539" y="4202887"/>
            <a:ext cx="20512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/>
              <a:t>Positionnement sur le bateau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Le vôtre, celui du ou des plongeurs – ex. lestage, pression d’air / Check </a:t>
            </a:r>
          </a:p>
          <a:p>
            <a:endParaRPr lang="fr-FR" sz="11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F198ED4-6089-84B0-25C0-964B04C6A0A2}"/>
              </a:ext>
            </a:extLst>
          </p:cNvPr>
          <p:cNvSpPr txBox="1"/>
          <p:nvPr/>
        </p:nvSpPr>
        <p:spPr>
          <a:xfrm>
            <a:off x="5903864" y="4833612"/>
            <a:ext cx="1942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>
                <a:solidFill>
                  <a:srgbClr val="FF0000"/>
                </a:solidFill>
              </a:rPr>
              <a:t>Gestion d’air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Stabilisation – préservation du milieu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Positionnement encadrant/encadré(s)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Procédure d’urgence : perte de palanquée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Le froid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3BF-50F4-5575-A789-ED89A50842F7}"/>
              </a:ext>
            </a:extLst>
          </p:cNvPr>
          <p:cNvSpPr/>
          <p:nvPr/>
        </p:nvSpPr>
        <p:spPr>
          <a:xfrm>
            <a:off x="8975357" y="3555378"/>
            <a:ext cx="1524682" cy="4463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La décompression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2302735-7BC7-1D19-7267-B0FBCA13BBAC}"/>
              </a:ext>
            </a:extLst>
          </p:cNvPr>
          <p:cNvSpPr txBox="1"/>
          <p:nvPr/>
        </p:nvSpPr>
        <p:spPr>
          <a:xfrm>
            <a:off x="8975356" y="4106008"/>
            <a:ext cx="19424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/>
              <a:t>Quels moyens de déco – cohésion de la palanquée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Vitesse de remontée et paliers éventuels – obligatoires – facultatifs – Leurs profondeurs 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Positionnement encadrant/encadré(s)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  <a:p>
            <a:pPr marL="171450" indent="-171450">
              <a:buFontTx/>
              <a:buChar char="-"/>
            </a:pPr>
            <a:endParaRPr lang="fr-FR" sz="1100" dirty="0"/>
          </a:p>
          <a:p>
            <a:endParaRPr lang="fr-FR" sz="11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C4C6C0-CC08-6C3D-E698-DEB9680D29FD}"/>
              </a:ext>
            </a:extLst>
          </p:cNvPr>
          <p:cNvSpPr/>
          <p:nvPr/>
        </p:nvSpPr>
        <p:spPr>
          <a:xfrm>
            <a:off x="5953839" y="4483535"/>
            <a:ext cx="1816625" cy="372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Le site - consignes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F824E66-D2FC-223A-A69D-572C0FD8242A}"/>
              </a:ext>
            </a:extLst>
          </p:cNvPr>
          <p:cNvSpPr txBox="1"/>
          <p:nvPr/>
        </p:nvSpPr>
        <p:spPr>
          <a:xfrm>
            <a:off x="2720388" y="3842007"/>
            <a:ext cx="1942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/>
              <a:t>Placement du plongeur </a:t>
            </a:r>
          </a:p>
          <a:p>
            <a:pPr marL="171450" indent="-171450">
              <a:buFontTx/>
              <a:buChar char="-"/>
            </a:pPr>
            <a:r>
              <a:rPr lang="fr-FR" sz="1100" dirty="0">
                <a:solidFill>
                  <a:srgbClr val="FF0000"/>
                </a:solidFill>
              </a:rPr>
              <a:t>Vitesse de descente 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AC64C0-4477-0BE2-9F15-1C6EEA489647}"/>
              </a:ext>
            </a:extLst>
          </p:cNvPr>
          <p:cNvSpPr/>
          <p:nvPr/>
        </p:nvSpPr>
        <p:spPr>
          <a:xfrm>
            <a:off x="10599427" y="1441845"/>
            <a:ext cx="1209714" cy="514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Fin de la plongée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D6D8270-4682-CEC1-54D3-A3883E008502}"/>
              </a:ext>
            </a:extLst>
          </p:cNvPr>
          <p:cNvSpPr txBox="1"/>
          <p:nvPr/>
        </p:nvSpPr>
        <p:spPr>
          <a:xfrm>
            <a:off x="10395228" y="1981039"/>
            <a:ext cx="1942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>
                <a:solidFill>
                  <a:srgbClr val="FF0000"/>
                </a:solidFill>
              </a:rPr>
              <a:t>Expiration forcée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Tour d’horizon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Gonflage gilet à la surface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Parachute ? 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077A35B-F7BA-78BD-B341-C65D31911776}"/>
              </a:ext>
            </a:extLst>
          </p:cNvPr>
          <p:cNvGrpSpPr/>
          <p:nvPr/>
        </p:nvGrpSpPr>
        <p:grpSpPr>
          <a:xfrm>
            <a:off x="7589727" y="5814865"/>
            <a:ext cx="235048" cy="362957"/>
            <a:chOff x="5922554" y="5506391"/>
            <a:chExt cx="363600" cy="553998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F44DB9D-B168-FC48-0D95-7E4511729A87}"/>
                </a:ext>
              </a:extLst>
            </p:cNvPr>
            <p:cNvSpPr/>
            <p:nvPr/>
          </p:nvSpPr>
          <p:spPr>
            <a:xfrm>
              <a:off x="5922554" y="5506391"/>
              <a:ext cx="363600" cy="36295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0E93190B-9434-612F-80E0-856B4C57248E}"/>
                </a:ext>
              </a:extLst>
            </p:cNvPr>
            <p:cNvCxnSpPr>
              <a:endCxn id="19" idx="7"/>
            </p:cNvCxnSpPr>
            <p:nvPr/>
          </p:nvCxnSpPr>
          <p:spPr>
            <a:xfrm flipV="1">
              <a:off x="6096000" y="5559545"/>
              <a:ext cx="136906" cy="12856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D39ACC7-2D75-F22A-282E-40C04EA40EF5}"/>
                </a:ext>
              </a:extLst>
            </p:cNvPr>
            <p:cNvCxnSpPr>
              <a:stCxn id="19" idx="4"/>
            </p:cNvCxnSpPr>
            <p:nvPr/>
          </p:nvCxnSpPr>
          <p:spPr>
            <a:xfrm flipH="1">
              <a:off x="6096000" y="5869348"/>
              <a:ext cx="8354" cy="191041"/>
            </a:xfrm>
            <a:prstGeom prst="line">
              <a:avLst/>
            </a:pr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6A2E9FF-DBA9-21A9-8763-8A89C70B633E}"/>
              </a:ext>
            </a:extLst>
          </p:cNvPr>
          <p:cNvGrpSpPr/>
          <p:nvPr/>
        </p:nvGrpSpPr>
        <p:grpSpPr>
          <a:xfrm>
            <a:off x="5664615" y="5814865"/>
            <a:ext cx="235048" cy="362957"/>
            <a:chOff x="5922554" y="5506391"/>
            <a:chExt cx="363600" cy="553998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40480CA-C974-0B78-AB07-7BAFCC523F23}"/>
                </a:ext>
              </a:extLst>
            </p:cNvPr>
            <p:cNvSpPr/>
            <p:nvPr/>
          </p:nvSpPr>
          <p:spPr>
            <a:xfrm>
              <a:off x="5922554" y="5506391"/>
              <a:ext cx="363600" cy="36295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5D649D4C-A819-2AD3-C947-88810F40A17D}"/>
                </a:ext>
              </a:extLst>
            </p:cNvPr>
            <p:cNvCxnSpPr>
              <a:endCxn id="23" idx="7"/>
            </p:cNvCxnSpPr>
            <p:nvPr/>
          </p:nvCxnSpPr>
          <p:spPr>
            <a:xfrm flipV="1">
              <a:off x="6096000" y="5559545"/>
              <a:ext cx="136906" cy="12856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EE3D7D82-F9A3-4974-E353-3B0AC75E0980}"/>
                </a:ext>
              </a:extLst>
            </p:cNvPr>
            <p:cNvCxnSpPr>
              <a:stCxn id="23" idx="4"/>
            </p:cNvCxnSpPr>
            <p:nvPr/>
          </p:nvCxnSpPr>
          <p:spPr>
            <a:xfrm flipH="1">
              <a:off x="6096000" y="5869348"/>
              <a:ext cx="8354" cy="191041"/>
            </a:xfrm>
            <a:prstGeom prst="line">
              <a:avLst/>
            </a:pr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D543D67-5049-0A8A-B9E4-78B914EC648A}"/>
              </a:ext>
            </a:extLst>
          </p:cNvPr>
          <p:cNvGrpSpPr/>
          <p:nvPr/>
        </p:nvGrpSpPr>
        <p:grpSpPr>
          <a:xfrm>
            <a:off x="3329612" y="5814865"/>
            <a:ext cx="235048" cy="362957"/>
            <a:chOff x="5922554" y="5506391"/>
            <a:chExt cx="363600" cy="553998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1BA952E-426A-89F0-CD59-22A46222B773}"/>
                </a:ext>
              </a:extLst>
            </p:cNvPr>
            <p:cNvSpPr/>
            <p:nvPr/>
          </p:nvSpPr>
          <p:spPr>
            <a:xfrm>
              <a:off x="5922554" y="5506391"/>
              <a:ext cx="363600" cy="36295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4FB12F2C-B847-36B8-AED3-855BF438BD8C}"/>
                </a:ext>
              </a:extLst>
            </p:cNvPr>
            <p:cNvCxnSpPr>
              <a:endCxn id="28" idx="7"/>
            </p:cNvCxnSpPr>
            <p:nvPr/>
          </p:nvCxnSpPr>
          <p:spPr>
            <a:xfrm flipV="1">
              <a:off x="6096000" y="5559545"/>
              <a:ext cx="136906" cy="12856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F6781261-E62F-215B-2528-5ADEF8C6AAC1}"/>
                </a:ext>
              </a:extLst>
            </p:cNvPr>
            <p:cNvCxnSpPr>
              <a:stCxn id="28" idx="4"/>
            </p:cNvCxnSpPr>
            <p:nvPr/>
          </p:nvCxnSpPr>
          <p:spPr>
            <a:xfrm flipH="1">
              <a:off x="6096000" y="5869348"/>
              <a:ext cx="8354" cy="191041"/>
            </a:xfrm>
            <a:prstGeom prst="line">
              <a:avLst/>
            </a:pr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98AFD842-B69F-583A-2082-8E160CA0A83C}"/>
              </a:ext>
            </a:extLst>
          </p:cNvPr>
          <p:cNvGrpSpPr/>
          <p:nvPr/>
        </p:nvGrpSpPr>
        <p:grpSpPr>
          <a:xfrm>
            <a:off x="9137987" y="1874512"/>
            <a:ext cx="235048" cy="362957"/>
            <a:chOff x="5922554" y="5506391"/>
            <a:chExt cx="363600" cy="553998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852E76AD-3FF9-E3DA-9C6D-7E3890C1F6C2}"/>
                </a:ext>
              </a:extLst>
            </p:cNvPr>
            <p:cNvSpPr/>
            <p:nvPr/>
          </p:nvSpPr>
          <p:spPr>
            <a:xfrm>
              <a:off x="5922554" y="5506391"/>
              <a:ext cx="363600" cy="36295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35886BF9-6401-E44C-59CD-3C33EB32F2A3}"/>
                </a:ext>
              </a:extLst>
            </p:cNvPr>
            <p:cNvCxnSpPr>
              <a:endCxn id="47" idx="7"/>
            </p:cNvCxnSpPr>
            <p:nvPr/>
          </p:nvCxnSpPr>
          <p:spPr>
            <a:xfrm flipV="1">
              <a:off x="6096000" y="5559545"/>
              <a:ext cx="136906" cy="12856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76340D4-C592-09BD-3D59-F0FDBCA1595B}"/>
                </a:ext>
              </a:extLst>
            </p:cNvPr>
            <p:cNvCxnSpPr>
              <a:stCxn id="47" idx="4"/>
            </p:cNvCxnSpPr>
            <p:nvPr/>
          </p:nvCxnSpPr>
          <p:spPr>
            <a:xfrm flipH="1">
              <a:off x="6096000" y="5869348"/>
              <a:ext cx="8354" cy="191041"/>
            </a:xfrm>
            <a:prstGeom prst="line">
              <a:avLst/>
            </a:pr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" name="Graphique 50" descr="Ligne fléchée : demi-tour horizontal avec un remplissage uni">
            <a:extLst>
              <a:ext uri="{FF2B5EF4-FFF2-40B4-BE49-F238E27FC236}">
                <a16:creationId xmlns:a16="http://schemas.microsoft.com/office/drawing/2014/main" id="{919E00EC-BA21-3E9B-83AD-7AB61F236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6480" y="6244683"/>
            <a:ext cx="500518" cy="500518"/>
          </a:xfrm>
          <a:prstGeom prst="rect">
            <a:avLst/>
          </a:prstGeom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id="{A2A6AA62-ED4A-A50C-DD4B-9ED7569B0DD8}"/>
              </a:ext>
            </a:extLst>
          </p:cNvPr>
          <p:cNvGrpSpPr/>
          <p:nvPr/>
        </p:nvGrpSpPr>
        <p:grpSpPr>
          <a:xfrm>
            <a:off x="3671746" y="1047745"/>
            <a:ext cx="576000" cy="576000"/>
            <a:chOff x="5294460" y="3399313"/>
            <a:chExt cx="740310" cy="743525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4FD47B60-7AB5-7561-F8DD-61F261C20753}"/>
                </a:ext>
              </a:extLst>
            </p:cNvPr>
            <p:cNvSpPr/>
            <p:nvPr/>
          </p:nvSpPr>
          <p:spPr>
            <a:xfrm>
              <a:off x="5294460" y="3399313"/>
              <a:ext cx="740310" cy="7199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57" name="Graphique 56" descr="Langue des signes contour">
              <a:extLst>
                <a:ext uri="{FF2B5EF4-FFF2-40B4-BE49-F238E27FC236}">
                  <a16:creationId xmlns:a16="http://schemas.microsoft.com/office/drawing/2014/main" id="{169ACD2C-654D-DCE1-4D05-5291CB62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94460" y="3402528"/>
              <a:ext cx="740310" cy="740310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E0B22C2-E071-45EF-D82C-D2BF8163233F}"/>
              </a:ext>
            </a:extLst>
          </p:cNvPr>
          <p:cNvGrpSpPr/>
          <p:nvPr/>
        </p:nvGrpSpPr>
        <p:grpSpPr>
          <a:xfrm>
            <a:off x="426966" y="5849689"/>
            <a:ext cx="2255949" cy="859812"/>
            <a:chOff x="6248400" y="2111867"/>
            <a:chExt cx="2255949" cy="859812"/>
          </a:xfrm>
        </p:grpSpPr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BF164866-D46C-B06B-A94C-A06FEB04854A}"/>
                </a:ext>
              </a:extLst>
            </p:cNvPr>
            <p:cNvSpPr/>
            <p:nvPr/>
          </p:nvSpPr>
          <p:spPr>
            <a:xfrm>
              <a:off x="6248400" y="2111867"/>
              <a:ext cx="2255949" cy="8598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fr-FR" sz="1600" dirty="0">
                  <a:solidFill>
                    <a:schemeClr val="tx1"/>
                  </a:solidFill>
                </a:rPr>
                <a:t>Signes de </a:t>
              </a:r>
            </a:p>
            <a:p>
              <a:r>
                <a:rPr lang="fr-FR" sz="1600" dirty="0">
                  <a:solidFill>
                    <a:schemeClr val="tx1"/>
                  </a:solidFill>
                </a:rPr>
                <a:t>communication </a:t>
              </a:r>
            </a:p>
            <a:p>
              <a:r>
                <a:rPr lang="fr-FR" sz="1600" dirty="0">
                  <a:solidFill>
                    <a:schemeClr val="tx1"/>
                  </a:solidFill>
                </a:rPr>
                <a:t>associés </a:t>
              </a:r>
            </a:p>
          </p:txBody>
        </p:sp>
        <p:pic>
          <p:nvPicPr>
            <p:cNvPr id="58" name="Graphique 57" descr="Langue des signes contour">
              <a:extLst>
                <a:ext uri="{FF2B5EF4-FFF2-40B4-BE49-F238E27FC236}">
                  <a16:creationId xmlns:a16="http://schemas.microsoft.com/office/drawing/2014/main" id="{394F1909-829D-1F68-5CF8-B5B540DEC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13438" y="2117666"/>
              <a:ext cx="802091" cy="802091"/>
            </a:xfrm>
            <a:prstGeom prst="rect">
              <a:avLst/>
            </a:prstGeom>
          </p:spPr>
        </p:pic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C8426FD5-D7B0-80FE-341F-40B6FC55473C}"/>
              </a:ext>
            </a:extLst>
          </p:cNvPr>
          <p:cNvGrpSpPr/>
          <p:nvPr/>
        </p:nvGrpSpPr>
        <p:grpSpPr>
          <a:xfrm>
            <a:off x="3860721" y="3182057"/>
            <a:ext cx="576000" cy="576000"/>
            <a:chOff x="5294460" y="3399313"/>
            <a:chExt cx="740310" cy="743525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108A3BA8-02BA-03F5-9F28-5AF2CA0C8B99}"/>
                </a:ext>
              </a:extLst>
            </p:cNvPr>
            <p:cNvSpPr/>
            <p:nvPr/>
          </p:nvSpPr>
          <p:spPr>
            <a:xfrm>
              <a:off x="5294460" y="3399313"/>
              <a:ext cx="740310" cy="7199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9" name="Graphique 68" descr="Langue des signes contour">
              <a:extLst>
                <a:ext uri="{FF2B5EF4-FFF2-40B4-BE49-F238E27FC236}">
                  <a16:creationId xmlns:a16="http://schemas.microsoft.com/office/drawing/2014/main" id="{99E6F003-32FC-844F-A2B5-21FDE99F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94460" y="3402528"/>
              <a:ext cx="740310" cy="740310"/>
            </a:xfrm>
            <a:prstGeom prst="rect">
              <a:avLst/>
            </a:prstGeom>
          </p:spPr>
        </p:pic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AD26A7D3-C735-51F5-A53E-C6911B6B9207}"/>
              </a:ext>
            </a:extLst>
          </p:cNvPr>
          <p:cNvGrpSpPr/>
          <p:nvPr/>
        </p:nvGrpSpPr>
        <p:grpSpPr>
          <a:xfrm>
            <a:off x="5178520" y="4142089"/>
            <a:ext cx="576000" cy="576000"/>
            <a:chOff x="5294460" y="3399313"/>
            <a:chExt cx="740310" cy="743525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33A21EA0-806D-7EF3-CBFA-D48CDA612567}"/>
                </a:ext>
              </a:extLst>
            </p:cNvPr>
            <p:cNvSpPr/>
            <p:nvPr/>
          </p:nvSpPr>
          <p:spPr>
            <a:xfrm>
              <a:off x="5294460" y="3399313"/>
              <a:ext cx="740310" cy="7199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2" name="Graphique 71" descr="Langue des signes contour">
              <a:extLst>
                <a:ext uri="{FF2B5EF4-FFF2-40B4-BE49-F238E27FC236}">
                  <a16:creationId xmlns:a16="http://schemas.microsoft.com/office/drawing/2014/main" id="{725069BF-7F70-9E8A-BB84-4A6176681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94460" y="3402528"/>
              <a:ext cx="740310" cy="740310"/>
            </a:xfrm>
            <a:prstGeom prst="rect">
              <a:avLst/>
            </a:prstGeom>
          </p:spPr>
        </p:pic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FEF27A52-F5AE-55E6-D4FF-FFDEA5143A83}"/>
              </a:ext>
            </a:extLst>
          </p:cNvPr>
          <p:cNvGrpSpPr/>
          <p:nvPr/>
        </p:nvGrpSpPr>
        <p:grpSpPr>
          <a:xfrm>
            <a:off x="7590195" y="4172590"/>
            <a:ext cx="576000" cy="576000"/>
            <a:chOff x="5294460" y="3399313"/>
            <a:chExt cx="740310" cy="743525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12C7E764-8394-FC50-CF7E-8FEA8AAB3BA4}"/>
                </a:ext>
              </a:extLst>
            </p:cNvPr>
            <p:cNvSpPr/>
            <p:nvPr/>
          </p:nvSpPr>
          <p:spPr>
            <a:xfrm>
              <a:off x="5294460" y="3399313"/>
              <a:ext cx="740310" cy="7199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5" name="Graphique 74" descr="Langue des signes contour">
              <a:extLst>
                <a:ext uri="{FF2B5EF4-FFF2-40B4-BE49-F238E27FC236}">
                  <a16:creationId xmlns:a16="http://schemas.microsoft.com/office/drawing/2014/main" id="{DC439B8A-90BC-A607-74E8-50814804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94460" y="3402528"/>
              <a:ext cx="740310" cy="740310"/>
            </a:xfrm>
            <a:prstGeom prst="rect">
              <a:avLst/>
            </a:prstGeom>
          </p:spPr>
        </p:pic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3A9EAFAE-9E11-E117-0B74-97F16A6E47B2}"/>
              </a:ext>
            </a:extLst>
          </p:cNvPr>
          <p:cNvGrpSpPr/>
          <p:nvPr/>
        </p:nvGrpSpPr>
        <p:grpSpPr>
          <a:xfrm>
            <a:off x="10287073" y="3194817"/>
            <a:ext cx="576000" cy="576000"/>
            <a:chOff x="5294460" y="3399313"/>
            <a:chExt cx="740310" cy="743525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0E704ABE-6DD3-C69C-2D24-303A956DEB42}"/>
                </a:ext>
              </a:extLst>
            </p:cNvPr>
            <p:cNvSpPr/>
            <p:nvPr/>
          </p:nvSpPr>
          <p:spPr>
            <a:xfrm>
              <a:off x="5294460" y="3399313"/>
              <a:ext cx="740310" cy="7199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8" name="Graphique 77" descr="Langue des signes contour">
              <a:extLst>
                <a:ext uri="{FF2B5EF4-FFF2-40B4-BE49-F238E27FC236}">
                  <a16:creationId xmlns:a16="http://schemas.microsoft.com/office/drawing/2014/main" id="{120D507E-7BC0-A5BB-7118-D060E840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94460" y="3402528"/>
              <a:ext cx="740310" cy="740310"/>
            </a:xfrm>
            <a:prstGeom prst="rect">
              <a:avLst/>
            </a:prstGeom>
          </p:spPr>
        </p:pic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285234B5-FACD-63CC-8EEC-236071BF5BC1}"/>
              </a:ext>
            </a:extLst>
          </p:cNvPr>
          <p:cNvGrpSpPr/>
          <p:nvPr/>
        </p:nvGrpSpPr>
        <p:grpSpPr>
          <a:xfrm>
            <a:off x="11605437" y="1128771"/>
            <a:ext cx="576000" cy="576000"/>
            <a:chOff x="5294460" y="3399313"/>
            <a:chExt cx="740310" cy="743525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71B6943-BD2B-D939-C2DA-2B4A6BAB3B0C}"/>
                </a:ext>
              </a:extLst>
            </p:cNvPr>
            <p:cNvSpPr/>
            <p:nvPr/>
          </p:nvSpPr>
          <p:spPr>
            <a:xfrm>
              <a:off x="5294460" y="3399313"/>
              <a:ext cx="740310" cy="7199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81" name="Graphique 80" descr="Langue des signes contour">
              <a:extLst>
                <a:ext uri="{FF2B5EF4-FFF2-40B4-BE49-F238E27FC236}">
                  <a16:creationId xmlns:a16="http://schemas.microsoft.com/office/drawing/2014/main" id="{24B6C99C-AB2D-998D-6D8F-090F9701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94460" y="3402528"/>
              <a:ext cx="740310" cy="740310"/>
            </a:xfrm>
            <a:prstGeom prst="rect">
              <a:avLst/>
            </a:prstGeom>
          </p:spPr>
        </p:pic>
      </p:grp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4C7B025-D2ED-7F5A-A765-411D063785AF}"/>
              </a:ext>
            </a:extLst>
          </p:cNvPr>
          <p:cNvSpPr/>
          <p:nvPr/>
        </p:nvSpPr>
        <p:spPr>
          <a:xfrm>
            <a:off x="2940411" y="6320601"/>
            <a:ext cx="883521" cy="3727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Check air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CAD8981-DF6B-58E0-0664-233A9C6341EC}"/>
              </a:ext>
            </a:extLst>
          </p:cNvPr>
          <p:cNvSpPr/>
          <p:nvPr/>
        </p:nvSpPr>
        <p:spPr>
          <a:xfrm>
            <a:off x="6117655" y="6339528"/>
            <a:ext cx="1049627" cy="3727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Mi-temps</a:t>
            </a:r>
          </a:p>
        </p:txBody>
      </p:sp>
      <p:pic>
        <p:nvPicPr>
          <p:cNvPr id="10" name="Graphique 9" descr="Badge 1 avec un remplissage uni">
            <a:extLst>
              <a:ext uri="{FF2B5EF4-FFF2-40B4-BE49-F238E27FC236}">
                <a16:creationId xmlns:a16="http://schemas.microsoft.com/office/drawing/2014/main" id="{3F721E42-F298-D911-449A-AD4545CF06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551" y="1441406"/>
            <a:ext cx="416123" cy="416123"/>
          </a:xfrm>
          <a:prstGeom prst="rect">
            <a:avLst/>
          </a:prstGeom>
        </p:spPr>
      </p:pic>
      <p:pic>
        <p:nvPicPr>
          <p:cNvPr id="14" name="Graphique 13" descr="Badge avec un remplissage uni">
            <a:extLst>
              <a:ext uri="{FF2B5EF4-FFF2-40B4-BE49-F238E27FC236}">
                <a16:creationId xmlns:a16="http://schemas.microsoft.com/office/drawing/2014/main" id="{94A09661-9DCE-0926-9B4D-7ED18C4F3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758" y="3494804"/>
            <a:ext cx="416123" cy="416123"/>
          </a:xfrm>
          <a:prstGeom prst="rect">
            <a:avLst/>
          </a:prstGeom>
        </p:spPr>
      </p:pic>
      <p:pic>
        <p:nvPicPr>
          <p:cNvPr id="50" name="Graphique 49" descr="Badge 3 avec un remplissage uni">
            <a:extLst>
              <a:ext uri="{FF2B5EF4-FFF2-40B4-BE49-F238E27FC236}">
                <a16:creationId xmlns:a16="http://schemas.microsoft.com/office/drawing/2014/main" id="{6C2DC945-0866-8701-84E0-C46EEE4C4D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52064" y="1140573"/>
            <a:ext cx="416123" cy="416123"/>
          </a:xfrm>
          <a:prstGeom prst="rect">
            <a:avLst/>
          </a:prstGeom>
        </p:spPr>
      </p:pic>
      <p:pic>
        <p:nvPicPr>
          <p:cNvPr id="53" name="Graphique 52" descr="Badge 4 avec un remplissage uni">
            <a:extLst>
              <a:ext uri="{FF2B5EF4-FFF2-40B4-BE49-F238E27FC236}">
                <a16:creationId xmlns:a16="http://schemas.microsoft.com/office/drawing/2014/main" id="{6990BEFE-6C83-5DD8-9A25-5DDAC5FDA6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8496" y="3195257"/>
            <a:ext cx="416123" cy="416123"/>
          </a:xfrm>
          <a:prstGeom prst="rect">
            <a:avLst/>
          </a:prstGeom>
        </p:spPr>
      </p:pic>
      <p:pic>
        <p:nvPicPr>
          <p:cNvPr id="56" name="Graphique 55" descr="Badge 5 avec un remplissage uni">
            <a:extLst>
              <a:ext uri="{FF2B5EF4-FFF2-40B4-BE49-F238E27FC236}">
                <a16:creationId xmlns:a16="http://schemas.microsoft.com/office/drawing/2014/main" id="{68BC2886-872E-6ADB-186A-0421941374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75407" y="4276024"/>
            <a:ext cx="416123" cy="416123"/>
          </a:xfrm>
          <a:prstGeom prst="rect">
            <a:avLst/>
          </a:prstGeom>
        </p:spPr>
      </p:pic>
      <p:pic>
        <p:nvPicPr>
          <p:cNvPr id="60" name="Graphique 59" descr="Badge 6 avec un remplissage uni">
            <a:extLst>
              <a:ext uri="{FF2B5EF4-FFF2-40B4-BE49-F238E27FC236}">
                <a16:creationId xmlns:a16="http://schemas.microsoft.com/office/drawing/2014/main" id="{4283211F-501E-5D8E-C4DF-818E5675EC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26660" y="4745953"/>
            <a:ext cx="416123" cy="416123"/>
          </a:xfrm>
          <a:prstGeom prst="rect">
            <a:avLst/>
          </a:prstGeom>
        </p:spPr>
      </p:pic>
      <p:pic>
        <p:nvPicPr>
          <p:cNvPr id="62" name="Graphique 61" descr="Badge 7 avec un remplissage uni">
            <a:extLst>
              <a:ext uri="{FF2B5EF4-FFF2-40B4-BE49-F238E27FC236}">
                <a16:creationId xmlns:a16="http://schemas.microsoft.com/office/drawing/2014/main" id="{B50790B6-ECDD-439B-0053-453C0240E3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721316" y="3305090"/>
            <a:ext cx="416123" cy="416123"/>
          </a:xfrm>
          <a:prstGeom prst="rect">
            <a:avLst/>
          </a:prstGeom>
        </p:spPr>
      </p:pic>
      <p:pic>
        <p:nvPicPr>
          <p:cNvPr id="64" name="Graphique 63" descr="Badge 8 avec un remplissage uni">
            <a:extLst>
              <a:ext uri="{FF2B5EF4-FFF2-40B4-BE49-F238E27FC236}">
                <a16:creationId xmlns:a16="http://schemas.microsoft.com/office/drawing/2014/main" id="{D038E66B-87E7-E71E-B6B5-62E73BE316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291239" y="1198736"/>
            <a:ext cx="417600" cy="417600"/>
          </a:xfrm>
          <a:prstGeom prst="rect">
            <a:avLst/>
          </a:prstGeom>
        </p:spPr>
      </p:pic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6862C3FC-4C9A-E2A0-8B39-A42BBB320317}"/>
              </a:ext>
            </a:extLst>
          </p:cNvPr>
          <p:cNvSpPr/>
          <p:nvPr/>
        </p:nvSpPr>
        <p:spPr>
          <a:xfrm>
            <a:off x="4801202" y="2023946"/>
            <a:ext cx="2097741" cy="62408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Briefing</a:t>
            </a:r>
          </a:p>
          <a:p>
            <a:pPr algn="ctr"/>
            <a:r>
              <a:rPr lang="fr-FR" dirty="0"/>
              <a:t>chronologique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CB36B35-DE15-60DC-6A12-E2E332541F78}"/>
              </a:ext>
            </a:extLst>
          </p:cNvPr>
          <p:cNvSpPr/>
          <p:nvPr/>
        </p:nvSpPr>
        <p:spPr>
          <a:xfrm>
            <a:off x="7610901" y="134624"/>
            <a:ext cx="4432416" cy="7986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Briefing d’Encadrement</a:t>
            </a:r>
          </a:p>
          <a:p>
            <a:pPr algn="ctr"/>
            <a:r>
              <a:rPr lang="fr-FR" dirty="0"/>
              <a:t>5 à 8 minutes</a:t>
            </a:r>
          </a:p>
        </p:txBody>
      </p:sp>
    </p:spTree>
    <p:extLst>
      <p:ext uri="{BB962C8B-B14F-4D97-AF65-F5344CB8AC3E}">
        <p14:creationId xmlns:p14="http://schemas.microsoft.com/office/powerpoint/2010/main" val="52956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CE0D897F-D09B-B7EB-3FA4-51D072EAE22F}"/>
              </a:ext>
            </a:extLst>
          </p:cNvPr>
          <p:cNvGrpSpPr/>
          <p:nvPr/>
        </p:nvGrpSpPr>
        <p:grpSpPr>
          <a:xfrm>
            <a:off x="3407453" y="1683069"/>
            <a:ext cx="1942400" cy="1826022"/>
            <a:chOff x="260396" y="1757661"/>
            <a:chExt cx="1942400" cy="18260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02AECC-266D-AC71-870F-AD965DBD03C7}"/>
                </a:ext>
              </a:extLst>
            </p:cNvPr>
            <p:cNvSpPr/>
            <p:nvPr/>
          </p:nvSpPr>
          <p:spPr>
            <a:xfrm>
              <a:off x="371884" y="1757661"/>
              <a:ext cx="1251937" cy="3512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Accueil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B1112DF-8431-F6C4-8832-2BD67BB0BB8C}"/>
                </a:ext>
              </a:extLst>
            </p:cNvPr>
            <p:cNvSpPr txBox="1"/>
            <p:nvPr/>
          </p:nvSpPr>
          <p:spPr>
            <a:xfrm>
              <a:off x="260396" y="2137133"/>
              <a:ext cx="1942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fr-FR" sz="1100" dirty="0"/>
                <a:t>Se présenter et faire connaissance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Votre rôle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Questionnement du ou des plongeurs :</a:t>
              </a:r>
            </a:p>
            <a:p>
              <a:pPr marL="285750" indent="-106363">
                <a:buFontTx/>
                <a:buChar char="-"/>
              </a:pPr>
              <a:r>
                <a:rPr lang="fr-FR" sz="1100" dirty="0"/>
                <a:t>Dernières plongées </a:t>
              </a:r>
            </a:p>
            <a:p>
              <a:pPr marL="285750" indent="-106363">
                <a:buFontTx/>
                <a:buChar char="-"/>
              </a:pPr>
              <a:r>
                <a:rPr lang="fr-FR" sz="1100" dirty="0"/>
                <a:t>Difficultés éventuelles (ex. oreilles)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61ED10-B2BC-040F-F7F8-FF872E8863BC}"/>
              </a:ext>
            </a:extLst>
          </p:cNvPr>
          <p:cNvGrpSpPr/>
          <p:nvPr/>
        </p:nvGrpSpPr>
        <p:grpSpPr>
          <a:xfrm>
            <a:off x="822311" y="3037564"/>
            <a:ext cx="1942400" cy="1288452"/>
            <a:chOff x="3567723" y="4562120"/>
            <a:chExt cx="1942400" cy="12884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6F01CC-0897-A01F-FD6E-FCB8C703EBE4}"/>
                </a:ext>
              </a:extLst>
            </p:cNvPr>
            <p:cNvSpPr/>
            <p:nvPr/>
          </p:nvSpPr>
          <p:spPr>
            <a:xfrm>
              <a:off x="3567723" y="4562120"/>
              <a:ext cx="1806558" cy="3727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Le site - Intérêts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A479B10-B874-8BDF-340D-353B6B243DA2}"/>
                </a:ext>
              </a:extLst>
            </p:cNvPr>
            <p:cNvSpPr txBox="1"/>
            <p:nvPr/>
          </p:nvSpPr>
          <p:spPr>
            <a:xfrm>
              <a:off x="3567723" y="4911853"/>
              <a:ext cx="19424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fr-FR" sz="1100" dirty="0"/>
                <a:t>Description du site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Les points d’intérêts - faune, flore, particularités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Le trajet et paramètres de la plongée (planification)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7A9C53A-E817-8A26-1670-27FAD93B16D9}"/>
              </a:ext>
            </a:extLst>
          </p:cNvPr>
          <p:cNvGrpSpPr/>
          <p:nvPr/>
        </p:nvGrpSpPr>
        <p:grpSpPr>
          <a:xfrm>
            <a:off x="3248893" y="4962762"/>
            <a:ext cx="1942400" cy="1446522"/>
            <a:chOff x="418956" y="3832973"/>
            <a:chExt cx="1942400" cy="14465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85D243-9B92-C771-DA80-97165ECF9EF3}"/>
                </a:ext>
              </a:extLst>
            </p:cNvPr>
            <p:cNvSpPr/>
            <p:nvPr/>
          </p:nvSpPr>
          <p:spPr>
            <a:xfrm>
              <a:off x="577516" y="3832973"/>
              <a:ext cx="1157794" cy="36671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Le matériel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2539041-DCC9-FFC7-6AB3-374C89CC3B57}"/>
                </a:ext>
              </a:extLst>
            </p:cNvPr>
            <p:cNvSpPr txBox="1"/>
            <p:nvPr/>
          </p:nvSpPr>
          <p:spPr>
            <a:xfrm>
              <a:off x="418956" y="4171499"/>
              <a:ext cx="1942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fr-FR" sz="1100" dirty="0"/>
                <a:t>Positionnement sur le bateau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Le vôtre, celui du ou des plongeurs – ex. lestage, pression d’air / Check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Contrôle lestage ? 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5A425F0-7923-A2DC-7D37-4C6670AFBE63}"/>
              </a:ext>
            </a:extLst>
          </p:cNvPr>
          <p:cNvGrpSpPr/>
          <p:nvPr/>
        </p:nvGrpSpPr>
        <p:grpSpPr>
          <a:xfrm>
            <a:off x="9624992" y="3038469"/>
            <a:ext cx="1942400" cy="1871902"/>
            <a:chOff x="8845104" y="3553683"/>
            <a:chExt cx="1942400" cy="18719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DCC30-D99C-1E72-E41A-FD376C02CBFC}"/>
                </a:ext>
              </a:extLst>
            </p:cNvPr>
            <p:cNvSpPr/>
            <p:nvPr/>
          </p:nvSpPr>
          <p:spPr>
            <a:xfrm>
              <a:off x="8965500" y="3553683"/>
              <a:ext cx="1701608" cy="3497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La décompression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24E9524-ED08-25B7-F784-D6E5454B227C}"/>
                </a:ext>
              </a:extLst>
            </p:cNvPr>
            <p:cNvSpPr txBox="1"/>
            <p:nvPr/>
          </p:nvSpPr>
          <p:spPr>
            <a:xfrm>
              <a:off x="8845104" y="3979035"/>
              <a:ext cx="1942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fr-FR" sz="1100" dirty="0"/>
                <a:t>Quels moyens de déco – cohésion de la palanquée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Vitesse de remontée et paliers éventuels – obligatoires – facultatifs – Leurs profondeurs 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Fin de plongée (tour d’horizon, bien expiré…)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759A349-926F-D0BB-1580-D8B5F0222A57}"/>
              </a:ext>
            </a:extLst>
          </p:cNvPr>
          <p:cNvGrpSpPr/>
          <p:nvPr/>
        </p:nvGrpSpPr>
        <p:grpSpPr>
          <a:xfrm>
            <a:off x="6580839" y="4962762"/>
            <a:ext cx="1942400" cy="1784025"/>
            <a:chOff x="6033112" y="1994524"/>
            <a:chExt cx="1942400" cy="17840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E24648-03EE-2687-0CCC-825415E67103}"/>
                </a:ext>
              </a:extLst>
            </p:cNvPr>
            <p:cNvSpPr/>
            <p:nvPr/>
          </p:nvSpPr>
          <p:spPr>
            <a:xfrm>
              <a:off x="6096000" y="1994524"/>
              <a:ext cx="1816625" cy="3727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Communication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19461A5-CC7B-309C-8819-CFDC1427AF57}"/>
                </a:ext>
              </a:extLst>
            </p:cNvPr>
            <p:cNvSpPr txBox="1"/>
            <p:nvPr/>
          </p:nvSpPr>
          <p:spPr>
            <a:xfrm>
              <a:off x="6033112" y="2331999"/>
              <a:ext cx="1942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fr-FR" sz="1100" dirty="0"/>
                <a:t>Signes usuels et réponses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Equilibrage oreilles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Mi-pression, réserve d’air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Stabilisation (observation au cours de la plongée)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Paliers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Procédure d’urgence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Faune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101B4E-F7CA-D269-A977-E780F45C5E6C}"/>
              </a:ext>
            </a:extLst>
          </p:cNvPr>
          <p:cNvGrpSpPr/>
          <p:nvPr/>
        </p:nvGrpSpPr>
        <p:grpSpPr>
          <a:xfrm>
            <a:off x="7132004" y="1689829"/>
            <a:ext cx="1942400" cy="1649985"/>
            <a:chOff x="5832179" y="4539141"/>
            <a:chExt cx="1942400" cy="16499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CC8CD-DF35-9C60-FA1C-91E18F91D74F}"/>
                </a:ext>
              </a:extLst>
            </p:cNvPr>
            <p:cNvSpPr/>
            <p:nvPr/>
          </p:nvSpPr>
          <p:spPr>
            <a:xfrm>
              <a:off x="5899663" y="4539141"/>
              <a:ext cx="1816625" cy="3727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Consignes de sécu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9F3D99A-35EB-AFA2-D087-52C1F72FD7F7}"/>
                </a:ext>
              </a:extLst>
            </p:cNvPr>
            <p:cNvSpPr txBox="1"/>
            <p:nvPr/>
          </p:nvSpPr>
          <p:spPr>
            <a:xfrm>
              <a:off x="5832179" y="4911853"/>
              <a:ext cx="19424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fr-FR" sz="1100" dirty="0"/>
                <a:t>Mise à l’eau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Positionnement encadrant/encadrés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Immersion sécurisée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Planification – prof…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Gestion d’air</a:t>
              </a:r>
            </a:p>
            <a:p>
              <a:pPr marL="171450" indent="-171450">
                <a:buFontTx/>
                <a:buChar char="-"/>
              </a:pPr>
              <a:r>
                <a:rPr lang="fr-FR" sz="1100" dirty="0"/>
                <a:t>Cas perte de palanquée</a:t>
              </a:r>
            </a:p>
          </p:txBody>
        </p:sp>
      </p:grpSp>
      <p:pic>
        <p:nvPicPr>
          <p:cNvPr id="29" name="Graphique 28" descr="Badge 1 avec un remplissage uni">
            <a:extLst>
              <a:ext uri="{FF2B5EF4-FFF2-40B4-BE49-F238E27FC236}">
                <a16:creationId xmlns:a16="http://schemas.microsoft.com/office/drawing/2014/main" id="{3A6FFD8D-0720-FD96-A643-7F5746712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7138" y="1383580"/>
            <a:ext cx="416123" cy="416123"/>
          </a:xfrm>
          <a:prstGeom prst="rect">
            <a:avLst/>
          </a:prstGeom>
        </p:spPr>
      </p:pic>
      <p:pic>
        <p:nvPicPr>
          <p:cNvPr id="30" name="Graphique 29" descr="Badge avec un remplissage uni">
            <a:extLst>
              <a:ext uri="{FF2B5EF4-FFF2-40B4-BE49-F238E27FC236}">
                <a16:creationId xmlns:a16="http://schemas.microsoft.com/office/drawing/2014/main" id="{CDEAD107-02C2-B742-06C9-12406A13D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612" y="3103826"/>
            <a:ext cx="416123" cy="416123"/>
          </a:xfrm>
          <a:prstGeom prst="rect">
            <a:avLst/>
          </a:prstGeom>
        </p:spPr>
      </p:pic>
      <p:pic>
        <p:nvPicPr>
          <p:cNvPr id="31" name="Graphique 30" descr="Badge 3 avec un remplissage uni">
            <a:extLst>
              <a:ext uri="{FF2B5EF4-FFF2-40B4-BE49-F238E27FC236}">
                <a16:creationId xmlns:a16="http://schemas.microsoft.com/office/drawing/2014/main" id="{AEB4EF65-78F2-CF0E-2A48-E2F3BB15C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8906" y="4702310"/>
            <a:ext cx="416123" cy="416123"/>
          </a:xfrm>
          <a:prstGeom prst="rect">
            <a:avLst/>
          </a:prstGeom>
        </p:spPr>
      </p:pic>
      <p:pic>
        <p:nvPicPr>
          <p:cNvPr id="32" name="Graphique 31" descr="Badge 4 avec un remplissage uni">
            <a:extLst>
              <a:ext uri="{FF2B5EF4-FFF2-40B4-BE49-F238E27FC236}">
                <a16:creationId xmlns:a16="http://schemas.microsoft.com/office/drawing/2014/main" id="{4BAAA36A-4F21-6809-52AE-A172BCEA19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5700" y="4715376"/>
            <a:ext cx="416123" cy="416123"/>
          </a:xfrm>
          <a:prstGeom prst="rect">
            <a:avLst/>
          </a:prstGeom>
        </p:spPr>
      </p:pic>
      <p:pic>
        <p:nvPicPr>
          <p:cNvPr id="33" name="Graphique 32" descr="Badge 5 avec un remplissage uni">
            <a:extLst>
              <a:ext uri="{FF2B5EF4-FFF2-40B4-BE49-F238E27FC236}">
                <a16:creationId xmlns:a16="http://schemas.microsoft.com/office/drawing/2014/main" id="{9F5CCC3E-ED54-A15F-D292-B8C559F1BE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16931" y="3172601"/>
            <a:ext cx="416123" cy="416123"/>
          </a:xfrm>
          <a:prstGeom prst="rect">
            <a:avLst/>
          </a:prstGeom>
        </p:spPr>
      </p:pic>
      <p:pic>
        <p:nvPicPr>
          <p:cNvPr id="34" name="Graphique 33" descr="Badge 6 avec un remplissage uni">
            <a:extLst>
              <a:ext uri="{FF2B5EF4-FFF2-40B4-BE49-F238E27FC236}">
                <a16:creationId xmlns:a16="http://schemas.microsoft.com/office/drawing/2014/main" id="{C343BB1D-78D4-E934-AC77-31ECE46957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49549" y="1426481"/>
            <a:ext cx="416123" cy="416123"/>
          </a:xfrm>
          <a:prstGeom prst="rect">
            <a:avLst/>
          </a:prstGeom>
        </p:spPr>
      </p:pic>
      <p:cxnSp>
        <p:nvCxnSpPr>
          <p:cNvPr id="38" name="Connecteur en arc 37">
            <a:extLst>
              <a:ext uri="{FF2B5EF4-FFF2-40B4-BE49-F238E27FC236}">
                <a16:creationId xmlns:a16="http://schemas.microsoft.com/office/drawing/2014/main" id="{E3EAFEAC-030E-F703-A6FB-397B6B8204A8}"/>
              </a:ext>
            </a:extLst>
          </p:cNvPr>
          <p:cNvCxnSpPr>
            <a:stCxn id="5" idx="1"/>
            <a:endCxn id="6" idx="0"/>
          </p:cNvCxnSpPr>
          <p:nvPr/>
        </p:nvCxnSpPr>
        <p:spPr>
          <a:xfrm rot="10800000" flipV="1">
            <a:off x="1725591" y="1858680"/>
            <a:ext cx="1793351" cy="117888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rc 39">
            <a:extLst>
              <a:ext uri="{FF2B5EF4-FFF2-40B4-BE49-F238E27FC236}">
                <a16:creationId xmlns:a16="http://schemas.microsoft.com/office/drawing/2014/main" id="{6E5E3FCD-0740-49C4-6A07-6116FE8F0820}"/>
              </a:ext>
            </a:extLst>
          </p:cNvPr>
          <p:cNvCxnSpPr>
            <a:cxnSpLocks/>
            <a:stCxn id="16" idx="2"/>
          </p:cNvCxnSpPr>
          <p:nvPr/>
        </p:nvCxnSpPr>
        <p:spPr>
          <a:xfrm rot="16200000" flipH="1">
            <a:off x="2159624" y="3959903"/>
            <a:ext cx="818548" cy="15507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>
            <a:extLst>
              <a:ext uri="{FF2B5EF4-FFF2-40B4-BE49-F238E27FC236}">
                <a16:creationId xmlns:a16="http://schemas.microsoft.com/office/drawing/2014/main" id="{17580F43-C733-0110-C3EA-DA5336D49677}"/>
              </a:ext>
            </a:extLst>
          </p:cNvPr>
          <p:cNvCxnSpPr>
            <a:stCxn id="8" idx="3"/>
            <a:endCxn id="20" idx="1"/>
          </p:cNvCxnSpPr>
          <p:nvPr/>
        </p:nvCxnSpPr>
        <p:spPr>
          <a:xfrm>
            <a:off x="4565247" y="5146120"/>
            <a:ext cx="2078480" cy="299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rc 43">
            <a:extLst>
              <a:ext uri="{FF2B5EF4-FFF2-40B4-BE49-F238E27FC236}">
                <a16:creationId xmlns:a16="http://schemas.microsoft.com/office/drawing/2014/main" id="{67D48B7B-CD4F-641D-EF95-A17CB153EC88}"/>
              </a:ext>
            </a:extLst>
          </p:cNvPr>
          <p:cNvCxnSpPr>
            <a:stCxn id="20" idx="3"/>
            <a:endCxn id="19" idx="2"/>
          </p:cNvCxnSpPr>
          <p:nvPr/>
        </p:nvCxnSpPr>
        <p:spPr>
          <a:xfrm flipV="1">
            <a:off x="8460352" y="4910371"/>
            <a:ext cx="2135840" cy="2387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>
            <a:extLst>
              <a:ext uri="{FF2B5EF4-FFF2-40B4-BE49-F238E27FC236}">
                <a16:creationId xmlns:a16="http://schemas.microsoft.com/office/drawing/2014/main" id="{8A008920-4786-69D6-7B8C-13A8F9A340F4}"/>
              </a:ext>
            </a:extLst>
          </p:cNvPr>
          <p:cNvCxnSpPr>
            <a:stCxn id="10" idx="0"/>
            <a:endCxn id="11" idx="3"/>
          </p:cNvCxnSpPr>
          <p:nvPr/>
        </p:nvCxnSpPr>
        <p:spPr>
          <a:xfrm rot="16200000" flipV="1">
            <a:off x="9225011" y="1667287"/>
            <a:ext cx="1162284" cy="158007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B2AE52D9-EF66-CC7F-1409-7E5D84A04516}"/>
              </a:ext>
            </a:extLst>
          </p:cNvPr>
          <p:cNvSpPr/>
          <p:nvPr/>
        </p:nvSpPr>
        <p:spPr>
          <a:xfrm>
            <a:off x="4933975" y="3463821"/>
            <a:ext cx="2097741" cy="6240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Briefing par thématique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0897A1C-74C4-A288-E8DE-F78967B26CE8}"/>
              </a:ext>
            </a:extLst>
          </p:cNvPr>
          <p:cNvSpPr/>
          <p:nvPr/>
        </p:nvSpPr>
        <p:spPr>
          <a:xfrm>
            <a:off x="7610901" y="134624"/>
            <a:ext cx="4432416" cy="7986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Briefing d’Encadrement</a:t>
            </a:r>
          </a:p>
          <a:p>
            <a:pPr algn="ctr"/>
            <a:r>
              <a:rPr lang="fr-FR" dirty="0"/>
              <a:t>5 à 8 minutes</a:t>
            </a:r>
          </a:p>
        </p:txBody>
      </p:sp>
    </p:spTree>
    <p:extLst>
      <p:ext uri="{BB962C8B-B14F-4D97-AF65-F5344CB8AC3E}">
        <p14:creationId xmlns:p14="http://schemas.microsoft.com/office/powerpoint/2010/main" val="247638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2D05FB0-CABC-1632-1E51-A922574AD6A4}"/>
              </a:ext>
            </a:extLst>
          </p:cNvPr>
          <p:cNvSpPr/>
          <p:nvPr/>
        </p:nvSpPr>
        <p:spPr>
          <a:xfrm>
            <a:off x="674568" y="5477929"/>
            <a:ext cx="1873623" cy="4479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Consignes Conduite de palanquée</a:t>
            </a:r>
          </a:p>
        </p:txBody>
      </p:sp>
      <p:pic>
        <p:nvPicPr>
          <p:cNvPr id="30" name="Graphique 29" descr="Badge 3 avec un remplissage uni">
            <a:extLst>
              <a:ext uri="{FF2B5EF4-FFF2-40B4-BE49-F238E27FC236}">
                <a16:creationId xmlns:a16="http://schemas.microsoft.com/office/drawing/2014/main" id="{E6391D26-F93D-2BDC-C618-09345ED61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403" y="5244565"/>
            <a:ext cx="416123" cy="416123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C7B00383-91B1-EA7A-6C54-2DBBA699C513}"/>
              </a:ext>
            </a:extLst>
          </p:cNvPr>
          <p:cNvGrpSpPr/>
          <p:nvPr/>
        </p:nvGrpSpPr>
        <p:grpSpPr>
          <a:xfrm>
            <a:off x="3862358" y="2469036"/>
            <a:ext cx="7921512" cy="3907822"/>
            <a:chOff x="577516" y="1684421"/>
            <a:chExt cx="11231625" cy="457141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6B34D9C4-9BC5-0808-CEC3-BC58FDC93EAA}"/>
                </a:ext>
              </a:extLst>
            </p:cNvPr>
            <p:cNvGrpSpPr/>
            <p:nvPr/>
          </p:nvGrpSpPr>
          <p:grpSpPr>
            <a:xfrm>
              <a:off x="577516" y="1684421"/>
              <a:ext cx="9997557" cy="4571413"/>
              <a:chOff x="577516" y="1684421"/>
              <a:chExt cx="9997557" cy="4571413"/>
            </a:xfrm>
          </p:grpSpPr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5E34BE6A-F23C-6546-FFD4-E5897C2280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516" y="1684421"/>
                <a:ext cx="141972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7177E346-55F4-AE20-F306-47F64B4B62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6068" y="1694985"/>
                <a:ext cx="1248937" cy="454969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85962DBD-B52D-5B3D-DCEE-1C34E460828E}"/>
                  </a:ext>
                </a:extLst>
              </p:cNvPr>
              <p:cNvCxnSpPr/>
              <p:nvPr/>
            </p:nvCxnSpPr>
            <p:spPr>
              <a:xfrm>
                <a:off x="3245005" y="6248195"/>
                <a:ext cx="477272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0246E579-BADF-ECCF-5736-F91ED3FBED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6575" y="2341756"/>
                <a:ext cx="1248936" cy="391407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F16EC9CE-023F-EBDC-AC47-0FCB3E2ABEF1}"/>
                  </a:ext>
                </a:extLst>
              </p:cNvPr>
              <p:cNvCxnSpPr/>
              <p:nvPr/>
            </p:nvCxnSpPr>
            <p:spPr>
              <a:xfrm>
                <a:off x="9255511" y="2341756"/>
                <a:ext cx="10221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CD321A88-91E1-B671-DC99-3D25253955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7704" y="1706136"/>
                <a:ext cx="297369" cy="6356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264AC585-CBB3-4D7B-F755-640B99F31094}"/>
                </a:ext>
              </a:extLst>
            </p:cNvPr>
            <p:cNvCxnSpPr>
              <a:cxnSpLocks/>
            </p:cNvCxnSpPr>
            <p:nvPr/>
          </p:nvCxnSpPr>
          <p:spPr>
            <a:xfrm>
              <a:off x="10575073" y="1706136"/>
              <a:ext cx="12340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F7F5D47-3A4E-BA61-F2B6-21B255DF5B58}"/>
              </a:ext>
            </a:extLst>
          </p:cNvPr>
          <p:cNvSpPr/>
          <p:nvPr/>
        </p:nvSpPr>
        <p:spPr>
          <a:xfrm>
            <a:off x="674569" y="1179095"/>
            <a:ext cx="1873622" cy="3512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Accueil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1F757-ED7E-A461-2126-255CEB172B2F}"/>
              </a:ext>
            </a:extLst>
          </p:cNvPr>
          <p:cNvSpPr/>
          <p:nvPr/>
        </p:nvSpPr>
        <p:spPr>
          <a:xfrm>
            <a:off x="674568" y="2527583"/>
            <a:ext cx="1873623" cy="4479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Présentation de la séance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BA05E46-FBEB-E1DA-1BA6-0CA0D28527B6}"/>
              </a:ext>
            </a:extLst>
          </p:cNvPr>
          <p:cNvSpPr/>
          <p:nvPr/>
        </p:nvSpPr>
        <p:spPr>
          <a:xfrm>
            <a:off x="674569" y="3102747"/>
            <a:ext cx="1873622" cy="56547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La démarche pédagogique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AE9AA5-82AE-5EE3-CCB7-C38C0B57D54E}"/>
              </a:ext>
            </a:extLst>
          </p:cNvPr>
          <p:cNvSpPr txBox="1"/>
          <p:nvPr/>
        </p:nvSpPr>
        <p:spPr>
          <a:xfrm>
            <a:off x="674569" y="1530317"/>
            <a:ext cx="1942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/>
              <a:t>Se présenter – votre rôle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Questionnement du ou des plongeurs :</a:t>
            </a:r>
          </a:p>
          <a:p>
            <a:pPr marL="285750" indent="-106363">
              <a:buFontTx/>
              <a:buChar char="-"/>
            </a:pPr>
            <a:r>
              <a:rPr lang="fr-FR" sz="1100" dirty="0"/>
              <a:t>Dernières plongées </a:t>
            </a:r>
          </a:p>
          <a:p>
            <a:pPr marL="285750" indent="-106363">
              <a:buFontTx/>
              <a:buChar char="-"/>
            </a:pPr>
            <a:r>
              <a:rPr lang="fr-FR" sz="1100" dirty="0"/>
              <a:t>Séances précédentes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142176-8421-6B95-3E1B-4E98C1A1C5FF}"/>
              </a:ext>
            </a:extLst>
          </p:cNvPr>
          <p:cNvSpPr txBox="1"/>
          <p:nvPr/>
        </p:nvSpPr>
        <p:spPr>
          <a:xfrm>
            <a:off x="634713" y="3667523"/>
            <a:ext cx="194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/>
              <a:t>Objectif Général 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Objectif de séance 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Justification de la séance, lien avec l’objectif - prérogatives/compétences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Prérequis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Positionnement de la séance dans la compétence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Positionnement de l’élève dans le cursus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1AA8A1F-6F49-BAC4-CB07-EBD1EEA6B7D6}"/>
              </a:ext>
            </a:extLst>
          </p:cNvPr>
          <p:cNvSpPr/>
          <p:nvPr/>
        </p:nvSpPr>
        <p:spPr>
          <a:xfrm>
            <a:off x="2714149" y="3732292"/>
            <a:ext cx="1051028" cy="363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Quoi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285B61E-7E7B-6C5F-CF93-D8538C530FC9}"/>
              </a:ext>
            </a:extLst>
          </p:cNvPr>
          <p:cNvSpPr/>
          <p:nvPr/>
        </p:nvSpPr>
        <p:spPr>
          <a:xfrm>
            <a:off x="2714149" y="4206244"/>
            <a:ext cx="1051028" cy="363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Pourquoi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2323CAC-5F9F-E574-ED74-18C9FC5C5D5A}"/>
              </a:ext>
            </a:extLst>
          </p:cNvPr>
          <p:cNvSpPr/>
          <p:nvPr/>
        </p:nvSpPr>
        <p:spPr>
          <a:xfrm>
            <a:off x="2702443" y="4804992"/>
            <a:ext cx="1051028" cy="363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Où tu en es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CFEFE14-DD00-E0D5-4D3E-1C6BBCF9E2F9}"/>
              </a:ext>
            </a:extLst>
          </p:cNvPr>
          <p:cNvSpPr/>
          <p:nvPr/>
        </p:nvSpPr>
        <p:spPr>
          <a:xfrm>
            <a:off x="2731320" y="1636616"/>
            <a:ext cx="1051028" cy="363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Qui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F903CEF-A5F5-2C65-5350-7DC7BCE40496}"/>
              </a:ext>
            </a:extLst>
          </p:cNvPr>
          <p:cNvSpPr/>
          <p:nvPr/>
        </p:nvSpPr>
        <p:spPr>
          <a:xfrm>
            <a:off x="6489958" y="1465960"/>
            <a:ext cx="1873622" cy="56547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Déroulement </a:t>
            </a:r>
          </a:p>
          <a:p>
            <a:pPr algn="ctr"/>
            <a:r>
              <a:rPr lang="fr-FR" sz="1600" dirty="0"/>
              <a:t>de la séance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F4395AE-5C7C-47EB-3756-E18251A57DF6}"/>
              </a:ext>
            </a:extLst>
          </p:cNvPr>
          <p:cNvSpPr/>
          <p:nvPr/>
        </p:nvSpPr>
        <p:spPr>
          <a:xfrm>
            <a:off x="8523379" y="1530317"/>
            <a:ext cx="1051028" cy="363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Comment</a:t>
            </a:r>
          </a:p>
        </p:txBody>
      </p:sp>
      <p:pic>
        <p:nvPicPr>
          <p:cNvPr id="28" name="Graphique 27" descr="Badge 1 avec un remplissage uni">
            <a:extLst>
              <a:ext uri="{FF2B5EF4-FFF2-40B4-BE49-F238E27FC236}">
                <a16:creationId xmlns:a16="http://schemas.microsoft.com/office/drawing/2014/main" id="{A14A7C22-1505-66A0-280B-19F8B4E9E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729" y="986969"/>
            <a:ext cx="416123" cy="416123"/>
          </a:xfrm>
          <a:prstGeom prst="rect">
            <a:avLst/>
          </a:prstGeom>
        </p:spPr>
      </p:pic>
      <p:pic>
        <p:nvPicPr>
          <p:cNvPr id="29" name="Graphique 28" descr="Badge avec un remplissage uni">
            <a:extLst>
              <a:ext uri="{FF2B5EF4-FFF2-40B4-BE49-F238E27FC236}">
                <a16:creationId xmlns:a16="http://schemas.microsoft.com/office/drawing/2014/main" id="{098B4359-28DB-2280-7886-F6548D43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728" y="2317703"/>
            <a:ext cx="416123" cy="416123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A4627223-6D56-B71F-D00A-00F7441F8D5F}"/>
              </a:ext>
            </a:extLst>
          </p:cNvPr>
          <p:cNvSpPr txBox="1"/>
          <p:nvPr/>
        </p:nvSpPr>
        <p:spPr>
          <a:xfrm>
            <a:off x="634713" y="5948401"/>
            <a:ext cx="21374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/>
              <a:t>Mise à l’eau, descente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Consignes DP-moniteur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Le site 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Consignes générales – oreilles-gestion air-froid-ventilation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939EA7F-56BC-214B-63D5-F0B87D1E692D}"/>
              </a:ext>
            </a:extLst>
          </p:cNvPr>
          <p:cNvCxnSpPr/>
          <p:nvPr/>
        </p:nvCxnSpPr>
        <p:spPr>
          <a:xfrm>
            <a:off x="5862918" y="2469036"/>
            <a:ext cx="0" cy="4267940"/>
          </a:xfrm>
          <a:prstGeom prst="line">
            <a:avLst/>
          </a:prstGeom>
          <a:ln w="15875" cmpd="sng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43D870F-3118-4CB6-7CAE-CD1192C9ABBE}"/>
              </a:ext>
            </a:extLst>
          </p:cNvPr>
          <p:cNvCxnSpPr/>
          <p:nvPr/>
        </p:nvCxnSpPr>
        <p:spPr>
          <a:xfrm>
            <a:off x="8363580" y="2487599"/>
            <a:ext cx="0" cy="426794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8EF41214-5D5D-4167-63A6-37114AFE5D20}"/>
              </a:ext>
            </a:extLst>
          </p:cNvPr>
          <p:cNvCxnSpPr/>
          <p:nvPr/>
        </p:nvCxnSpPr>
        <p:spPr>
          <a:xfrm>
            <a:off x="7144380" y="2478067"/>
            <a:ext cx="0" cy="426794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72C00FBC-8E98-986C-BCF5-BB478C2677D7}"/>
              </a:ext>
            </a:extLst>
          </p:cNvPr>
          <p:cNvSpPr/>
          <p:nvPr/>
        </p:nvSpPr>
        <p:spPr>
          <a:xfrm>
            <a:off x="3489689" y="2545683"/>
            <a:ext cx="1351413" cy="68108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Explication</a:t>
            </a:r>
          </a:p>
          <a:p>
            <a:pPr algn="ctr"/>
            <a:r>
              <a:rPr lang="fr-FR" sz="1400" dirty="0"/>
              <a:t>Démonstration au sec ?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A1E3B4CE-1BB0-65DE-ACC8-27DAEE355209}"/>
              </a:ext>
            </a:extLst>
          </p:cNvPr>
          <p:cNvSpPr/>
          <p:nvPr/>
        </p:nvSpPr>
        <p:spPr>
          <a:xfrm>
            <a:off x="4209060" y="3448883"/>
            <a:ext cx="1190263" cy="29802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Check à 5 m</a:t>
            </a:r>
          </a:p>
        </p:txBody>
      </p:sp>
      <p:pic>
        <p:nvPicPr>
          <p:cNvPr id="77" name="Graphique 76" descr="Terminé avec un remplissage uni">
            <a:extLst>
              <a:ext uri="{FF2B5EF4-FFF2-40B4-BE49-F238E27FC236}">
                <a16:creationId xmlns:a16="http://schemas.microsoft.com/office/drawing/2014/main" id="{74021702-B1F6-0CBE-EA49-DDC1390A4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1019" y="6026808"/>
            <a:ext cx="494274" cy="494274"/>
          </a:xfrm>
          <a:prstGeom prst="rect">
            <a:avLst/>
          </a:prstGeom>
        </p:spPr>
      </p:pic>
      <p:pic>
        <p:nvPicPr>
          <p:cNvPr id="80" name="Graphique 79" descr="Terminé avec un remplissage uni">
            <a:extLst>
              <a:ext uri="{FF2B5EF4-FFF2-40B4-BE49-F238E27FC236}">
                <a16:creationId xmlns:a16="http://schemas.microsoft.com/office/drawing/2014/main" id="{6E1E5C88-9028-5F99-CCF6-7FF1D6772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8539" y="6026808"/>
            <a:ext cx="494274" cy="494274"/>
          </a:xfrm>
          <a:prstGeom prst="rect">
            <a:avLst/>
          </a:prstGeom>
        </p:spPr>
      </p:pic>
      <p:grpSp>
        <p:nvGrpSpPr>
          <p:cNvPr id="82" name="Groupe 81">
            <a:extLst>
              <a:ext uri="{FF2B5EF4-FFF2-40B4-BE49-F238E27FC236}">
                <a16:creationId xmlns:a16="http://schemas.microsoft.com/office/drawing/2014/main" id="{A289E1B2-99C8-9746-7E5B-45592630333C}"/>
              </a:ext>
            </a:extLst>
          </p:cNvPr>
          <p:cNvGrpSpPr/>
          <p:nvPr/>
        </p:nvGrpSpPr>
        <p:grpSpPr>
          <a:xfrm>
            <a:off x="5765442" y="5521779"/>
            <a:ext cx="235048" cy="362957"/>
            <a:chOff x="5922554" y="5506391"/>
            <a:chExt cx="363600" cy="553998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68B8270D-603E-1911-40F7-59212CDD9FB7}"/>
                </a:ext>
              </a:extLst>
            </p:cNvPr>
            <p:cNvSpPr/>
            <p:nvPr/>
          </p:nvSpPr>
          <p:spPr>
            <a:xfrm>
              <a:off x="5922554" y="5506391"/>
              <a:ext cx="363600" cy="36295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C9B4779B-AB98-F396-39F6-95D95F4E0F2D}"/>
                </a:ext>
              </a:extLst>
            </p:cNvPr>
            <p:cNvCxnSpPr>
              <a:endCxn id="83" idx="7"/>
            </p:cNvCxnSpPr>
            <p:nvPr/>
          </p:nvCxnSpPr>
          <p:spPr>
            <a:xfrm flipV="1">
              <a:off x="6096000" y="5559545"/>
              <a:ext cx="136906" cy="12856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C74CFDFE-7A15-A257-ECFA-E813B5B7B738}"/>
                </a:ext>
              </a:extLst>
            </p:cNvPr>
            <p:cNvCxnSpPr>
              <a:stCxn id="83" idx="4"/>
            </p:cNvCxnSpPr>
            <p:nvPr/>
          </p:nvCxnSpPr>
          <p:spPr>
            <a:xfrm flipH="1">
              <a:off x="6096000" y="5869348"/>
              <a:ext cx="8354" cy="191041"/>
            </a:xfrm>
            <a:prstGeom prst="line">
              <a:avLst/>
            </a:pr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Graphique 67" descr="Ligne fléchée : faire pivoter à droite avec un remplissage uni">
            <a:extLst>
              <a:ext uri="{FF2B5EF4-FFF2-40B4-BE49-F238E27FC236}">
                <a16:creationId xmlns:a16="http://schemas.microsoft.com/office/drawing/2014/main" id="{B119C3AD-590B-7325-8B05-850A760A1EC4}"/>
              </a:ext>
            </a:extLst>
          </p:cNvPr>
          <p:cNvSpPr/>
          <p:nvPr/>
        </p:nvSpPr>
        <p:spPr>
          <a:xfrm>
            <a:off x="5762032" y="6439657"/>
            <a:ext cx="305718" cy="237794"/>
          </a:xfrm>
          <a:custGeom>
            <a:avLst/>
            <a:gdLst>
              <a:gd name="connsiteX0" fmla="*/ 838014 w 846586"/>
              <a:gd name="connsiteY0" fmla="*/ 257175 h 626759"/>
              <a:gd name="connsiteX1" fmla="*/ 798009 w 846586"/>
              <a:gd name="connsiteY1" fmla="*/ 256223 h 626759"/>
              <a:gd name="connsiteX2" fmla="*/ 713236 w 846586"/>
              <a:gd name="connsiteY2" fmla="*/ 340995 h 626759"/>
              <a:gd name="connsiteX3" fmla="*/ 357001 w 846586"/>
              <a:gd name="connsiteY3" fmla="*/ 0 h 626759"/>
              <a:gd name="connsiteX4" fmla="*/ 24579 w 846586"/>
              <a:gd name="connsiteY4" fmla="*/ 226695 h 626759"/>
              <a:gd name="connsiteX5" fmla="*/ 113161 w 846586"/>
              <a:gd name="connsiteY5" fmla="*/ 619125 h 626759"/>
              <a:gd name="connsiteX6" fmla="*/ 153166 w 846586"/>
              <a:gd name="connsiteY6" fmla="*/ 617220 h 626759"/>
              <a:gd name="connsiteX7" fmla="*/ 152214 w 846586"/>
              <a:gd name="connsiteY7" fmla="*/ 577215 h 626759"/>
              <a:gd name="connsiteX8" fmla="*/ 91254 w 846586"/>
              <a:gd name="connsiteY8" fmla="*/ 218123 h 626759"/>
              <a:gd name="connsiteX9" fmla="*/ 421771 w 846586"/>
              <a:gd name="connsiteY9" fmla="*/ 64770 h 626759"/>
              <a:gd name="connsiteX10" fmla="*/ 656086 w 846586"/>
              <a:gd name="connsiteY10" fmla="*/ 343853 h 626759"/>
              <a:gd name="connsiteX11" fmla="*/ 569409 w 846586"/>
              <a:gd name="connsiteY11" fmla="*/ 256223 h 626759"/>
              <a:gd name="connsiteX12" fmla="*/ 529404 w 846586"/>
              <a:gd name="connsiteY12" fmla="*/ 256223 h 626759"/>
              <a:gd name="connsiteX13" fmla="*/ 529404 w 846586"/>
              <a:gd name="connsiteY13" fmla="*/ 296228 h 626759"/>
              <a:gd name="connsiteX14" fmla="*/ 663706 w 846586"/>
              <a:gd name="connsiteY14" fmla="*/ 430530 h 626759"/>
              <a:gd name="connsiteX15" fmla="*/ 681804 w 846586"/>
              <a:gd name="connsiteY15" fmla="*/ 439103 h 626759"/>
              <a:gd name="connsiteX16" fmla="*/ 683709 w 846586"/>
              <a:gd name="connsiteY16" fmla="*/ 439103 h 626759"/>
              <a:gd name="connsiteX17" fmla="*/ 686566 w 846586"/>
              <a:gd name="connsiteY17" fmla="*/ 439103 h 626759"/>
              <a:gd name="connsiteX18" fmla="*/ 689424 w 846586"/>
              <a:gd name="connsiteY18" fmla="*/ 439103 h 626759"/>
              <a:gd name="connsiteX19" fmla="*/ 691329 w 846586"/>
              <a:gd name="connsiteY19" fmla="*/ 438150 h 626759"/>
              <a:gd name="connsiteX20" fmla="*/ 694186 w 846586"/>
              <a:gd name="connsiteY20" fmla="*/ 437198 h 626759"/>
              <a:gd name="connsiteX21" fmla="*/ 694186 w 846586"/>
              <a:gd name="connsiteY21" fmla="*/ 437198 h 626759"/>
              <a:gd name="connsiteX22" fmla="*/ 703711 w 846586"/>
              <a:gd name="connsiteY22" fmla="*/ 430530 h 626759"/>
              <a:gd name="connsiteX23" fmla="*/ 838014 w 846586"/>
              <a:gd name="connsiteY23" fmla="*/ 296228 h 626759"/>
              <a:gd name="connsiteX24" fmla="*/ 838014 w 846586"/>
              <a:gd name="connsiteY24" fmla="*/ 257175 h 6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6586" h="626759">
                <a:moveTo>
                  <a:pt x="838014" y="257175"/>
                </a:moveTo>
                <a:cubicBezTo>
                  <a:pt x="827536" y="246698"/>
                  <a:pt x="809439" y="245745"/>
                  <a:pt x="798009" y="256223"/>
                </a:cubicBezTo>
                <a:lnTo>
                  <a:pt x="713236" y="340995"/>
                </a:lnTo>
                <a:cubicBezTo>
                  <a:pt x="704664" y="150495"/>
                  <a:pt x="547501" y="0"/>
                  <a:pt x="357001" y="0"/>
                </a:cubicBezTo>
                <a:cubicBezTo>
                  <a:pt x="210316" y="0"/>
                  <a:pt x="77919" y="89535"/>
                  <a:pt x="24579" y="226695"/>
                </a:cubicBezTo>
                <a:cubicBezTo>
                  <a:pt x="-28761" y="362903"/>
                  <a:pt x="6481" y="519112"/>
                  <a:pt x="113161" y="619125"/>
                </a:cubicBezTo>
                <a:cubicBezTo>
                  <a:pt x="124591" y="629602"/>
                  <a:pt x="142689" y="629602"/>
                  <a:pt x="153166" y="617220"/>
                </a:cubicBezTo>
                <a:cubicBezTo>
                  <a:pt x="163644" y="605790"/>
                  <a:pt x="163644" y="587693"/>
                  <a:pt x="152214" y="577215"/>
                </a:cubicBezTo>
                <a:cubicBezTo>
                  <a:pt x="53154" y="484823"/>
                  <a:pt x="28389" y="337185"/>
                  <a:pt x="91254" y="218123"/>
                </a:cubicBezTo>
                <a:cubicBezTo>
                  <a:pt x="154119" y="98107"/>
                  <a:pt x="290326" y="35242"/>
                  <a:pt x="421771" y="64770"/>
                </a:cubicBezTo>
                <a:cubicBezTo>
                  <a:pt x="554169" y="94298"/>
                  <a:pt x="650371" y="208598"/>
                  <a:pt x="656086" y="343853"/>
                </a:cubicBezTo>
                <a:lnTo>
                  <a:pt x="569409" y="256223"/>
                </a:lnTo>
                <a:cubicBezTo>
                  <a:pt x="557979" y="244792"/>
                  <a:pt x="539881" y="244792"/>
                  <a:pt x="529404" y="256223"/>
                </a:cubicBezTo>
                <a:cubicBezTo>
                  <a:pt x="518926" y="267653"/>
                  <a:pt x="517974" y="285750"/>
                  <a:pt x="529404" y="296228"/>
                </a:cubicBezTo>
                <a:lnTo>
                  <a:pt x="663706" y="430530"/>
                </a:lnTo>
                <a:cubicBezTo>
                  <a:pt x="668469" y="435293"/>
                  <a:pt x="675136" y="438150"/>
                  <a:pt x="681804" y="439103"/>
                </a:cubicBezTo>
                <a:lnTo>
                  <a:pt x="683709" y="439103"/>
                </a:lnTo>
                <a:lnTo>
                  <a:pt x="686566" y="439103"/>
                </a:lnTo>
                <a:lnTo>
                  <a:pt x="689424" y="439103"/>
                </a:lnTo>
                <a:lnTo>
                  <a:pt x="691329" y="438150"/>
                </a:lnTo>
                <a:cubicBezTo>
                  <a:pt x="692281" y="438150"/>
                  <a:pt x="693234" y="437198"/>
                  <a:pt x="694186" y="437198"/>
                </a:cubicBezTo>
                <a:lnTo>
                  <a:pt x="694186" y="437198"/>
                </a:lnTo>
                <a:cubicBezTo>
                  <a:pt x="697996" y="436245"/>
                  <a:pt x="700854" y="433387"/>
                  <a:pt x="703711" y="430530"/>
                </a:cubicBezTo>
                <a:lnTo>
                  <a:pt x="838014" y="296228"/>
                </a:lnTo>
                <a:cubicBezTo>
                  <a:pt x="849444" y="285750"/>
                  <a:pt x="849444" y="267653"/>
                  <a:pt x="838014" y="25717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33695A9D-02AB-21A2-F283-B40F30315BDD}"/>
              </a:ext>
            </a:extLst>
          </p:cNvPr>
          <p:cNvSpPr txBox="1"/>
          <p:nvPr/>
        </p:nvSpPr>
        <p:spPr>
          <a:xfrm>
            <a:off x="5683452" y="5775971"/>
            <a:ext cx="40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66D4D71E-B626-9348-E64A-A39776289821}"/>
              </a:ext>
            </a:extLst>
          </p:cNvPr>
          <p:cNvGrpSpPr/>
          <p:nvPr/>
        </p:nvGrpSpPr>
        <p:grpSpPr>
          <a:xfrm>
            <a:off x="7041120" y="5548122"/>
            <a:ext cx="235048" cy="362957"/>
            <a:chOff x="5922554" y="5506391"/>
            <a:chExt cx="363600" cy="553998"/>
          </a:xfrm>
        </p:grpSpPr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005BE66A-D4F0-FC48-B74F-3EB608916165}"/>
                </a:ext>
              </a:extLst>
            </p:cNvPr>
            <p:cNvSpPr/>
            <p:nvPr/>
          </p:nvSpPr>
          <p:spPr>
            <a:xfrm>
              <a:off x="5922554" y="5506391"/>
              <a:ext cx="363600" cy="36295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79065E85-EE76-CE6F-466E-76AFD03B661B}"/>
                </a:ext>
              </a:extLst>
            </p:cNvPr>
            <p:cNvCxnSpPr>
              <a:endCxn id="89" idx="7"/>
            </p:cNvCxnSpPr>
            <p:nvPr/>
          </p:nvCxnSpPr>
          <p:spPr>
            <a:xfrm flipV="1">
              <a:off x="6096000" y="5559545"/>
              <a:ext cx="136906" cy="12856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4A8E8758-AD62-2E46-6032-3D9041BF107C}"/>
                </a:ext>
              </a:extLst>
            </p:cNvPr>
            <p:cNvCxnSpPr>
              <a:stCxn id="89" idx="4"/>
            </p:cNvCxnSpPr>
            <p:nvPr/>
          </p:nvCxnSpPr>
          <p:spPr>
            <a:xfrm flipH="1">
              <a:off x="6096000" y="5869348"/>
              <a:ext cx="8354" cy="191041"/>
            </a:xfrm>
            <a:prstGeom prst="line">
              <a:avLst/>
            </a:pr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Graphique 67" descr="Ligne fléchée : faire pivoter à droite avec un remplissage uni">
            <a:extLst>
              <a:ext uri="{FF2B5EF4-FFF2-40B4-BE49-F238E27FC236}">
                <a16:creationId xmlns:a16="http://schemas.microsoft.com/office/drawing/2014/main" id="{FCA9D81C-8EEB-6BCB-E455-11478B8424D6}"/>
              </a:ext>
            </a:extLst>
          </p:cNvPr>
          <p:cNvSpPr/>
          <p:nvPr/>
        </p:nvSpPr>
        <p:spPr>
          <a:xfrm>
            <a:off x="7043565" y="6482695"/>
            <a:ext cx="305718" cy="237794"/>
          </a:xfrm>
          <a:custGeom>
            <a:avLst/>
            <a:gdLst>
              <a:gd name="connsiteX0" fmla="*/ 838014 w 846586"/>
              <a:gd name="connsiteY0" fmla="*/ 257175 h 626759"/>
              <a:gd name="connsiteX1" fmla="*/ 798009 w 846586"/>
              <a:gd name="connsiteY1" fmla="*/ 256223 h 626759"/>
              <a:gd name="connsiteX2" fmla="*/ 713236 w 846586"/>
              <a:gd name="connsiteY2" fmla="*/ 340995 h 626759"/>
              <a:gd name="connsiteX3" fmla="*/ 357001 w 846586"/>
              <a:gd name="connsiteY3" fmla="*/ 0 h 626759"/>
              <a:gd name="connsiteX4" fmla="*/ 24579 w 846586"/>
              <a:gd name="connsiteY4" fmla="*/ 226695 h 626759"/>
              <a:gd name="connsiteX5" fmla="*/ 113161 w 846586"/>
              <a:gd name="connsiteY5" fmla="*/ 619125 h 626759"/>
              <a:gd name="connsiteX6" fmla="*/ 153166 w 846586"/>
              <a:gd name="connsiteY6" fmla="*/ 617220 h 626759"/>
              <a:gd name="connsiteX7" fmla="*/ 152214 w 846586"/>
              <a:gd name="connsiteY7" fmla="*/ 577215 h 626759"/>
              <a:gd name="connsiteX8" fmla="*/ 91254 w 846586"/>
              <a:gd name="connsiteY8" fmla="*/ 218123 h 626759"/>
              <a:gd name="connsiteX9" fmla="*/ 421771 w 846586"/>
              <a:gd name="connsiteY9" fmla="*/ 64770 h 626759"/>
              <a:gd name="connsiteX10" fmla="*/ 656086 w 846586"/>
              <a:gd name="connsiteY10" fmla="*/ 343853 h 626759"/>
              <a:gd name="connsiteX11" fmla="*/ 569409 w 846586"/>
              <a:gd name="connsiteY11" fmla="*/ 256223 h 626759"/>
              <a:gd name="connsiteX12" fmla="*/ 529404 w 846586"/>
              <a:gd name="connsiteY12" fmla="*/ 256223 h 626759"/>
              <a:gd name="connsiteX13" fmla="*/ 529404 w 846586"/>
              <a:gd name="connsiteY13" fmla="*/ 296228 h 626759"/>
              <a:gd name="connsiteX14" fmla="*/ 663706 w 846586"/>
              <a:gd name="connsiteY14" fmla="*/ 430530 h 626759"/>
              <a:gd name="connsiteX15" fmla="*/ 681804 w 846586"/>
              <a:gd name="connsiteY15" fmla="*/ 439103 h 626759"/>
              <a:gd name="connsiteX16" fmla="*/ 683709 w 846586"/>
              <a:gd name="connsiteY16" fmla="*/ 439103 h 626759"/>
              <a:gd name="connsiteX17" fmla="*/ 686566 w 846586"/>
              <a:gd name="connsiteY17" fmla="*/ 439103 h 626759"/>
              <a:gd name="connsiteX18" fmla="*/ 689424 w 846586"/>
              <a:gd name="connsiteY18" fmla="*/ 439103 h 626759"/>
              <a:gd name="connsiteX19" fmla="*/ 691329 w 846586"/>
              <a:gd name="connsiteY19" fmla="*/ 438150 h 626759"/>
              <a:gd name="connsiteX20" fmla="*/ 694186 w 846586"/>
              <a:gd name="connsiteY20" fmla="*/ 437198 h 626759"/>
              <a:gd name="connsiteX21" fmla="*/ 694186 w 846586"/>
              <a:gd name="connsiteY21" fmla="*/ 437198 h 626759"/>
              <a:gd name="connsiteX22" fmla="*/ 703711 w 846586"/>
              <a:gd name="connsiteY22" fmla="*/ 430530 h 626759"/>
              <a:gd name="connsiteX23" fmla="*/ 838014 w 846586"/>
              <a:gd name="connsiteY23" fmla="*/ 296228 h 626759"/>
              <a:gd name="connsiteX24" fmla="*/ 838014 w 846586"/>
              <a:gd name="connsiteY24" fmla="*/ 257175 h 6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6586" h="626759">
                <a:moveTo>
                  <a:pt x="838014" y="257175"/>
                </a:moveTo>
                <a:cubicBezTo>
                  <a:pt x="827536" y="246698"/>
                  <a:pt x="809439" y="245745"/>
                  <a:pt x="798009" y="256223"/>
                </a:cubicBezTo>
                <a:lnTo>
                  <a:pt x="713236" y="340995"/>
                </a:lnTo>
                <a:cubicBezTo>
                  <a:pt x="704664" y="150495"/>
                  <a:pt x="547501" y="0"/>
                  <a:pt x="357001" y="0"/>
                </a:cubicBezTo>
                <a:cubicBezTo>
                  <a:pt x="210316" y="0"/>
                  <a:pt x="77919" y="89535"/>
                  <a:pt x="24579" y="226695"/>
                </a:cubicBezTo>
                <a:cubicBezTo>
                  <a:pt x="-28761" y="362903"/>
                  <a:pt x="6481" y="519112"/>
                  <a:pt x="113161" y="619125"/>
                </a:cubicBezTo>
                <a:cubicBezTo>
                  <a:pt x="124591" y="629602"/>
                  <a:pt x="142689" y="629602"/>
                  <a:pt x="153166" y="617220"/>
                </a:cubicBezTo>
                <a:cubicBezTo>
                  <a:pt x="163644" y="605790"/>
                  <a:pt x="163644" y="587693"/>
                  <a:pt x="152214" y="577215"/>
                </a:cubicBezTo>
                <a:cubicBezTo>
                  <a:pt x="53154" y="484823"/>
                  <a:pt x="28389" y="337185"/>
                  <a:pt x="91254" y="218123"/>
                </a:cubicBezTo>
                <a:cubicBezTo>
                  <a:pt x="154119" y="98107"/>
                  <a:pt x="290326" y="35242"/>
                  <a:pt x="421771" y="64770"/>
                </a:cubicBezTo>
                <a:cubicBezTo>
                  <a:pt x="554169" y="94298"/>
                  <a:pt x="650371" y="208598"/>
                  <a:pt x="656086" y="343853"/>
                </a:cubicBezTo>
                <a:lnTo>
                  <a:pt x="569409" y="256223"/>
                </a:lnTo>
                <a:cubicBezTo>
                  <a:pt x="557979" y="244792"/>
                  <a:pt x="539881" y="244792"/>
                  <a:pt x="529404" y="256223"/>
                </a:cubicBezTo>
                <a:cubicBezTo>
                  <a:pt x="518926" y="267653"/>
                  <a:pt x="517974" y="285750"/>
                  <a:pt x="529404" y="296228"/>
                </a:cubicBezTo>
                <a:lnTo>
                  <a:pt x="663706" y="430530"/>
                </a:lnTo>
                <a:cubicBezTo>
                  <a:pt x="668469" y="435293"/>
                  <a:pt x="675136" y="438150"/>
                  <a:pt x="681804" y="439103"/>
                </a:cubicBezTo>
                <a:lnTo>
                  <a:pt x="683709" y="439103"/>
                </a:lnTo>
                <a:lnTo>
                  <a:pt x="686566" y="439103"/>
                </a:lnTo>
                <a:lnTo>
                  <a:pt x="689424" y="439103"/>
                </a:lnTo>
                <a:lnTo>
                  <a:pt x="691329" y="438150"/>
                </a:lnTo>
                <a:cubicBezTo>
                  <a:pt x="692281" y="438150"/>
                  <a:pt x="693234" y="437198"/>
                  <a:pt x="694186" y="437198"/>
                </a:cubicBezTo>
                <a:lnTo>
                  <a:pt x="694186" y="437198"/>
                </a:lnTo>
                <a:cubicBezTo>
                  <a:pt x="697996" y="436245"/>
                  <a:pt x="700854" y="433387"/>
                  <a:pt x="703711" y="430530"/>
                </a:cubicBezTo>
                <a:lnTo>
                  <a:pt x="838014" y="296228"/>
                </a:lnTo>
                <a:cubicBezTo>
                  <a:pt x="849444" y="285750"/>
                  <a:pt x="849444" y="267653"/>
                  <a:pt x="838014" y="25717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F006D252-CB94-45E5-E9DC-854D67EA96CB}"/>
              </a:ext>
            </a:extLst>
          </p:cNvPr>
          <p:cNvSpPr txBox="1"/>
          <p:nvPr/>
        </p:nvSpPr>
        <p:spPr>
          <a:xfrm>
            <a:off x="6970378" y="5781325"/>
            <a:ext cx="40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</a:p>
        </p:txBody>
      </p: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EB104279-72F4-2AE7-ED0C-BD02D7651434}"/>
              </a:ext>
            </a:extLst>
          </p:cNvPr>
          <p:cNvGrpSpPr/>
          <p:nvPr/>
        </p:nvGrpSpPr>
        <p:grpSpPr>
          <a:xfrm>
            <a:off x="8242909" y="5548461"/>
            <a:ext cx="235048" cy="362957"/>
            <a:chOff x="5922554" y="5506391"/>
            <a:chExt cx="363600" cy="553998"/>
          </a:xfrm>
        </p:grpSpPr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422C74E0-3040-8124-6D93-D6FA8FEF99C5}"/>
                </a:ext>
              </a:extLst>
            </p:cNvPr>
            <p:cNvSpPr/>
            <p:nvPr/>
          </p:nvSpPr>
          <p:spPr>
            <a:xfrm>
              <a:off x="5922554" y="5506391"/>
              <a:ext cx="363600" cy="36295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7C33E4EA-A304-A192-4DBB-EBB003375DEE}"/>
                </a:ext>
              </a:extLst>
            </p:cNvPr>
            <p:cNvCxnSpPr>
              <a:endCxn id="95" idx="7"/>
            </p:cNvCxnSpPr>
            <p:nvPr/>
          </p:nvCxnSpPr>
          <p:spPr>
            <a:xfrm flipV="1">
              <a:off x="6096000" y="5559545"/>
              <a:ext cx="136906" cy="12856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F21FC87E-6ABC-F22D-8C66-BC7FBBC89CFC}"/>
                </a:ext>
              </a:extLst>
            </p:cNvPr>
            <p:cNvCxnSpPr>
              <a:stCxn id="95" idx="4"/>
            </p:cNvCxnSpPr>
            <p:nvPr/>
          </p:nvCxnSpPr>
          <p:spPr>
            <a:xfrm flipH="1">
              <a:off x="6096000" y="5869348"/>
              <a:ext cx="8354" cy="191041"/>
            </a:xfrm>
            <a:prstGeom prst="line">
              <a:avLst/>
            </a:pr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Graphique 67" descr="Ligne fléchée : faire pivoter à droite avec un remplissage uni">
            <a:extLst>
              <a:ext uri="{FF2B5EF4-FFF2-40B4-BE49-F238E27FC236}">
                <a16:creationId xmlns:a16="http://schemas.microsoft.com/office/drawing/2014/main" id="{A8F60118-3B54-B4FD-6BEC-5665D70E1688}"/>
              </a:ext>
            </a:extLst>
          </p:cNvPr>
          <p:cNvSpPr/>
          <p:nvPr/>
        </p:nvSpPr>
        <p:spPr>
          <a:xfrm>
            <a:off x="8172239" y="6506127"/>
            <a:ext cx="305718" cy="237794"/>
          </a:xfrm>
          <a:custGeom>
            <a:avLst/>
            <a:gdLst>
              <a:gd name="connsiteX0" fmla="*/ 838014 w 846586"/>
              <a:gd name="connsiteY0" fmla="*/ 257175 h 626759"/>
              <a:gd name="connsiteX1" fmla="*/ 798009 w 846586"/>
              <a:gd name="connsiteY1" fmla="*/ 256223 h 626759"/>
              <a:gd name="connsiteX2" fmla="*/ 713236 w 846586"/>
              <a:gd name="connsiteY2" fmla="*/ 340995 h 626759"/>
              <a:gd name="connsiteX3" fmla="*/ 357001 w 846586"/>
              <a:gd name="connsiteY3" fmla="*/ 0 h 626759"/>
              <a:gd name="connsiteX4" fmla="*/ 24579 w 846586"/>
              <a:gd name="connsiteY4" fmla="*/ 226695 h 626759"/>
              <a:gd name="connsiteX5" fmla="*/ 113161 w 846586"/>
              <a:gd name="connsiteY5" fmla="*/ 619125 h 626759"/>
              <a:gd name="connsiteX6" fmla="*/ 153166 w 846586"/>
              <a:gd name="connsiteY6" fmla="*/ 617220 h 626759"/>
              <a:gd name="connsiteX7" fmla="*/ 152214 w 846586"/>
              <a:gd name="connsiteY7" fmla="*/ 577215 h 626759"/>
              <a:gd name="connsiteX8" fmla="*/ 91254 w 846586"/>
              <a:gd name="connsiteY8" fmla="*/ 218123 h 626759"/>
              <a:gd name="connsiteX9" fmla="*/ 421771 w 846586"/>
              <a:gd name="connsiteY9" fmla="*/ 64770 h 626759"/>
              <a:gd name="connsiteX10" fmla="*/ 656086 w 846586"/>
              <a:gd name="connsiteY10" fmla="*/ 343853 h 626759"/>
              <a:gd name="connsiteX11" fmla="*/ 569409 w 846586"/>
              <a:gd name="connsiteY11" fmla="*/ 256223 h 626759"/>
              <a:gd name="connsiteX12" fmla="*/ 529404 w 846586"/>
              <a:gd name="connsiteY12" fmla="*/ 256223 h 626759"/>
              <a:gd name="connsiteX13" fmla="*/ 529404 w 846586"/>
              <a:gd name="connsiteY13" fmla="*/ 296228 h 626759"/>
              <a:gd name="connsiteX14" fmla="*/ 663706 w 846586"/>
              <a:gd name="connsiteY14" fmla="*/ 430530 h 626759"/>
              <a:gd name="connsiteX15" fmla="*/ 681804 w 846586"/>
              <a:gd name="connsiteY15" fmla="*/ 439103 h 626759"/>
              <a:gd name="connsiteX16" fmla="*/ 683709 w 846586"/>
              <a:gd name="connsiteY16" fmla="*/ 439103 h 626759"/>
              <a:gd name="connsiteX17" fmla="*/ 686566 w 846586"/>
              <a:gd name="connsiteY17" fmla="*/ 439103 h 626759"/>
              <a:gd name="connsiteX18" fmla="*/ 689424 w 846586"/>
              <a:gd name="connsiteY18" fmla="*/ 439103 h 626759"/>
              <a:gd name="connsiteX19" fmla="*/ 691329 w 846586"/>
              <a:gd name="connsiteY19" fmla="*/ 438150 h 626759"/>
              <a:gd name="connsiteX20" fmla="*/ 694186 w 846586"/>
              <a:gd name="connsiteY20" fmla="*/ 437198 h 626759"/>
              <a:gd name="connsiteX21" fmla="*/ 694186 w 846586"/>
              <a:gd name="connsiteY21" fmla="*/ 437198 h 626759"/>
              <a:gd name="connsiteX22" fmla="*/ 703711 w 846586"/>
              <a:gd name="connsiteY22" fmla="*/ 430530 h 626759"/>
              <a:gd name="connsiteX23" fmla="*/ 838014 w 846586"/>
              <a:gd name="connsiteY23" fmla="*/ 296228 h 626759"/>
              <a:gd name="connsiteX24" fmla="*/ 838014 w 846586"/>
              <a:gd name="connsiteY24" fmla="*/ 257175 h 6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6586" h="626759">
                <a:moveTo>
                  <a:pt x="838014" y="257175"/>
                </a:moveTo>
                <a:cubicBezTo>
                  <a:pt x="827536" y="246698"/>
                  <a:pt x="809439" y="245745"/>
                  <a:pt x="798009" y="256223"/>
                </a:cubicBezTo>
                <a:lnTo>
                  <a:pt x="713236" y="340995"/>
                </a:lnTo>
                <a:cubicBezTo>
                  <a:pt x="704664" y="150495"/>
                  <a:pt x="547501" y="0"/>
                  <a:pt x="357001" y="0"/>
                </a:cubicBezTo>
                <a:cubicBezTo>
                  <a:pt x="210316" y="0"/>
                  <a:pt x="77919" y="89535"/>
                  <a:pt x="24579" y="226695"/>
                </a:cubicBezTo>
                <a:cubicBezTo>
                  <a:pt x="-28761" y="362903"/>
                  <a:pt x="6481" y="519112"/>
                  <a:pt x="113161" y="619125"/>
                </a:cubicBezTo>
                <a:cubicBezTo>
                  <a:pt x="124591" y="629602"/>
                  <a:pt x="142689" y="629602"/>
                  <a:pt x="153166" y="617220"/>
                </a:cubicBezTo>
                <a:cubicBezTo>
                  <a:pt x="163644" y="605790"/>
                  <a:pt x="163644" y="587693"/>
                  <a:pt x="152214" y="577215"/>
                </a:cubicBezTo>
                <a:cubicBezTo>
                  <a:pt x="53154" y="484823"/>
                  <a:pt x="28389" y="337185"/>
                  <a:pt x="91254" y="218123"/>
                </a:cubicBezTo>
                <a:cubicBezTo>
                  <a:pt x="154119" y="98107"/>
                  <a:pt x="290326" y="35242"/>
                  <a:pt x="421771" y="64770"/>
                </a:cubicBezTo>
                <a:cubicBezTo>
                  <a:pt x="554169" y="94298"/>
                  <a:pt x="650371" y="208598"/>
                  <a:pt x="656086" y="343853"/>
                </a:cubicBezTo>
                <a:lnTo>
                  <a:pt x="569409" y="256223"/>
                </a:lnTo>
                <a:cubicBezTo>
                  <a:pt x="557979" y="244792"/>
                  <a:pt x="539881" y="244792"/>
                  <a:pt x="529404" y="256223"/>
                </a:cubicBezTo>
                <a:cubicBezTo>
                  <a:pt x="518926" y="267653"/>
                  <a:pt x="517974" y="285750"/>
                  <a:pt x="529404" y="296228"/>
                </a:cubicBezTo>
                <a:lnTo>
                  <a:pt x="663706" y="430530"/>
                </a:lnTo>
                <a:cubicBezTo>
                  <a:pt x="668469" y="435293"/>
                  <a:pt x="675136" y="438150"/>
                  <a:pt x="681804" y="439103"/>
                </a:cubicBezTo>
                <a:lnTo>
                  <a:pt x="683709" y="439103"/>
                </a:lnTo>
                <a:lnTo>
                  <a:pt x="686566" y="439103"/>
                </a:lnTo>
                <a:lnTo>
                  <a:pt x="689424" y="439103"/>
                </a:lnTo>
                <a:lnTo>
                  <a:pt x="691329" y="438150"/>
                </a:lnTo>
                <a:cubicBezTo>
                  <a:pt x="692281" y="438150"/>
                  <a:pt x="693234" y="437198"/>
                  <a:pt x="694186" y="437198"/>
                </a:cubicBezTo>
                <a:lnTo>
                  <a:pt x="694186" y="437198"/>
                </a:lnTo>
                <a:cubicBezTo>
                  <a:pt x="697996" y="436245"/>
                  <a:pt x="700854" y="433387"/>
                  <a:pt x="703711" y="430530"/>
                </a:cubicBezTo>
                <a:lnTo>
                  <a:pt x="838014" y="296228"/>
                </a:lnTo>
                <a:cubicBezTo>
                  <a:pt x="849444" y="285750"/>
                  <a:pt x="849444" y="267653"/>
                  <a:pt x="838014" y="25717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A5A5EE10-B01E-94C7-C677-610923C62E08}"/>
              </a:ext>
            </a:extLst>
          </p:cNvPr>
          <p:cNvSpPr txBox="1"/>
          <p:nvPr/>
        </p:nvSpPr>
        <p:spPr>
          <a:xfrm>
            <a:off x="8196113" y="5780752"/>
            <a:ext cx="40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4AB1E53B-BEA4-D826-0BA6-DF70C06F7F4F}"/>
              </a:ext>
            </a:extLst>
          </p:cNvPr>
          <p:cNvSpPr/>
          <p:nvPr/>
        </p:nvSpPr>
        <p:spPr>
          <a:xfrm>
            <a:off x="6218275" y="2525764"/>
            <a:ext cx="633012" cy="29011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Exo 1</a:t>
            </a: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0F26851E-C7F4-0232-75E3-CEB78559F74C}"/>
              </a:ext>
            </a:extLst>
          </p:cNvPr>
          <p:cNvSpPr/>
          <p:nvPr/>
        </p:nvSpPr>
        <p:spPr>
          <a:xfrm>
            <a:off x="7401488" y="2532749"/>
            <a:ext cx="662937" cy="29799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Exo 2</a:t>
            </a:r>
          </a:p>
        </p:txBody>
      </p:sp>
      <p:sp>
        <p:nvSpPr>
          <p:cNvPr id="102" name="Rectangle : coins arrondis 101">
            <a:extLst>
              <a:ext uri="{FF2B5EF4-FFF2-40B4-BE49-F238E27FC236}">
                <a16:creationId xmlns:a16="http://schemas.microsoft.com/office/drawing/2014/main" id="{033DF881-4B89-971A-DC85-60698F2CC1CE}"/>
              </a:ext>
            </a:extLst>
          </p:cNvPr>
          <p:cNvSpPr/>
          <p:nvPr/>
        </p:nvSpPr>
        <p:spPr>
          <a:xfrm>
            <a:off x="8599036" y="2524142"/>
            <a:ext cx="647939" cy="2979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Exo 3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F445CF41-5BFA-584E-0ECB-71FB5B3F8CBC}"/>
              </a:ext>
            </a:extLst>
          </p:cNvPr>
          <p:cNvSpPr txBox="1"/>
          <p:nvPr/>
        </p:nvSpPr>
        <p:spPr>
          <a:xfrm>
            <a:off x="5959290" y="3980047"/>
            <a:ext cx="11884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Critères de :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Réalisation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Evaluation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A6C94B0-1553-6A71-B2A9-38C5B6DF189C}"/>
              </a:ext>
            </a:extLst>
          </p:cNvPr>
          <p:cNvSpPr txBox="1"/>
          <p:nvPr/>
        </p:nvSpPr>
        <p:spPr>
          <a:xfrm>
            <a:off x="7201981" y="4011492"/>
            <a:ext cx="11884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Critères de :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Réalisation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Evaluation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1582B97A-C4BC-E74A-1469-CFCF5C3B3261}"/>
              </a:ext>
            </a:extLst>
          </p:cNvPr>
          <p:cNvSpPr txBox="1"/>
          <p:nvPr/>
        </p:nvSpPr>
        <p:spPr>
          <a:xfrm>
            <a:off x="8425842" y="3985320"/>
            <a:ext cx="11884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Critères de :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Réalisation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Evaluation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B71CDDC2-B6E8-0C39-287A-371E5B83C7D3}"/>
              </a:ext>
            </a:extLst>
          </p:cNvPr>
          <p:cNvSpPr txBox="1"/>
          <p:nvPr/>
        </p:nvSpPr>
        <p:spPr>
          <a:xfrm>
            <a:off x="5831187" y="2162619"/>
            <a:ext cx="40022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Présentation des exercices suivant la progression établie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</p:txBody>
      </p: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2CF0C773-0447-BAD1-232B-F39ACFFE165F}"/>
              </a:ext>
            </a:extLst>
          </p:cNvPr>
          <p:cNvGrpSpPr/>
          <p:nvPr/>
        </p:nvGrpSpPr>
        <p:grpSpPr>
          <a:xfrm>
            <a:off x="6231484" y="3027215"/>
            <a:ext cx="576000" cy="576000"/>
            <a:chOff x="5294460" y="3399313"/>
            <a:chExt cx="740310" cy="743525"/>
          </a:xfrm>
        </p:grpSpPr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DAB59270-9C80-C815-AB06-823F8ED9F431}"/>
                </a:ext>
              </a:extLst>
            </p:cNvPr>
            <p:cNvSpPr/>
            <p:nvPr/>
          </p:nvSpPr>
          <p:spPr>
            <a:xfrm>
              <a:off x="5294460" y="3399313"/>
              <a:ext cx="740310" cy="7199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5" name="Graphique 114" descr="Langue des signes contour">
              <a:extLst>
                <a:ext uri="{FF2B5EF4-FFF2-40B4-BE49-F238E27FC236}">
                  <a16:creationId xmlns:a16="http://schemas.microsoft.com/office/drawing/2014/main" id="{7388E927-DE9E-E313-5BA8-533464C7C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94460" y="3402528"/>
              <a:ext cx="740310" cy="740310"/>
            </a:xfrm>
            <a:prstGeom prst="rect">
              <a:avLst/>
            </a:prstGeom>
          </p:spPr>
        </p:pic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C2CFF190-7D0F-94E4-F0F4-2CA4BE6FC31C}"/>
              </a:ext>
            </a:extLst>
          </p:cNvPr>
          <p:cNvGrpSpPr/>
          <p:nvPr/>
        </p:nvGrpSpPr>
        <p:grpSpPr>
          <a:xfrm>
            <a:off x="7474775" y="3030111"/>
            <a:ext cx="576000" cy="576000"/>
            <a:chOff x="5294460" y="3399313"/>
            <a:chExt cx="740310" cy="743525"/>
          </a:xfrm>
        </p:grpSpPr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29444803-E59A-88C7-3EE7-B99EB8560A4A}"/>
                </a:ext>
              </a:extLst>
            </p:cNvPr>
            <p:cNvSpPr/>
            <p:nvPr/>
          </p:nvSpPr>
          <p:spPr>
            <a:xfrm>
              <a:off x="5294460" y="3399313"/>
              <a:ext cx="740310" cy="7199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8" name="Graphique 117" descr="Langue des signes contour">
              <a:extLst>
                <a:ext uri="{FF2B5EF4-FFF2-40B4-BE49-F238E27FC236}">
                  <a16:creationId xmlns:a16="http://schemas.microsoft.com/office/drawing/2014/main" id="{82550877-0628-74F7-9BF0-A574F1702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94460" y="3402528"/>
              <a:ext cx="740310" cy="740310"/>
            </a:xfrm>
            <a:prstGeom prst="rect">
              <a:avLst/>
            </a:prstGeom>
          </p:spPr>
        </p:pic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3CC3542C-E281-47FE-0752-1BB61811CE1C}"/>
              </a:ext>
            </a:extLst>
          </p:cNvPr>
          <p:cNvGrpSpPr/>
          <p:nvPr/>
        </p:nvGrpSpPr>
        <p:grpSpPr>
          <a:xfrm>
            <a:off x="8668925" y="3018077"/>
            <a:ext cx="576000" cy="576000"/>
            <a:chOff x="5294460" y="3399313"/>
            <a:chExt cx="740310" cy="743525"/>
          </a:xfrm>
        </p:grpSpPr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B0ABAA5A-A40E-0DA5-60CF-B70ACC326804}"/>
                </a:ext>
              </a:extLst>
            </p:cNvPr>
            <p:cNvSpPr/>
            <p:nvPr/>
          </p:nvSpPr>
          <p:spPr>
            <a:xfrm>
              <a:off x="5294460" y="3399313"/>
              <a:ext cx="740310" cy="7199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1" name="Graphique 120" descr="Langue des signes contour">
              <a:extLst>
                <a:ext uri="{FF2B5EF4-FFF2-40B4-BE49-F238E27FC236}">
                  <a16:creationId xmlns:a16="http://schemas.microsoft.com/office/drawing/2014/main" id="{2DB4EF70-3D9B-16BC-32D0-4005A3729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94460" y="3402528"/>
              <a:ext cx="740310" cy="740310"/>
            </a:xfrm>
            <a:prstGeom prst="rect">
              <a:avLst/>
            </a:prstGeom>
          </p:spPr>
        </p:pic>
      </p:grpSp>
      <p:sp>
        <p:nvSpPr>
          <p:cNvPr id="127" name="Rectangle : coins arrondis 126">
            <a:extLst>
              <a:ext uri="{FF2B5EF4-FFF2-40B4-BE49-F238E27FC236}">
                <a16:creationId xmlns:a16="http://schemas.microsoft.com/office/drawing/2014/main" id="{0EC79FCC-9F0D-B3DA-E87F-81A0D2FAF667}"/>
              </a:ext>
            </a:extLst>
          </p:cNvPr>
          <p:cNvSpPr/>
          <p:nvPr/>
        </p:nvSpPr>
        <p:spPr>
          <a:xfrm>
            <a:off x="8499594" y="4889717"/>
            <a:ext cx="1565301" cy="70047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Fin de la séance</a:t>
            </a:r>
          </a:p>
          <a:p>
            <a:pPr algn="ctr"/>
            <a:r>
              <a:rPr lang="fr-FR" sz="1400" dirty="0"/>
              <a:t>Temps consacré à l’explo !</a:t>
            </a:r>
          </a:p>
        </p:txBody>
      </p:sp>
      <p:sp>
        <p:nvSpPr>
          <p:cNvPr id="129" name="Rectangle : coins arrondis 128">
            <a:extLst>
              <a:ext uri="{FF2B5EF4-FFF2-40B4-BE49-F238E27FC236}">
                <a16:creationId xmlns:a16="http://schemas.microsoft.com/office/drawing/2014/main" id="{FEBE6C1F-1B16-F280-B862-589E74EAAC89}"/>
              </a:ext>
            </a:extLst>
          </p:cNvPr>
          <p:cNvSpPr/>
          <p:nvPr/>
        </p:nvSpPr>
        <p:spPr>
          <a:xfrm>
            <a:off x="3489689" y="2098053"/>
            <a:ext cx="1190263" cy="29802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Matériel</a:t>
            </a:r>
          </a:p>
        </p:txBody>
      </p:sp>
      <p:pic>
        <p:nvPicPr>
          <p:cNvPr id="56" name="Graphique 55" descr="Flèche en cercle avec un remplissage uni">
            <a:extLst>
              <a:ext uri="{FF2B5EF4-FFF2-40B4-BE49-F238E27FC236}">
                <a16:creationId xmlns:a16="http://schemas.microsoft.com/office/drawing/2014/main" id="{290DFDA9-1E05-BD80-ECB3-3E7930FA0B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21387" y="5678436"/>
            <a:ext cx="502604" cy="502604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3B40AABD-46E5-7DD6-5629-310086310A6F}"/>
              </a:ext>
            </a:extLst>
          </p:cNvPr>
          <p:cNvGrpSpPr/>
          <p:nvPr/>
        </p:nvGrpSpPr>
        <p:grpSpPr>
          <a:xfrm>
            <a:off x="10467684" y="4578490"/>
            <a:ext cx="235048" cy="362957"/>
            <a:chOff x="5922554" y="5506391"/>
            <a:chExt cx="363600" cy="553998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BD812263-3E22-3A08-F2A5-87F73879FB44}"/>
                </a:ext>
              </a:extLst>
            </p:cNvPr>
            <p:cNvSpPr/>
            <p:nvPr/>
          </p:nvSpPr>
          <p:spPr>
            <a:xfrm>
              <a:off x="5922554" y="5506391"/>
              <a:ext cx="363600" cy="36295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B0CDD342-90B1-8334-D09F-1CE5F965CCEE}"/>
                </a:ext>
              </a:extLst>
            </p:cNvPr>
            <p:cNvCxnSpPr>
              <a:endCxn id="50" idx="7"/>
            </p:cNvCxnSpPr>
            <p:nvPr/>
          </p:nvCxnSpPr>
          <p:spPr>
            <a:xfrm flipV="1">
              <a:off x="6096000" y="5559545"/>
              <a:ext cx="136906" cy="12856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5373026E-5FF6-D070-3DBE-7ACE099674CA}"/>
                </a:ext>
              </a:extLst>
            </p:cNvPr>
            <p:cNvCxnSpPr>
              <a:stCxn id="50" idx="4"/>
            </p:cNvCxnSpPr>
            <p:nvPr/>
          </p:nvCxnSpPr>
          <p:spPr>
            <a:xfrm flipH="1">
              <a:off x="6096000" y="5869348"/>
              <a:ext cx="8354" cy="191041"/>
            </a:xfrm>
            <a:prstGeom prst="line">
              <a:avLst/>
            </a:pr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Graphique 67" descr="Ligne fléchée : faire pivoter à droite avec un remplissage uni">
            <a:extLst>
              <a:ext uri="{FF2B5EF4-FFF2-40B4-BE49-F238E27FC236}">
                <a16:creationId xmlns:a16="http://schemas.microsoft.com/office/drawing/2014/main" id="{77E98322-E8E0-3629-DD72-2F3238EF4B3D}"/>
              </a:ext>
            </a:extLst>
          </p:cNvPr>
          <p:cNvSpPr/>
          <p:nvPr/>
        </p:nvSpPr>
        <p:spPr>
          <a:xfrm>
            <a:off x="10419830" y="5340531"/>
            <a:ext cx="305718" cy="237794"/>
          </a:xfrm>
          <a:custGeom>
            <a:avLst/>
            <a:gdLst>
              <a:gd name="connsiteX0" fmla="*/ 838014 w 846586"/>
              <a:gd name="connsiteY0" fmla="*/ 257175 h 626759"/>
              <a:gd name="connsiteX1" fmla="*/ 798009 w 846586"/>
              <a:gd name="connsiteY1" fmla="*/ 256223 h 626759"/>
              <a:gd name="connsiteX2" fmla="*/ 713236 w 846586"/>
              <a:gd name="connsiteY2" fmla="*/ 340995 h 626759"/>
              <a:gd name="connsiteX3" fmla="*/ 357001 w 846586"/>
              <a:gd name="connsiteY3" fmla="*/ 0 h 626759"/>
              <a:gd name="connsiteX4" fmla="*/ 24579 w 846586"/>
              <a:gd name="connsiteY4" fmla="*/ 226695 h 626759"/>
              <a:gd name="connsiteX5" fmla="*/ 113161 w 846586"/>
              <a:gd name="connsiteY5" fmla="*/ 619125 h 626759"/>
              <a:gd name="connsiteX6" fmla="*/ 153166 w 846586"/>
              <a:gd name="connsiteY6" fmla="*/ 617220 h 626759"/>
              <a:gd name="connsiteX7" fmla="*/ 152214 w 846586"/>
              <a:gd name="connsiteY7" fmla="*/ 577215 h 626759"/>
              <a:gd name="connsiteX8" fmla="*/ 91254 w 846586"/>
              <a:gd name="connsiteY8" fmla="*/ 218123 h 626759"/>
              <a:gd name="connsiteX9" fmla="*/ 421771 w 846586"/>
              <a:gd name="connsiteY9" fmla="*/ 64770 h 626759"/>
              <a:gd name="connsiteX10" fmla="*/ 656086 w 846586"/>
              <a:gd name="connsiteY10" fmla="*/ 343853 h 626759"/>
              <a:gd name="connsiteX11" fmla="*/ 569409 w 846586"/>
              <a:gd name="connsiteY11" fmla="*/ 256223 h 626759"/>
              <a:gd name="connsiteX12" fmla="*/ 529404 w 846586"/>
              <a:gd name="connsiteY12" fmla="*/ 256223 h 626759"/>
              <a:gd name="connsiteX13" fmla="*/ 529404 w 846586"/>
              <a:gd name="connsiteY13" fmla="*/ 296228 h 626759"/>
              <a:gd name="connsiteX14" fmla="*/ 663706 w 846586"/>
              <a:gd name="connsiteY14" fmla="*/ 430530 h 626759"/>
              <a:gd name="connsiteX15" fmla="*/ 681804 w 846586"/>
              <a:gd name="connsiteY15" fmla="*/ 439103 h 626759"/>
              <a:gd name="connsiteX16" fmla="*/ 683709 w 846586"/>
              <a:gd name="connsiteY16" fmla="*/ 439103 h 626759"/>
              <a:gd name="connsiteX17" fmla="*/ 686566 w 846586"/>
              <a:gd name="connsiteY17" fmla="*/ 439103 h 626759"/>
              <a:gd name="connsiteX18" fmla="*/ 689424 w 846586"/>
              <a:gd name="connsiteY18" fmla="*/ 439103 h 626759"/>
              <a:gd name="connsiteX19" fmla="*/ 691329 w 846586"/>
              <a:gd name="connsiteY19" fmla="*/ 438150 h 626759"/>
              <a:gd name="connsiteX20" fmla="*/ 694186 w 846586"/>
              <a:gd name="connsiteY20" fmla="*/ 437198 h 626759"/>
              <a:gd name="connsiteX21" fmla="*/ 694186 w 846586"/>
              <a:gd name="connsiteY21" fmla="*/ 437198 h 626759"/>
              <a:gd name="connsiteX22" fmla="*/ 703711 w 846586"/>
              <a:gd name="connsiteY22" fmla="*/ 430530 h 626759"/>
              <a:gd name="connsiteX23" fmla="*/ 838014 w 846586"/>
              <a:gd name="connsiteY23" fmla="*/ 296228 h 626759"/>
              <a:gd name="connsiteX24" fmla="*/ 838014 w 846586"/>
              <a:gd name="connsiteY24" fmla="*/ 257175 h 6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6586" h="626759">
                <a:moveTo>
                  <a:pt x="838014" y="257175"/>
                </a:moveTo>
                <a:cubicBezTo>
                  <a:pt x="827536" y="246698"/>
                  <a:pt x="809439" y="245745"/>
                  <a:pt x="798009" y="256223"/>
                </a:cubicBezTo>
                <a:lnTo>
                  <a:pt x="713236" y="340995"/>
                </a:lnTo>
                <a:cubicBezTo>
                  <a:pt x="704664" y="150495"/>
                  <a:pt x="547501" y="0"/>
                  <a:pt x="357001" y="0"/>
                </a:cubicBezTo>
                <a:cubicBezTo>
                  <a:pt x="210316" y="0"/>
                  <a:pt x="77919" y="89535"/>
                  <a:pt x="24579" y="226695"/>
                </a:cubicBezTo>
                <a:cubicBezTo>
                  <a:pt x="-28761" y="362903"/>
                  <a:pt x="6481" y="519112"/>
                  <a:pt x="113161" y="619125"/>
                </a:cubicBezTo>
                <a:cubicBezTo>
                  <a:pt x="124591" y="629602"/>
                  <a:pt x="142689" y="629602"/>
                  <a:pt x="153166" y="617220"/>
                </a:cubicBezTo>
                <a:cubicBezTo>
                  <a:pt x="163644" y="605790"/>
                  <a:pt x="163644" y="587693"/>
                  <a:pt x="152214" y="577215"/>
                </a:cubicBezTo>
                <a:cubicBezTo>
                  <a:pt x="53154" y="484823"/>
                  <a:pt x="28389" y="337185"/>
                  <a:pt x="91254" y="218123"/>
                </a:cubicBezTo>
                <a:cubicBezTo>
                  <a:pt x="154119" y="98107"/>
                  <a:pt x="290326" y="35242"/>
                  <a:pt x="421771" y="64770"/>
                </a:cubicBezTo>
                <a:cubicBezTo>
                  <a:pt x="554169" y="94298"/>
                  <a:pt x="650371" y="208598"/>
                  <a:pt x="656086" y="343853"/>
                </a:cubicBezTo>
                <a:lnTo>
                  <a:pt x="569409" y="256223"/>
                </a:lnTo>
                <a:cubicBezTo>
                  <a:pt x="557979" y="244792"/>
                  <a:pt x="539881" y="244792"/>
                  <a:pt x="529404" y="256223"/>
                </a:cubicBezTo>
                <a:cubicBezTo>
                  <a:pt x="518926" y="267653"/>
                  <a:pt x="517974" y="285750"/>
                  <a:pt x="529404" y="296228"/>
                </a:cubicBezTo>
                <a:lnTo>
                  <a:pt x="663706" y="430530"/>
                </a:lnTo>
                <a:cubicBezTo>
                  <a:pt x="668469" y="435293"/>
                  <a:pt x="675136" y="438150"/>
                  <a:pt x="681804" y="439103"/>
                </a:cubicBezTo>
                <a:lnTo>
                  <a:pt x="683709" y="439103"/>
                </a:lnTo>
                <a:lnTo>
                  <a:pt x="686566" y="439103"/>
                </a:lnTo>
                <a:lnTo>
                  <a:pt x="689424" y="439103"/>
                </a:lnTo>
                <a:lnTo>
                  <a:pt x="691329" y="438150"/>
                </a:lnTo>
                <a:cubicBezTo>
                  <a:pt x="692281" y="438150"/>
                  <a:pt x="693234" y="437198"/>
                  <a:pt x="694186" y="437198"/>
                </a:cubicBezTo>
                <a:lnTo>
                  <a:pt x="694186" y="437198"/>
                </a:lnTo>
                <a:cubicBezTo>
                  <a:pt x="697996" y="436245"/>
                  <a:pt x="700854" y="433387"/>
                  <a:pt x="703711" y="430530"/>
                </a:cubicBezTo>
                <a:lnTo>
                  <a:pt x="838014" y="296228"/>
                </a:lnTo>
                <a:cubicBezTo>
                  <a:pt x="849444" y="285750"/>
                  <a:pt x="849444" y="267653"/>
                  <a:pt x="838014" y="25717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D39E671C-DAD4-D537-E6C0-52A24863B166}"/>
              </a:ext>
            </a:extLst>
          </p:cNvPr>
          <p:cNvSpPr txBox="1"/>
          <p:nvPr/>
        </p:nvSpPr>
        <p:spPr>
          <a:xfrm>
            <a:off x="10401567" y="4878866"/>
            <a:ext cx="40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</a:p>
        </p:txBody>
      </p: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DC1F023E-724A-BB50-7D01-40A50582F1BD}"/>
              </a:ext>
            </a:extLst>
          </p:cNvPr>
          <p:cNvGrpSpPr/>
          <p:nvPr/>
        </p:nvGrpSpPr>
        <p:grpSpPr>
          <a:xfrm>
            <a:off x="10025807" y="3769885"/>
            <a:ext cx="576002" cy="575999"/>
            <a:chOff x="5294458" y="3399314"/>
            <a:chExt cx="740312" cy="743524"/>
          </a:xfrm>
        </p:grpSpPr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B85C92D3-B60E-ED47-126A-AC5302E16563}"/>
                </a:ext>
              </a:extLst>
            </p:cNvPr>
            <p:cNvSpPr/>
            <p:nvPr/>
          </p:nvSpPr>
          <p:spPr>
            <a:xfrm>
              <a:off x="5294458" y="3399314"/>
              <a:ext cx="740310" cy="7199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9" name="Graphique 108" descr="Langue des signes contour">
              <a:extLst>
                <a:ext uri="{FF2B5EF4-FFF2-40B4-BE49-F238E27FC236}">
                  <a16:creationId xmlns:a16="http://schemas.microsoft.com/office/drawing/2014/main" id="{AC850E3E-B95B-47E7-4EAB-CF8DCCD91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94460" y="3402528"/>
              <a:ext cx="740310" cy="740310"/>
            </a:xfrm>
            <a:prstGeom prst="rect">
              <a:avLst/>
            </a:prstGeom>
          </p:spPr>
        </p:pic>
      </p:grpSp>
      <p:sp>
        <p:nvSpPr>
          <p:cNvPr id="112" name="Rectangle : coins arrondis 111">
            <a:extLst>
              <a:ext uri="{FF2B5EF4-FFF2-40B4-BE49-F238E27FC236}">
                <a16:creationId xmlns:a16="http://schemas.microsoft.com/office/drawing/2014/main" id="{85884816-5C7D-F1E3-FD13-1E5BDC58BF0E}"/>
              </a:ext>
            </a:extLst>
          </p:cNvPr>
          <p:cNvSpPr/>
          <p:nvPr/>
        </p:nvSpPr>
        <p:spPr>
          <a:xfrm>
            <a:off x="10694322" y="3805548"/>
            <a:ext cx="1395070" cy="46266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Signes de communication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097DD45F-E3F6-AE1B-E47C-FA6EF7476BF5}"/>
              </a:ext>
            </a:extLst>
          </p:cNvPr>
          <p:cNvSpPr txBox="1"/>
          <p:nvPr/>
        </p:nvSpPr>
        <p:spPr>
          <a:xfrm>
            <a:off x="10615053" y="4292544"/>
            <a:ext cx="194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Générales - spécifiques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63E2351-8EA1-EF6F-FBAB-B3F017B68634}"/>
              </a:ext>
            </a:extLst>
          </p:cNvPr>
          <p:cNvSpPr/>
          <p:nvPr/>
        </p:nvSpPr>
        <p:spPr>
          <a:xfrm>
            <a:off x="3019425" y="5463086"/>
            <a:ext cx="1873623" cy="4479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Feed</a:t>
            </a:r>
            <a:r>
              <a:rPr lang="fr-FR" sz="1600" dirty="0"/>
              <a:t> back 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A02C9791-8FE4-C621-0293-AE99D7AB8BB2}"/>
              </a:ext>
            </a:extLst>
          </p:cNvPr>
          <p:cNvSpPr txBox="1"/>
          <p:nvPr/>
        </p:nvSpPr>
        <p:spPr>
          <a:xfrm>
            <a:off x="3021691" y="5925922"/>
            <a:ext cx="2137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/>
              <a:t>Faire reformuler l’élève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Vérifier que l’élève a compris la séance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Répétition ex. enchainement d’un geste technique au sec</a:t>
            </a:r>
          </a:p>
          <a:p>
            <a:endParaRPr lang="fr-FR" sz="1100" dirty="0"/>
          </a:p>
        </p:txBody>
      </p:sp>
      <p:pic>
        <p:nvPicPr>
          <p:cNvPr id="134" name="Graphique 133" descr="Badge 4 avec un remplissage uni">
            <a:extLst>
              <a:ext uri="{FF2B5EF4-FFF2-40B4-BE49-F238E27FC236}">
                <a16:creationId xmlns:a16="http://schemas.microsoft.com/office/drawing/2014/main" id="{41424734-EE0C-E68D-39BF-9AA085EF3A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51028" y="5312706"/>
            <a:ext cx="416123" cy="416123"/>
          </a:xfrm>
          <a:prstGeom prst="rect">
            <a:avLst/>
          </a:prstGeom>
        </p:spPr>
      </p:pic>
      <p:pic>
        <p:nvPicPr>
          <p:cNvPr id="138" name="Graphique 137" descr="Œil avec un remplissage uni">
            <a:extLst>
              <a:ext uri="{FF2B5EF4-FFF2-40B4-BE49-F238E27FC236}">
                <a16:creationId xmlns:a16="http://schemas.microsoft.com/office/drawing/2014/main" id="{87C8CC2F-69D9-D6A0-73A3-93E7993ECC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54801" y="6143647"/>
            <a:ext cx="460897" cy="460897"/>
          </a:xfrm>
          <a:prstGeom prst="rect">
            <a:avLst/>
          </a:prstGeom>
        </p:spPr>
      </p:pic>
      <p:sp>
        <p:nvSpPr>
          <p:cNvPr id="140" name="ZoneTexte 139">
            <a:extLst>
              <a:ext uri="{FF2B5EF4-FFF2-40B4-BE49-F238E27FC236}">
                <a16:creationId xmlns:a16="http://schemas.microsoft.com/office/drawing/2014/main" id="{CB19E843-62F0-4EF0-E1F8-683D9BE9F9C2}"/>
              </a:ext>
            </a:extLst>
          </p:cNvPr>
          <p:cNvSpPr txBox="1"/>
          <p:nvPr/>
        </p:nvSpPr>
        <p:spPr>
          <a:xfrm>
            <a:off x="11129409" y="4588885"/>
            <a:ext cx="94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Check air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9B84A02D-0973-C75E-E131-5E2EED3557A4}"/>
              </a:ext>
            </a:extLst>
          </p:cNvPr>
          <p:cNvSpPr txBox="1"/>
          <p:nvPr/>
        </p:nvSpPr>
        <p:spPr>
          <a:xfrm>
            <a:off x="10984966" y="4936451"/>
            <a:ext cx="94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Stabilisation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7B5C5FE4-7C98-095A-8BFE-34EA52062632}"/>
              </a:ext>
            </a:extLst>
          </p:cNvPr>
          <p:cNvSpPr txBox="1"/>
          <p:nvPr/>
        </p:nvSpPr>
        <p:spPr>
          <a:xfrm>
            <a:off x="10741025" y="5346839"/>
            <a:ext cx="119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Positionnement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539FDB40-4F9E-E58F-2ABD-AE94B1A25764}"/>
              </a:ext>
            </a:extLst>
          </p:cNvPr>
          <p:cNvSpPr txBox="1"/>
          <p:nvPr/>
        </p:nvSpPr>
        <p:spPr>
          <a:xfrm>
            <a:off x="10859167" y="5772579"/>
            <a:ext cx="119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Recommence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4E70481F-2E15-2BEC-244C-5B4D0EC5A6DD}"/>
              </a:ext>
            </a:extLst>
          </p:cNvPr>
          <p:cNvSpPr txBox="1"/>
          <p:nvPr/>
        </p:nvSpPr>
        <p:spPr>
          <a:xfrm>
            <a:off x="10831137" y="6222186"/>
            <a:ext cx="119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Je te montre !</a:t>
            </a:r>
          </a:p>
        </p:txBody>
      </p:sp>
      <p:sp>
        <p:nvSpPr>
          <p:cNvPr id="145" name="Rectangle : coins arrondis 144">
            <a:extLst>
              <a:ext uri="{FF2B5EF4-FFF2-40B4-BE49-F238E27FC236}">
                <a16:creationId xmlns:a16="http://schemas.microsoft.com/office/drawing/2014/main" id="{D17C0AB7-CF15-43C5-2244-41C21413B252}"/>
              </a:ext>
            </a:extLst>
          </p:cNvPr>
          <p:cNvSpPr/>
          <p:nvPr/>
        </p:nvSpPr>
        <p:spPr>
          <a:xfrm>
            <a:off x="10415877" y="2852614"/>
            <a:ext cx="1487778" cy="42613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Décompression</a:t>
            </a:r>
          </a:p>
        </p:txBody>
      </p:sp>
      <p:sp>
        <p:nvSpPr>
          <p:cNvPr id="146" name="Rectangle : coins arrondis 145">
            <a:extLst>
              <a:ext uri="{FF2B5EF4-FFF2-40B4-BE49-F238E27FC236}">
                <a16:creationId xmlns:a16="http://schemas.microsoft.com/office/drawing/2014/main" id="{005FC841-9C5A-BD92-568D-CDD4C73F3317}"/>
              </a:ext>
            </a:extLst>
          </p:cNvPr>
          <p:cNvSpPr/>
          <p:nvPr/>
        </p:nvSpPr>
        <p:spPr>
          <a:xfrm>
            <a:off x="4361917" y="4987787"/>
            <a:ext cx="1363430" cy="29802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PR à contrôler ?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02F85989-93A8-4B69-6619-F00D0994FF92}"/>
              </a:ext>
            </a:extLst>
          </p:cNvPr>
          <p:cNvSpPr txBox="1"/>
          <p:nvPr/>
        </p:nvSpPr>
        <p:spPr>
          <a:xfrm>
            <a:off x="9073735" y="6234814"/>
            <a:ext cx="119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Profondeur de travail</a:t>
            </a:r>
          </a:p>
        </p:txBody>
      </p:sp>
      <p:pic>
        <p:nvPicPr>
          <p:cNvPr id="153" name="Graphique 152" descr="Badge 1 contour">
            <a:extLst>
              <a:ext uri="{FF2B5EF4-FFF2-40B4-BE49-F238E27FC236}">
                <a16:creationId xmlns:a16="http://schemas.microsoft.com/office/drawing/2014/main" id="{651E3591-F85A-8EA1-D536-46637B92B8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1161" y="3120444"/>
            <a:ext cx="328439" cy="328439"/>
          </a:xfrm>
          <a:prstGeom prst="rect">
            <a:avLst/>
          </a:prstGeom>
        </p:spPr>
      </p:pic>
      <p:pic>
        <p:nvPicPr>
          <p:cNvPr id="155" name="Graphique 154" descr="Badge contour">
            <a:extLst>
              <a:ext uri="{FF2B5EF4-FFF2-40B4-BE49-F238E27FC236}">
                <a16:creationId xmlns:a16="http://schemas.microsoft.com/office/drawing/2014/main" id="{C25402DE-85C3-ADA7-E718-B73D9955F93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79884" y="1489647"/>
            <a:ext cx="327600" cy="327600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481DE56-79C1-73BB-0A90-5F04C1AB18A9}"/>
              </a:ext>
            </a:extLst>
          </p:cNvPr>
          <p:cNvSpPr/>
          <p:nvPr/>
        </p:nvSpPr>
        <p:spPr>
          <a:xfrm>
            <a:off x="7610901" y="134624"/>
            <a:ext cx="4432416" cy="79861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Briefing d’Enseignement</a:t>
            </a:r>
          </a:p>
          <a:p>
            <a:pPr algn="ctr"/>
            <a:r>
              <a:rPr lang="fr-FR" dirty="0"/>
              <a:t>Environ 10 minutes</a:t>
            </a:r>
          </a:p>
        </p:txBody>
      </p:sp>
    </p:spTree>
    <p:extLst>
      <p:ext uri="{BB962C8B-B14F-4D97-AF65-F5344CB8AC3E}">
        <p14:creationId xmlns:p14="http://schemas.microsoft.com/office/powerpoint/2010/main" val="33921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8C4BDD8-0AAE-59DE-0B56-41A57B56F659}"/>
              </a:ext>
            </a:extLst>
          </p:cNvPr>
          <p:cNvSpPr txBox="1">
            <a:spLocks/>
          </p:cNvSpPr>
          <p:nvPr/>
        </p:nvSpPr>
        <p:spPr>
          <a:xfrm>
            <a:off x="600308" y="1299410"/>
            <a:ext cx="11241504" cy="5378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Quelques conseils </a:t>
            </a:r>
          </a:p>
          <a:p>
            <a:pPr marL="0" indent="0">
              <a:buNone/>
            </a:pPr>
            <a:endParaRPr lang="fr-FR" sz="1000" dirty="0"/>
          </a:p>
          <a:p>
            <a:r>
              <a:rPr lang="fr-FR" sz="1600" dirty="0"/>
              <a:t>Structurer son propos sur un support écrit (tablette idéalement).</a:t>
            </a:r>
          </a:p>
          <a:p>
            <a:r>
              <a:rPr lang="fr-FR" sz="1600" dirty="0"/>
              <a:t>Utiliser des moyens mnémotechniques pour ne rien oublier. Ex. QQOQCCP / Qui, Quand, Où, Quoi, Comment, Combien, Pourquoi. </a:t>
            </a:r>
          </a:p>
          <a:p>
            <a:r>
              <a:rPr lang="fr-FR" sz="1600" dirty="0"/>
              <a:t>Le briefing est un échange – encourager un apprenant afin qu’il s’exprime (échange sous la forme de question/réponse) – mode participatif.</a:t>
            </a:r>
          </a:p>
          <a:p>
            <a:r>
              <a:rPr lang="fr-FR" sz="1600" dirty="0"/>
              <a:t>Prévoir la communication permettant de remédier in situ (à privilégier).</a:t>
            </a:r>
          </a:p>
          <a:p>
            <a:r>
              <a:rPr lang="fr-FR" sz="1600" dirty="0"/>
              <a:t>Les consignes relatives à la conduite de palanquée peuvent être traitées à part (début ou fin de plongée) ou au fil de l’explication de la plongée suivant la courbe de la plongée.</a:t>
            </a:r>
          </a:p>
          <a:p>
            <a:r>
              <a:rPr lang="fr-FR" sz="1600" dirty="0"/>
              <a:t>Prévoir le temps consacré au </a:t>
            </a:r>
            <a:r>
              <a:rPr lang="fr-FR" sz="1600" dirty="0" err="1"/>
              <a:t>feed</a:t>
            </a:r>
            <a:r>
              <a:rPr lang="fr-FR" sz="1600" dirty="0"/>
              <a:t> back – s’assurer que l’élève a compris le déroulement de la plongée et les attentes du moniteur.</a:t>
            </a:r>
          </a:p>
          <a:p>
            <a:r>
              <a:rPr lang="fr-FR" sz="1600" dirty="0"/>
              <a:t>Adapter le briefing notamment pour les consignes de sécurité en fonction du niveau en formation.</a:t>
            </a:r>
          </a:p>
          <a:p>
            <a:r>
              <a:rPr lang="fr-FR" sz="1600" dirty="0"/>
              <a:t>Pour faciliter la mémorisation, s’efforcer d’associer à la parole (communication verbale), le visuel (geste associé) et kinesthésique (tactile, mouvement dans l’espace ex. entrainement d’un geste technique au sec).</a:t>
            </a:r>
          </a:p>
          <a:p>
            <a:r>
              <a:rPr lang="fr-FR" sz="1600" dirty="0"/>
              <a:t>Annoncer le temps consacré aux exercices vs temps d’explo - Plongée plaisir ! </a:t>
            </a:r>
          </a:p>
          <a:p>
            <a:pPr marL="0" indent="0" algn="ctr">
              <a:buNone/>
            </a:pPr>
            <a:r>
              <a:rPr lang="fr-FR" sz="1600" dirty="0"/>
              <a:t>Et enfin… </a:t>
            </a:r>
          </a:p>
          <a:p>
            <a:pPr marL="0" indent="0" algn="ctr">
              <a:buNone/>
            </a:pPr>
            <a:r>
              <a:rPr lang="fr-FR" sz="1600" dirty="0"/>
              <a:t>On n’oublie pas de faire ce qu’on a dit au Briefing </a:t>
            </a:r>
          </a:p>
          <a:p>
            <a:pPr marL="0" indent="0" algn="ctr">
              <a:buNone/>
            </a:pPr>
            <a:r>
              <a:rPr lang="fr-FR" sz="1600" dirty="0"/>
              <a:t>Sans improvisation sous l’eau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13F8575-08C4-E46D-3CCD-A12C5BBD0F87}"/>
              </a:ext>
            </a:extLst>
          </p:cNvPr>
          <p:cNvSpPr/>
          <p:nvPr/>
        </p:nvSpPr>
        <p:spPr>
          <a:xfrm>
            <a:off x="7610901" y="134624"/>
            <a:ext cx="4432416" cy="79861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Briefing d’Enseignement</a:t>
            </a:r>
          </a:p>
          <a:p>
            <a:pPr algn="ctr"/>
            <a:r>
              <a:rPr lang="fr-FR" dirty="0"/>
              <a:t>Environ 10 minutes</a:t>
            </a:r>
          </a:p>
        </p:txBody>
      </p:sp>
    </p:spTree>
    <p:extLst>
      <p:ext uri="{BB962C8B-B14F-4D97-AF65-F5344CB8AC3E}">
        <p14:creationId xmlns:p14="http://schemas.microsoft.com/office/powerpoint/2010/main" val="386245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232D4C-4570-B9A4-7AD7-38136DA61EF1}"/>
              </a:ext>
            </a:extLst>
          </p:cNvPr>
          <p:cNvSpPr/>
          <p:nvPr/>
        </p:nvSpPr>
        <p:spPr>
          <a:xfrm>
            <a:off x="445224" y="1801185"/>
            <a:ext cx="2075426" cy="685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Accueil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A4F125-5C37-163A-E8B5-78758AC9E12F}"/>
              </a:ext>
            </a:extLst>
          </p:cNvPr>
          <p:cNvSpPr/>
          <p:nvPr/>
        </p:nvSpPr>
        <p:spPr>
          <a:xfrm>
            <a:off x="2697916" y="1801185"/>
            <a:ext cx="2075427" cy="685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Le matériel</a:t>
            </a:r>
          </a:p>
          <a:p>
            <a:pPr algn="ctr"/>
            <a:r>
              <a:rPr lang="fr-FR" sz="1600" dirty="0"/>
              <a:t>Utilisation et explications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4B1213-4B1E-F692-B2AD-07EE7315368E}"/>
              </a:ext>
            </a:extLst>
          </p:cNvPr>
          <p:cNvSpPr/>
          <p:nvPr/>
        </p:nvSpPr>
        <p:spPr>
          <a:xfrm>
            <a:off x="7203302" y="1786755"/>
            <a:ext cx="2075427" cy="685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Consignes de sécurité</a:t>
            </a:r>
          </a:p>
          <a:p>
            <a:pPr algn="ctr"/>
            <a:r>
              <a:rPr lang="fr-FR" sz="1600" dirty="0"/>
              <a:t>Les points clefs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0C0513-3869-9DE3-8378-F9AE695EDD1A}"/>
              </a:ext>
            </a:extLst>
          </p:cNvPr>
          <p:cNvSpPr/>
          <p:nvPr/>
        </p:nvSpPr>
        <p:spPr>
          <a:xfrm>
            <a:off x="4950609" y="1801185"/>
            <a:ext cx="2075427" cy="685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Le déroulement du baptême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6708A0-6753-38A3-D7E3-DC719FACADD9}"/>
              </a:ext>
            </a:extLst>
          </p:cNvPr>
          <p:cNvSpPr/>
          <p:nvPr/>
        </p:nvSpPr>
        <p:spPr>
          <a:xfrm>
            <a:off x="9455995" y="1786754"/>
            <a:ext cx="2040358" cy="685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La communication par les signes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731D30A-4826-5E4E-AD54-ECE6E5557667}"/>
              </a:ext>
            </a:extLst>
          </p:cNvPr>
          <p:cNvSpPr/>
          <p:nvPr/>
        </p:nvSpPr>
        <p:spPr>
          <a:xfrm>
            <a:off x="7610901" y="134624"/>
            <a:ext cx="4432416" cy="79861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Briefing du Baptême</a:t>
            </a:r>
          </a:p>
          <a:p>
            <a:pPr algn="ctr"/>
            <a:r>
              <a:rPr lang="fr-FR" dirty="0"/>
              <a:t>5 à 8 minutes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B6C1C1-F329-CAA8-B676-5D8215CBC7B8}"/>
              </a:ext>
            </a:extLst>
          </p:cNvPr>
          <p:cNvSpPr txBox="1"/>
          <p:nvPr/>
        </p:nvSpPr>
        <p:spPr>
          <a:xfrm>
            <a:off x="424718" y="2545614"/>
            <a:ext cx="20754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Se présenter et faire connaissance</a:t>
            </a:r>
          </a:p>
          <a:p>
            <a:r>
              <a:rPr lang="fr-FR" sz="1400" dirty="0"/>
              <a:t>Echanger sur les motivations et état d’esprit du futur baptisé : envie, craintes, stress… </a:t>
            </a:r>
          </a:p>
          <a:p>
            <a:endParaRPr lang="fr-FR" sz="1400" i="1" dirty="0"/>
          </a:p>
          <a:p>
            <a:r>
              <a:rPr lang="fr-FR" sz="1400" i="1" dirty="0"/>
              <a:t>Le briefing doit permettre de faire tomber les appréhensions </a:t>
            </a:r>
          </a:p>
          <a:p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A7A6C26-DF9B-F58D-DD46-CBA955CCA7BE}"/>
              </a:ext>
            </a:extLst>
          </p:cNvPr>
          <p:cNvSpPr txBox="1"/>
          <p:nvPr/>
        </p:nvSpPr>
        <p:spPr>
          <a:xfrm>
            <a:off x="2697916" y="1217592"/>
            <a:ext cx="720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mise en confiance, clef de la réussite : Un discours positif et convivial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AD27D9D-51E4-31D9-A40A-AC405029CDAA}"/>
              </a:ext>
            </a:extLst>
          </p:cNvPr>
          <p:cNvSpPr txBox="1"/>
          <p:nvPr/>
        </p:nvSpPr>
        <p:spPr>
          <a:xfrm>
            <a:off x="2647924" y="2518960"/>
            <a:ext cx="21254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Rôle de chaque élément</a:t>
            </a:r>
          </a:p>
          <a:p>
            <a:endParaRPr lang="fr-FR" sz="1400" dirty="0"/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Bloc - stock d’air suffisant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Détendeur – faire respirer sur le détendeur au sec 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Gilet – montrer le direct system – c’est l’encadrant qui va gérer la flottabilité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Le masque - contrôler que la taille soit adapté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Les palmes – palmer tranquillement </a:t>
            </a:r>
          </a:p>
          <a:p>
            <a:endParaRPr lang="fr-FR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08ACC2-A2B5-1DD8-DDEB-39D359A55509}"/>
              </a:ext>
            </a:extLst>
          </p:cNvPr>
          <p:cNvSpPr txBox="1"/>
          <p:nvPr/>
        </p:nvSpPr>
        <p:spPr>
          <a:xfrm>
            <a:off x="4918917" y="2545614"/>
            <a:ext cx="2107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Conditions de mise à l’eau et d’immersion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Description de la zone où le baptême s’effectuera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Rôle de chacun : </a:t>
            </a:r>
          </a:p>
          <a:p>
            <a:pPr marL="319088" lvl="1" indent="-131763">
              <a:buFont typeface="Arial" panose="020B0604020202020204" pitchFamily="34" charset="0"/>
              <a:buChar char="•"/>
            </a:pPr>
            <a:r>
              <a:rPr lang="fr-FR" sz="1400" dirty="0"/>
              <a:t>Le baptisé : découverte du milieu, de la 3</a:t>
            </a:r>
            <a:r>
              <a:rPr lang="fr-FR" sz="1400" baseline="30000" dirty="0"/>
              <a:t>ème</a:t>
            </a:r>
            <a:r>
              <a:rPr lang="fr-FR" sz="1400" dirty="0"/>
              <a:t> dimension</a:t>
            </a:r>
          </a:p>
          <a:p>
            <a:pPr marL="319088" lvl="1" indent="-131763">
              <a:buFont typeface="Arial" panose="020B0604020202020204" pitchFamily="34" charset="0"/>
              <a:buChar char="•"/>
            </a:pPr>
            <a:r>
              <a:rPr lang="fr-FR" sz="1400" dirty="0"/>
              <a:t>L’encadrant : accompagner et aider - gestion de la flottabilité tout en donnant au fil de l’eau les instructions par des signes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955DCD1-C372-CF3B-618B-9B88A8DFD616}"/>
              </a:ext>
            </a:extLst>
          </p:cNvPr>
          <p:cNvSpPr txBox="1"/>
          <p:nvPr/>
        </p:nvSpPr>
        <p:spPr>
          <a:xfrm>
            <a:off x="7171610" y="2545614"/>
            <a:ext cx="21071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Pendant la descente, faire régulièrement une manœuvre de </a:t>
            </a:r>
            <a:r>
              <a:rPr lang="fr-FR" sz="1400" dirty="0" err="1"/>
              <a:t>valsalva</a:t>
            </a:r>
            <a:r>
              <a:rPr lang="fr-FR" sz="1400" dirty="0"/>
              <a:t> (mimétisme)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Souffler de temps en temps dans le masque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Respirer normalement tout au long de la plongée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Passer d’une position verticale à une position horizontale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Garder le détendeur en bouche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Sur le fond, se laisser guider et palmer tranquillement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4072EEA-1476-5B1D-D96D-EA9EFF779563}"/>
              </a:ext>
            </a:extLst>
          </p:cNvPr>
          <p:cNvSpPr txBox="1"/>
          <p:nvPr/>
        </p:nvSpPr>
        <p:spPr>
          <a:xfrm>
            <a:off x="9424301" y="2545614"/>
            <a:ext cx="20720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Ok – pas Ok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Equilibre ton masque / oreilles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Expire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Descendre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Monter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Fin de la plongée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Passer d’une position verticale à horizontale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Regarde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r-FR" sz="1400" dirty="0"/>
              <a:t>Palme tranquillement </a:t>
            </a:r>
          </a:p>
        </p:txBody>
      </p:sp>
      <p:cxnSp>
        <p:nvCxnSpPr>
          <p:cNvPr id="32" name="Connecteur en angle 31">
            <a:extLst>
              <a:ext uri="{FF2B5EF4-FFF2-40B4-BE49-F238E27FC236}">
                <a16:creationId xmlns:a16="http://schemas.microsoft.com/office/drawing/2014/main" id="{2116D8F2-B00E-5306-6D91-C09D5E817F7D}"/>
              </a:ext>
            </a:extLst>
          </p:cNvPr>
          <p:cNvCxnSpPr>
            <a:cxnSpLocks/>
          </p:cNvCxnSpPr>
          <p:nvPr/>
        </p:nvCxnSpPr>
        <p:spPr>
          <a:xfrm flipV="1">
            <a:off x="8754286" y="4977515"/>
            <a:ext cx="1610954" cy="1219040"/>
          </a:xfrm>
          <a:prstGeom prst="bentConnector3">
            <a:avLst>
              <a:gd name="adj1" fmla="val 99839"/>
            </a:avLst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C1924A4-66AC-ACBB-B132-B311D8B0DFDF}"/>
              </a:ext>
            </a:extLst>
          </p:cNvPr>
          <p:cNvSpPr/>
          <p:nvPr/>
        </p:nvSpPr>
        <p:spPr>
          <a:xfrm>
            <a:off x="9462449" y="5789536"/>
            <a:ext cx="1805583" cy="81403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associer les signes de communication à ces consignes </a:t>
            </a:r>
          </a:p>
        </p:txBody>
      </p:sp>
    </p:spTree>
    <p:extLst>
      <p:ext uri="{BB962C8B-B14F-4D97-AF65-F5344CB8AC3E}">
        <p14:creationId xmlns:p14="http://schemas.microsoft.com/office/powerpoint/2010/main" val="22538299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45264</TotalTime>
  <Words>1088</Words>
  <Application>Microsoft Office PowerPoint</Application>
  <PresentationFormat>Grand écran</PresentationFormat>
  <Paragraphs>222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Thème Office</vt:lpstr>
      <vt:lpstr>Fiche Méthodologique  d’un Briefing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DESSERTINE Olivier</dc:creator>
  <cp:lastModifiedBy>Lucie BUREAU</cp:lastModifiedBy>
  <cp:revision>54</cp:revision>
  <dcterms:created xsi:type="dcterms:W3CDTF">2024-09-11T10:55:41Z</dcterms:created>
  <dcterms:modified xsi:type="dcterms:W3CDTF">2025-09-19T14:41:02Z</dcterms:modified>
</cp:coreProperties>
</file>