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8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65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BA7B2C7-5054-0C7E-196C-8635D58A4A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3F9DDF-D430-3BBD-E7E4-1E274A6526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C3A1-0ED8-4176-8842-3FB4A2CBF9D2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22A7EF-5F6B-4315-55F7-AD8650E987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7DE81F-7BB7-13AD-E983-F1C20FE07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2F74-4099-4BD7-A921-577ABC3CD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606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3152" y="402335"/>
            <a:ext cx="3779520" cy="669227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PLAN DE COURS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704" y="1816608"/>
            <a:ext cx="9607296" cy="3441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Franck PECOIL IN 223 / IR 78</a:t>
            </a:r>
          </a:p>
        </p:txBody>
      </p:sp>
    </p:spTree>
    <p:extLst>
      <p:ext uri="{BB962C8B-B14F-4D97-AF65-F5344CB8AC3E}">
        <p14:creationId xmlns:p14="http://schemas.microsoft.com/office/powerpoint/2010/main" val="185195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3152" y="402335"/>
            <a:ext cx="3779520" cy="669227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PLAN DE COURS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704" y="1816608"/>
            <a:ext cx="9607296" cy="3441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Franck PECOIL IN 223 / IR 78</a:t>
            </a:r>
          </a:p>
        </p:txBody>
      </p:sp>
    </p:spTree>
    <p:extLst>
      <p:ext uri="{BB962C8B-B14F-4D97-AF65-F5344CB8AC3E}">
        <p14:creationId xmlns:p14="http://schemas.microsoft.com/office/powerpoint/2010/main" val="62931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952F5-B6D6-5852-E0D3-3D65E8EAD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69C1C6-2A9C-31CF-0366-7A7ED90D2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83D294-A2B7-B63C-FFFF-A936BE8D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EB6ADC-A34C-EF47-2FF3-936AFECB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FF8E25-D13A-85FF-ACA4-073D9975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92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6242C-1FAA-CBEB-C1EB-639A8BD2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2FEFF4-D91A-0103-981E-D4585CB8E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C22480-EBB2-F50E-C01E-E7947BD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27D883-0E56-221D-6F15-ED23B5E5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B32D59-BB49-488C-40B9-E7ABBDA0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644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7A9F2-D834-FFEE-F292-E0C24D43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1C80D0-FCB7-4F2E-E8A7-83C7EE1F2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3DFEB-604B-72B3-2D9F-8D37A3AD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9CB5B7-3050-45C2-BA07-29636346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775B97-931D-9D5C-481F-3C717687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69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C11BA-0729-103A-C2B7-14A0CCC8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0FC72D-7035-FEC9-6287-B4CD8CE92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CC46F6-BA8F-22CE-DCE8-B06091069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4A939C-BFAB-777D-E9AB-9BF52312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F810C9-002D-03D9-1A59-51C38522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231A4C-1CE2-CF97-9FAC-DE571CC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334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AC89C-E775-E1AC-0B06-CB46E006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9DAD4C-3045-A5F0-116F-41B672462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07F050-9982-8AD2-1DB4-E7A8CE6F7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F76E12-FE8B-C69C-5E29-950C09BA1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F966C7-F8B9-6677-BBBD-F00DB0812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4A5476-A7C7-60BA-0138-419387E0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13EB21-10DF-E493-8A9F-4D365D65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18C3BB-6480-6E49-785A-D8370076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4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F0437-621F-ED4F-F8B4-CAD10EF4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A6FE46-D277-3709-315E-FFA88C01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BE3B85-7DB4-63FB-CFD9-35E25B6A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256EB2-8A55-67EB-3A76-AEF1FEDA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83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3152" y="402335"/>
            <a:ext cx="3779520" cy="669227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PLAN DE COURS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704" y="1816608"/>
            <a:ext cx="9607296" cy="3441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Franck PECOIL IN 223 / IR 78</a:t>
            </a:r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04AB1A-5EBE-743A-F71A-CB034171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8D5C19-D792-985B-3719-3FD75A54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ACACDA-B03E-B784-ED87-826D11A5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300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5EFFB-D198-7C75-843C-939B8F3E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18E35-1287-EE27-0A60-A3C36835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4B3F7A-5270-944F-6C3D-7BE209709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B10221-80F0-C282-6508-162D75F0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990412-1D5F-10B5-2BC5-A7776501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F989CA-01EE-9980-805D-1A9C9B55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079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12B34-89D3-2511-0BDA-281A9CCC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2BAC82-F660-52D6-1FDD-E8899A487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73472C-1BB8-F229-73D4-C98C96715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E222BC-2289-385D-3406-E5CEA2DA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664827-667B-C112-75C5-A820820D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9F6189-B8B0-606B-72C1-7BCA5CC2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393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10057-CD55-1A1C-9322-CB104261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681CAA-116C-0388-F9CF-1A88FB8BD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DE451C-F6DC-C628-CC17-F4693816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C59217-D549-5733-AA75-1C28E92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10C93-BF91-6696-F3B7-092BDD31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94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15FC44-B932-65F3-B438-58396185B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4506B0-6098-0A93-B253-6EA352539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0D4404-F703-FBA4-BEF4-236BABC0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8E576-5FDB-C33E-3230-EFC560C3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BE414-5DD2-6823-4692-948FFBB9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93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796F45-572D-B44C-82DC-0BABB1AC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7E2FE0-93AC-9896-8F94-EE033C00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98A831-7CA5-D9D8-A41C-BC7F1C08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E45D-F48D-4FA0-8B53-6835F530081A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960CCF-DBF5-18E0-F633-4CC7F53B6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0E8084-AF24-7FF6-AA6B-0C7BBE903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22E6-4ACE-4DB1-9850-B849FBC06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83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4720" y="326572"/>
            <a:ext cx="4014652" cy="627017"/>
          </a:xfrm>
        </p:spPr>
        <p:txBody>
          <a:bodyPr/>
          <a:lstStyle/>
          <a:p>
            <a:r>
              <a:rPr lang="fr-F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COURS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6143" y="1348694"/>
            <a:ext cx="9503228" cy="4787628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fr-FR" sz="2800" b="1" dirty="0"/>
              <a:t>Les étapes pour bâtir un plan de cours</a:t>
            </a:r>
            <a:endParaRPr lang="fr-FR" dirty="0"/>
          </a:p>
          <a:p>
            <a:pPr algn="l"/>
            <a:r>
              <a:rPr lang="fr-FR" sz="2400" b="1" dirty="0"/>
              <a:t>	a) Définir l’objectif</a:t>
            </a:r>
            <a:endParaRPr lang="fr-FR" sz="2400" dirty="0"/>
          </a:p>
          <a:p>
            <a:pPr lvl="0" algn="l"/>
            <a:r>
              <a:rPr lang="fr-FR" b="1" dirty="0"/>
              <a:t>Qu’est-ce que je veux que les élèves sachent ou sachent faire à la fin ?</a:t>
            </a:r>
            <a:br>
              <a:rPr lang="fr-FR" dirty="0"/>
            </a:br>
            <a:r>
              <a:rPr lang="fr-FR" dirty="0"/>
              <a:t>Exemple : « savoir vider son masque » (pratique) ou « connaître les signes de décompression » (théorie).</a:t>
            </a:r>
          </a:p>
          <a:p>
            <a:pPr lvl="0" algn="l"/>
            <a:r>
              <a:rPr lang="fr-FR" dirty="0"/>
              <a:t>Utiliser un objectif clair, observable et mesurable.</a:t>
            </a:r>
          </a:p>
          <a:p>
            <a:pPr lvl="0" algn="l"/>
            <a:r>
              <a:rPr lang="fr-FR" dirty="0"/>
              <a:t>Pourquoi fait-on ce cours ? </a:t>
            </a:r>
          </a:p>
          <a:p>
            <a:pPr lvl="0" algn="l"/>
            <a:r>
              <a:rPr lang="fr-FR" dirty="0"/>
              <a:t>A quoi </a:t>
            </a:r>
            <a:r>
              <a:rPr lang="fr-FR" dirty="0" err="1"/>
              <a:t>sert-il</a:t>
            </a:r>
            <a:r>
              <a:rPr lang="fr-FR" dirty="0"/>
              <a:t> ?</a:t>
            </a:r>
            <a:endParaRPr lang="fr-FR" sz="900" dirty="0"/>
          </a:p>
          <a:p>
            <a:pPr algn="l"/>
            <a:r>
              <a:rPr lang="fr-FR" sz="2400" b="1" dirty="0"/>
              <a:t>	b) Identifier le public</a:t>
            </a:r>
            <a:endParaRPr lang="fr-FR" sz="2400" dirty="0"/>
          </a:p>
          <a:p>
            <a:pPr lvl="0" algn="l"/>
            <a:r>
              <a:rPr lang="fr-FR" dirty="0"/>
              <a:t>Niveau des élèves (débutants, confirmés).</a:t>
            </a:r>
          </a:p>
          <a:p>
            <a:pPr lvl="0" algn="l"/>
            <a:r>
              <a:rPr lang="fr-FR" dirty="0"/>
              <a:t>Leur âge, leurs attentes, leur expérience de la plongée.</a:t>
            </a:r>
          </a:p>
          <a:p>
            <a:pPr lvl="0" algn="l"/>
            <a:r>
              <a:rPr lang="fr-FR" dirty="0"/>
              <a:t>Contexte (bassin, fosse, mer).</a:t>
            </a:r>
          </a:p>
        </p:txBody>
      </p:sp>
      <p:sp>
        <p:nvSpPr>
          <p:cNvPr id="2" name="Sous-titre 6">
            <a:extLst>
              <a:ext uri="{FF2B5EF4-FFF2-40B4-BE49-F238E27FC236}">
                <a16:creationId xmlns:a16="http://schemas.microsoft.com/office/drawing/2014/main" id="{D75ACD93-F9FA-AE30-03BF-58E90042526C}"/>
              </a:ext>
            </a:extLst>
          </p:cNvPr>
          <p:cNvSpPr txBox="1">
            <a:spLocks/>
          </p:cNvSpPr>
          <p:nvPr/>
        </p:nvSpPr>
        <p:spPr>
          <a:xfrm>
            <a:off x="10230395" y="6531428"/>
            <a:ext cx="2137953" cy="3135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>
                <a:solidFill>
                  <a:schemeClr val="accent1"/>
                </a:solidFill>
              </a:rPr>
              <a:t>Franck PECOIL IN 223/ IR 78</a:t>
            </a:r>
          </a:p>
        </p:txBody>
      </p:sp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4B8CD-E41B-0931-C50B-5F689A482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21198A-235B-C483-1CF6-B4EC78624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4720" y="326572"/>
            <a:ext cx="4014652" cy="627017"/>
          </a:xfrm>
        </p:spPr>
        <p:txBody>
          <a:bodyPr/>
          <a:lstStyle/>
          <a:p>
            <a:r>
              <a:rPr lang="fr-F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COURS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C7ACDC45-06F2-2997-DDA9-67B2E216A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40" y="1511980"/>
            <a:ext cx="10898776" cy="4461057"/>
          </a:xfrm>
        </p:spPr>
        <p:txBody>
          <a:bodyPr/>
          <a:lstStyle/>
          <a:p>
            <a:pPr algn="l"/>
            <a:r>
              <a:rPr lang="fr-FR" sz="2400" b="1" dirty="0"/>
              <a:t>	c) Structurer le contenu</a:t>
            </a:r>
            <a:endParaRPr lang="fr-FR" sz="2400" dirty="0"/>
          </a:p>
          <a:p>
            <a:pPr lvl="0" algn="l"/>
            <a:r>
              <a:rPr lang="fr-FR" b="1" dirty="0"/>
              <a:t>Théorique</a:t>
            </a:r>
            <a:r>
              <a:rPr lang="fr-FR" dirty="0"/>
              <a:t> : notions à expliquer en lien avec la pratique </a:t>
            </a:r>
          </a:p>
          <a:p>
            <a:pPr lvl="0" algn="l"/>
            <a:r>
              <a:rPr lang="fr-FR" b="1" dirty="0"/>
              <a:t>Pratique</a:t>
            </a:r>
            <a:r>
              <a:rPr lang="fr-FR" dirty="0"/>
              <a:t> : exercices techniques, mise en situation, consignes.</a:t>
            </a:r>
          </a:p>
          <a:p>
            <a:pPr lvl="0" algn="l"/>
            <a:r>
              <a:rPr lang="fr-FR" b="1" dirty="0"/>
              <a:t>Progression logique</a:t>
            </a:r>
            <a:r>
              <a:rPr lang="fr-FR" dirty="0"/>
              <a:t> : du simple vers le complexe, du connu vers le nouveau.</a:t>
            </a:r>
          </a:p>
          <a:p>
            <a:pPr algn="l"/>
            <a:r>
              <a:rPr lang="fr-FR" sz="2400" b="1" dirty="0"/>
              <a:t>	d) Déroulé type du cours</a:t>
            </a:r>
            <a:endParaRPr lang="fr-FR" sz="2400" dirty="0"/>
          </a:p>
          <a:p>
            <a:pPr lvl="0" algn="l"/>
            <a:r>
              <a:rPr lang="fr-FR" b="1" dirty="0"/>
              <a:t>Introduction</a:t>
            </a:r>
            <a:r>
              <a:rPr lang="fr-FR" dirty="0"/>
              <a:t> : annoncer l’objectif, rappeler les règles de sécurité.</a:t>
            </a:r>
          </a:p>
          <a:p>
            <a:pPr lvl="0" algn="l"/>
            <a:r>
              <a:rPr lang="fr-FR" b="1" dirty="0"/>
              <a:t>Explication / Démonstration</a:t>
            </a:r>
            <a:r>
              <a:rPr lang="fr-FR" dirty="0"/>
              <a:t> : présenter la compétence ou la notion.</a:t>
            </a:r>
          </a:p>
          <a:p>
            <a:pPr lvl="0" algn="l"/>
            <a:r>
              <a:rPr lang="fr-FR" b="1" dirty="0"/>
              <a:t>Pratique dirigée</a:t>
            </a:r>
            <a:r>
              <a:rPr lang="fr-FR" dirty="0"/>
              <a:t> : exercices avec accompagnement.</a:t>
            </a:r>
          </a:p>
          <a:p>
            <a:pPr lvl="0" algn="l"/>
            <a:r>
              <a:rPr lang="fr-FR" b="1" dirty="0"/>
              <a:t>Pratique autonome</a:t>
            </a:r>
            <a:r>
              <a:rPr lang="fr-FR" dirty="0"/>
              <a:t> : laisser l’élève réaliser avec moins d’aide.</a:t>
            </a:r>
          </a:p>
          <a:p>
            <a:pPr lvl="0" algn="l"/>
            <a:r>
              <a:rPr lang="fr-FR" b="1" dirty="0"/>
              <a:t>Débriefing</a:t>
            </a:r>
            <a:r>
              <a:rPr lang="fr-FR" dirty="0"/>
              <a:t> : retour, corrections, valorisation des réussites.</a:t>
            </a:r>
          </a:p>
          <a:p>
            <a:pPr lvl="0" algn="l"/>
            <a:r>
              <a:rPr lang="fr-FR" b="1" dirty="0"/>
              <a:t>Conclusion</a:t>
            </a:r>
            <a:r>
              <a:rPr lang="fr-FR" dirty="0"/>
              <a:t> : rappeler l’objectif atteint, donner un aperçu de la suite.</a:t>
            </a:r>
          </a:p>
        </p:txBody>
      </p:sp>
      <p:sp>
        <p:nvSpPr>
          <p:cNvPr id="2" name="Sous-titre 6">
            <a:extLst>
              <a:ext uri="{FF2B5EF4-FFF2-40B4-BE49-F238E27FC236}">
                <a16:creationId xmlns:a16="http://schemas.microsoft.com/office/drawing/2014/main" id="{2D9647EB-E961-0F47-15DE-04C8FDECABBE}"/>
              </a:ext>
            </a:extLst>
          </p:cNvPr>
          <p:cNvSpPr txBox="1">
            <a:spLocks/>
          </p:cNvSpPr>
          <p:nvPr/>
        </p:nvSpPr>
        <p:spPr>
          <a:xfrm>
            <a:off x="10230395" y="6531428"/>
            <a:ext cx="2137953" cy="3135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>
                <a:solidFill>
                  <a:schemeClr val="accent1"/>
                </a:solidFill>
              </a:rPr>
              <a:t>Franck PECOIL IN 223/ IR 78</a:t>
            </a:r>
          </a:p>
        </p:txBody>
      </p:sp>
    </p:spTree>
    <p:extLst>
      <p:ext uri="{BB962C8B-B14F-4D97-AF65-F5344CB8AC3E}">
        <p14:creationId xmlns:p14="http://schemas.microsoft.com/office/powerpoint/2010/main" val="250115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931CB-E56B-283B-9827-457EFB526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1F2E9BC-D530-E633-E01E-12E2F74FA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4720" y="326572"/>
            <a:ext cx="4014652" cy="627017"/>
          </a:xfrm>
        </p:spPr>
        <p:txBody>
          <a:bodyPr/>
          <a:lstStyle/>
          <a:p>
            <a:r>
              <a:rPr lang="fr-F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COURS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EC3F49A1-1BF4-2D19-CFC6-E1C70376C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509" y="1707924"/>
            <a:ext cx="10911839" cy="4379369"/>
          </a:xfrm>
        </p:spPr>
        <p:txBody>
          <a:bodyPr/>
          <a:lstStyle/>
          <a:p>
            <a:pPr algn="l"/>
            <a:r>
              <a:rPr lang="fr-FR" sz="2400" b="1" dirty="0"/>
              <a:t>	e) Prévoir les moyens pédagogiques</a:t>
            </a:r>
            <a:endParaRPr lang="fr-FR" sz="2400" dirty="0"/>
          </a:p>
          <a:p>
            <a:pPr lvl="0" algn="l"/>
            <a:r>
              <a:rPr lang="fr-FR" dirty="0"/>
              <a:t>Supports (ardoise, schémas, présentation, vidéos).</a:t>
            </a:r>
          </a:p>
          <a:p>
            <a:pPr lvl="0" algn="l"/>
            <a:r>
              <a:rPr lang="fr-FR" dirty="0"/>
              <a:t>Matériel de plongée (configuration spécifique selon l’exercice).</a:t>
            </a:r>
          </a:p>
          <a:p>
            <a:pPr lvl="0" algn="l"/>
            <a:r>
              <a:rPr lang="fr-FR" dirty="0"/>
              <a:t>Conditions logistiques (sécurité surface, nombre d’élèves).</a:t>
            </a:r>
          </a:p>
          <a:p>
            <a:pPr lvl="0" algn="l"/>
            <a:endParaRPr lang="fr-FR" dirty="0"/>
          </a:p>
          <a:p>
            <a:pPr algn="l"/>
            <a:r>
              <a:rPr lang="fr-FR" sz="2800" b="1" dirty="0"/>
              <a:t>2. Différences entre pédagogie pratique et théorique</a:t>
            </a:r>
            <a:endParaRPr lang="fr-FR" sz="2800" dirty="0"/>
          </a:p>
          <a:p>
            <a:pPr lvl="0" algn="l"/>
            <a:r>
              <a:rPr lang="fr-FR" sz="2400" b="1" dirty="0"/>
              <a:t>	Pédagogie théorique</a:t>
            </a:r>
            <a:r>
              <a:rPr lang="fr-FR" sz="2400" dirty="0"/>
              <a:t> :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Cours en salle ou briefing avant immersion.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Importance de la clarté, des supports visuels, des exemples concrets.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Interaction : poser des questions, vérifier la compréhension.</a:t>
            </a:r>
          </a:p>
        </p:txBody>
      </p:sp>
      <p:sp>
        <p:nvSpPr>
          <p:cNvPr id="2" name="Sous-titre 6">
            <a:extLst>
              <a:ext uri="{FF2B5EF4-FFF2-40B4-BE49-F238E27FC236}">
                <a16:creationId xmlns:a16="http://schemas.microsoft.com/office/drawing/2014/main" id="{97392F4C-F7CF-46C8-BB9B-5AA0EE83CDC9}"/>
              </a:ext>
            </a:extLst>
          </p:cNvPr>
          <p:cNvSpPr txBox="1">
            <a:spLocks/>
          </p:cNvSpPr>
          <p:nvPr/>
        </p:nvSpPr>
        <p:spPr>
          <a:xfrm>
            <a:off x="10230395" y="6531428"/>
            <a:ext cx="2137953" cy="3135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>
                <a:solidFill>
                  <a:schemeClr val="accent1"/>
                </a:solidFill>
              </a:rPr>
              <a:t>Franck PECOIL IN 223/ IR 78</a:t>
            </a:r>
          </a:p>
        </p:txBody>
      </p:sp>
    </p:spTree>
    <p:extLst>
      <p:ext uri="{BB962C8B-B14F-4D97-AF65-F5344CB8AC3E}">
        <p14:creationId xmlns:p14="http://schemas.microsoft.com/office/powerpoint/2010/main" val="334109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08DB2-72C7-E176-10DF-F95A262BC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56ECF6C-19FC-FCF8-94C2-65810454A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4720" y="326572"/>
            <a:ext cx="4014652" cy="627017"/>
          </a:xfrm>
        </p:spPr>
        <p:txBody>
          <a:bodyPr/>
          <a:lstStyle/>
          <a:p>
            <a:r>
              <a:rPr lang="fr-F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COURS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75A15AB6-ECEB-301B-49AC-71320DA27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057" y="1072764"/>
            <a:ext cx="10728959" cy="5339488"/>
          </a:xfrm>
        </p:spPr>
        <p:txBody>
          <a:bodyPr/>
          <a:lstStyle/>
          <a:p>
            <a:pPr algn="l"/>
            <a:endParaRPr lang="fr-FR" sz="2400" b="1" dirty="0"/>
          </a:p>
          <a:p>
            <a:pPr lvl="0" algn="l"/>
            <a:r>
              <a:rPr lang="fr-FR" sz="2400" b="1" dirty="0"/>
              <a:t>	Pédagogie pratique</a:t>
            </a:r>
            <a:r>
              <a:rPr lang="fr-FR" sz="2400" dirty="0"/>
              <a:t> :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En milieu réel ou simulé.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Surveillance constante, corrections individuelles, encouragements.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Débriefing essentiel.</a:t>
            </a:r>
          </a:p>
          <a:p>
            <a:pPr lvl="1" algn="l"/>
            <a:endParaRPr lang="fr-FR" sz="2400" b="1" dirty="0"/>
          </a:p>
          <a:p>
            <a:pPr algn="l"/>
            <a:r>
              <a:rPr lang="fr-FR" sz="2800" b="1" dirty="0"/>
              <a:t>3. FICHE MÉMO – Créer un plan de cours </a:t>
            </a:r>
            <a:endParaRPr lang="fr-FR" sz="2800" dirty="0"/>
          </a:p>
          <a:p>
            <a:pPr algn="l"/>
            <a:r>
              <a:rPr lang="fr-FR" b="1" dirty="0"/>
              <a:t>	</a:t>
            </a:r>
            <a:r>
              <a:rPr lang="fr-FR" sz="2400" b="1" dirty="0"/>
              <a:t>1. Commencer par les bases</a:t>
            </a:r>
            <a:endParaRPr lang="fr-FR" sz="2400" dirty="0"/>
          </a:p>
          <a:p>
            <a:pPr lvl="0" algn="l"/>
            <a:r>
              <a:rPr lang="fr-FR" b="1" dirty="0"/>
              <a:t>Thème du cours :</a:t>
            </a:r>
            <a:r>
              <a:rPr lang="fr-FR" dirty="0"/>
              <a:t> …</a:t>
            </a:r>
          </a:p>
          <a:p>
            <a:pPr lvl="0" algn="l"/>
            <a:r>
              <a:rPr lang="fr-FR" b="1" dirty="0"/>
              <a:t>Type de cours :</a:t>
            </a:r>
            <a:r>
              <a:rPr lang="fr-FR" dirty="0"/>
              <a:t> Théorique 🧑‍🏫 ou Pratique 🤿</a:t>
            </a:r>
          </a:p>
          <a:p>
            <a:pPr lvl="0" algn="l"/>
            <a:r>
              <a:rPr lang="fr-FR" b="1" dirty="0"/>
              <a:t>Objectif pédagogique :</a:t>
            </a:r>
            <a:r>
              <a:rPr lang="fr-FR" dirty="0"/>
              <a:t> à la fin du cours, l’élève doit savoir/savoir-faire… (clair, mesurable).</a:t>
            </a:r>
          </a:p>
          <a:p>
            <a:pPr lvl="0" algn="l"/>
            <a:r>
              <a:rPr lang="fr-FR" b="1" dirty="0"/>
              <a:t>Public visé :</a:t>
            </a:r>
            <a:r>
              <a:rPr lang="fr-FR" dirty="0"/>
              <a:t> niveau des élèves (N1, N2, …).</a:t>
            </a:r>
          </a:p>
          <a:p>
            <a:pPr lvl="0" algn="l"/>
            <a:r>
              <a:rPr lang="fr-FR" b="1" dirty="0" err="1"/>
              <a:t>Pré-requis</a:t>
            </a:r>
            <a:r>
              <a:rPr lang="fr-FR" b="1" dirty="0"/>
              <a:t> :</a:t>
            </a:r>
            <a:r>
              <a:rPr lang="fr-FR" dirty="0"/>
              <a:t> ce que l’élève doit déjà connaître ou savoir-faire.</a:t>
            </a:r>
          </a:p>
          <a:p>
            <a:pPr algn="l"/>
            <a:endParaRPr lang="fr-FR" dirty="0"/>
          </a:p>
        </p:txBody>
      </p:sp>
      <p:sp>
        <p:nvSpPr>
          <p:cNvPr id="2" name="Sous-titre 6">
            <a:extLst>
              <a:ext uri="{FF2B5EF4-FFF2-40B4-BE49-F238E27FC236}">
                <a16:creationId xmlns:a16="http://schemas.microsoft.com/office/drawing/2014/main" id="{7CC40783-4E1B-DDB9-90A9-5B82423E740D}"/>
              </a:ext>
            </a:extLst>
          </p:cNvPr>
          <p:cNvSpPr txBox="1">
            <a:spLocks/>
          </p:cNvSpPr>
          <p:nvPr/>
        </p:nvSpPr>
        <p:spPr>
          <a:xfrm>
            <a:off x="10230395" y="6531428"/>
            <a:ext cx="2137953" cy="3135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>
                <a:solidFill>
                  <a:schemeClr val="accent1"/>
                </a:solidFill>
              </a:rPr>
              <a:t>Franck PECOIL IN 223/ IR 78</a:t>
            </a:r>
          </a:p>
        </p:txBody>
      </p:sp>
    </p:spTree>
    <p:extLst>
      <p:ext uri="{BB962C8B-B14F-4D97-AF65-F5344CB8AC3E}">
        <p14:creationId xmlns:p14="http://schemas.microsoft.com/office/powerpoint/2010/main" val="357552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189E4-6469-2A0B-FCA5-8019E3FCD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478CE2D-C05B-D569-458F-8F951CDF4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4720" y="326572"/>
            <a:ext cx="4014652" cy="627017"/>
          </a:xfrm>
        </p:spPr>
        <p:txBody>
          <a:bodyPr/>
          <a:lstStyle/>
          <a:p>
            <a:r>
              <a:rPr lang="fr-F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COURS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3CDCE79-983A-43AB-A9D7-2359C9107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561" y="1469480"/>
            <a:ext cx="9997439" cy="5061948"/>
          </a:xfrm>
        </p:spPr>
        <p:txBody>
          <a:bodyPr/>
          <a:lstStyle/>
          <a:p>
            <a:pPr algn="l"/>
            <a:r>
              <a:rPr lang="fr-FR" sz="2400" b="1" dirty="0"/>
              <a:t>2. Structure d’un cours théorique 🧑‍🏫</a:t>
            </a:r>
            <a:endParaRPr lang="fr-FR" sz="2400" dirty="0"/>
          </a:p>
          <a:p>
            <a:pPr lvl="0" algn="l"/>
            <a:r>
              <a:rPr lang="fr-FR" b="1" dirty="0"/>
              <a:t>Introduction</a:t>
            </a:r>
            <a:endParaRPr lang="fr-FR" dirty="0"/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Situer le sujet (pourquoi ce cours est important et lié avec la plongée).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Annoncer l’objectif du cours.</a:t>
            </a:r>
          </a:p>
          <a:p>
            <a:pPr lvl="0" algn="l"/>
            <a:r>
              <a:rPr lang="fr-FR" b="1" dirty="0"/>
              <a:t>Développement</a:t>
            </a:r>
            <a:endParaRPr lang="fr-FR" dirty="0"/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Expliquer la notion étape par étape.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Utiliser des schémas, exemples, anecdotes.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Faire participer (poser des questions).</a:t>
            </a:r>
          </a:p>
          <a:p>
            <a:pPr lvl="0" algn="l"/>
            <a:r>
              <a:rPr lang="fr-FR" b="1" dirty="0"/>
              <a:t>Applications concrètes</a:t>
            </a:r>
            <a:endParaRPr lang="fr-FR" dirty="0"/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Lien avec la pratique (sécurité, exercices sous l’eau, comportements).</a:t>
            </a:r>
          </a:p>
          <a:p>
            <a:pPr lvl="0" algn="l"/>
            <a:r>
              <a:rPr lang="fr-FR" b="1" dirty="0"/>
              <a:t>Conclusion</a:t>
            </a:r>
            <a:endParaRPr lang="fr-FR" dirty="0"/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Résumer en 2–3 points clés.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Vérifier la compréhension (questions rapides, quiz,…)</a:t>
            </a:r>
          </a:p>
          <a:p>
            <a:pPr lvl="1" algn="l"/>
            <a:r>
              <a:rPr lang="fr-FR" dirty="0">
                <a:solidFill>
                  <a:schemeClr val="accent1"/>
                </a:solidFill>
              </a:rPr>
              <a:t>Ouvrir sur la suite de la progression.</a:t>
            </a:r>
          </a:p>
        </p:txBody>
      </p:sp>
      <p:sp>
        <p:nvSpPr>
          <p:cNvPr id="2" name="Sous-titre 6">
            <a:extLst>
              <a:ext uri="{FF2B5EF4-FFF2-40B4-BE49-F238E27FC236}">
                <a16:creationId xmlns:a16="http://schemas.microsoft.com/office/drawing/2014/main" id="{FED78472-4B57-42A2-128A-AC11B2BE5E50}"/>
              </a:ext>
            </a:extLst>
          </p:cNvPr>
          <p:cNvSpPr txBox="1">
            <a:spLocks/>
          </p:cNvSpPr>
          <p:nvPr/>
        </p:nvSpPr>
        <p:spPr>
          <a:xfrm>
            <a:off x="10230395" y="6531428"/>
            <a:ext cx="2137953" cy="3135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>
                <a:solidFill>
                  <a:schemeClr val="accent1"/>
                </a:solidFill>
              </a:rPr>
              <a:t>Franck PECOIL IN 223/ IR 78</a:t>
            </a:r>
          </a:p>
        </p:txBody>
      </p:sp>
    </p:spTree>
    <p:extLst>
      <p:ext uri="{BB962C8B-B14F-4D97-AF65-F5344CB8AC3E}">
        <p14:creationId xmlns:p14="http://schemas.microsoft.com/office/powerpoint/2010/main" val="6981886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43830</TotalTime>
  <Words>527</Words>
  <Application>Microsoft Office PowerPoint</Application>
  <PresentationFormat>Grand écran</PresentationFormat>
  <Paragraphs>68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Conception personnalisée</vt:lpstr>
      <vt:lpstr>PLAN DE COURS</vt:lpstr>
      <vt:lpstr>PLAN DE COURS</vt:lpstr>
      <vt:lpstr>PLAN DE COURS</vt:lpstr>
      <vt:lpstr>PLAN DE COURS</vt:lpstr>
      <vt:lpstr>PLAN DE COURS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DESSERTINE Olivier</dc:creator>
  <cp:lastModifiedBy>Franck</cp:lastModifiedBy>
  <cp:revision>20</cp:revision>
  <dcterms:created xsi:type="dcterms:W3CDTF">2024-09-11T10:55:41Z</dcterms:created>
  <dcterms:modified xsi:type="dcterms:W3CDTF">2025-09-11T13:58:58Z</dcterms:modified>
</cp:coreProperties>
</file>