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5CA309-1CBD-0AAA-6504-F0C800870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02DC26-0D86-8DB7-1490-673BF4676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491C0B-7BF6-FA9F-356A-A9E9F3B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A353B-E6F0-1DFF-663D-F5168083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285AA-7B61-3E10-D330-3D3A5DD8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63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D9704-57D9-2174-B950-6CCE0751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2C4281-2352-1283-0E1A-C41436F19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AE304C-6F7C-BBD5-709C-43C9650A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17492-7A3C-3690-71F1-9CAFEEBC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6DC752-A1A5-033D-90BF-337723A8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0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C9DA0F-4804-4752-8110-3C7D5AECE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752F9D-674E-AC4C-3A4C-8AEDD6A7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321182-B114-8D21-8A61-A1C932FC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A6A273-99B6-6DC6-C7AF-414A3C03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B78BBB-1ABE-B91A-DA34-05620BFF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65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F4A9C-C5EF-B886-9005-A22CA4F7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C0DCD8-452F-4D80-A33C-6FB12B72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7E5635-011F-50A3-DA1D-2958CF06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34805D-694F-EE56-7AC9-1DC4AF20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FFC96C-03F8-3DA4-B30C-112CCB4B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1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FB544-32BD-CFC5-B1FA-67E92DE4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7A266E-7473-FF15-1E8C-BEB8413D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B812D9-A936-126A-22C3-26924503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8EA1A5-42AD-A086-3E85-67B72F05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F9E411-37BA-B02D-C089-F58AB036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06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FB0BD-616A-C1BB-8396-CE6B6AF6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1F035B-FFA3-8A9B-CDC8-7C6E5DD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61BA3A-C7DF-63C7-F764-1ADC7F0E1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88BCFA-A86E-96D1-A29B-0114535E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7B0E5E-930D-502C-4112-4BA878BF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B9AFCC-F0F6-FBF5-ED7A-CE86433A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78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5677E-83C1-8B50-C82D-ACFDBCDF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25382C-7E4F-8C71-7F51-B7FD63E1B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D4CE73-99EB-DF35-5C2A-4EB73D771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850967-70CB-5E67-A82E-E21970C7A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4662BB-D842-7B9D-59F8-C2C49663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E3E056-8A0F-3A88-572D-E30B96B5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FAEC14-714F-B327-BDDF-F7824701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C41147-8D7F-49C7-4CA3-4681EDD8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51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4806C-60FF-17E4-4E74-61B3A116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8B388C-D989-FB41-F6BF-1A1101D1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E3C4A0-1F06-0CAD-C731-4D5C330C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8CED1B-07CC-6BDD-BABC-45BE5E76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53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822BEAF-3CC4-CA9A-4961-C20A539B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980A1D-2430-5B43-EFBE-8E719D9A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524CBC-3859-D572-30C9-4ABCEE4F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2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1F54D-FC87-1B37-00E5-F4E2D9F3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7D5C46-7F1A-3796-1720-A8CF303AE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55771B-1C70-10B2-5904-C2A84DF6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E66EAA-8301-0338-9616-DCF3F875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EAAA47-19DC-3962-F91F-F48568AA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C2022D-79EE-82BE-FA22-11AE196C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47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01115-47CC-93A2-62EC-C2E843DF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1D3A45-E025-4990-59CC-B2CAA9410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81EFF9-7D58-660B-BB8D-EE6CA5792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6D2852-7700-ECA6-7C01-E6C61A3F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A68314-4F85-C922-09C2-9C5B88B8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08A8DC-65A3-61B6-03F1-F8B44CBC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95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36EB7-E7F2-A8FC-24C7-93F11248E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90E1-0B14-4AB3-95D1-AFDF78B60B34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3DD10E-5D78-6DDA-14C3-6BA067F87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A535CA-1AB8-EDE1-163B-327D04184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7" descr="Masque_Dia_FFESSM_2.png">
            <a:extLst>
              <a:ext uri="{FF2B5EF4-FFF2-40B4-BE49-F238E27FC236}">
                <a16:creationId xmlns:a16="http://schemas.microsoft.com/office/drawing/2014/main" id="{1552D398-B65D-9A5C-AD32-8E951C8E5BC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173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Logo FFESSM - CTR AURA">
            <a:extLst>
              <a:ext uri="{FF2B5EF4-FFF2-40B4-BE49-F238E27FC236}">
                <a16:creationId xmlns:a16="http://schemas.microsoft.com/office/drawing/2014/main" id="{E9CF5502-9CDC-E8B1-B3DF-42F834AFF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385856" y="0"/>
            <a:ext cx="2110933" cy="15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11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une.din.developpement-durable.gouv.fr/externe/Accueil.do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80B9AF2-9AEB-CDDB-7171-49058F52D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946" y="1122362"/>
            <a:ext cx="10559562" cy="4803653"/>
          </a:xfrm>
        </p:spPr>
        <p:txBody>
          <a:bodyPr/>
          <a:lstStyle/>
          <a:p>
            <a:r>
              <a:rPr lang="fr-FR" dirty="0"/>
              <a:t>Les stations de gonflages : obligations réglementaires</a:t>
            </a:r>
            <a:br>
              <a:rPr lang="fr-FR" dirty="0"/>
            </a:br>
            <a:br>
              <a:rPr lang="fr-FR" dirty="0"/>
            </a:br>
            <a:r>
              <a:rPr lang="fr-FR" sz="2400" dirty="0"/>
              <a:t>Arrêté du 20 novembre 2017 :</a:t>
            </a:r>
            <a:br>
              <a:rPr lang="fr-FR" sz="2400" dirty="0"/>
            </a:br>
            <a:r>
              <a:rPr lang="fr-FR" sz="2400" dirty="0"/>
              <a:t>Rassemble dans un texte unique l'essentiel des dispositions applicables à l’exploitation des équipements sous pression(ESP)</a:t>
            </a:r>
            <a:br>
              <a:rPr lang="fr-FR" sz="2400" dirty="0"/>
            </a:br>
            <a:r>
              <a:rPr lang="fr-FR" sz="2400" dirty="0"/>
              <a:t>Concerne les ESP : PS x V &gt; 200 </a:t>
            </a:r>
            <a:r>
              <a:rPr lang="fr-FR" sz="2400" dirty="0" err="1"/>
              <a:t>bars.l</a:t>
            </a:r>
            <a:r>
              <a:rPr lang="fr-FR" sz="2400" dirty="0"/>
              <a:t>  --- V &gt; 1 litre --- PS &gt; 1000 bars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AFEA8D07-D735-D1F1-FAE5-11CB90B6D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284" y="6567853"/>
            <a:ext cx="9144000" cy="422031"/>
          </a:xfrm>
        </p:spPr>
        <p:txBody>
          <a:bodyPr/>
          <a:lstStyle/>
          <a:p>
            <a:pPr algn="l"/>
            <a:r>
              <a:rPr lang="fr-FR" sz="1400" dirty="0"/>
              <a:t>Alex VAUTEY IR 77 IN 211</a:t>
            </a:r>
          </a:p>
        </p:txBody>
      </p:sp>
    </p:spTree>
    <p:extLst>
      <p:ext uri="{BB962C8B-B14F-4D97-AF65-F5344CB8AC3E}">
        <p14:creationId xmlns:p14="http://schemas.microsoft.com/office/powerpoint/2010/main" val="357989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80B9AF2-9AEB-CDDB-7171-49058F52D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82" y="1793874"/>
            <a:ext cx="11544034" cy="6068291"/>
          </a:xfrm>
        </p:spPr>
        <p:txBody>
          <a:bodyPr anchor="t" anchorCtr="0"/>
          <a:lstStyle/>
          <a:p>
            <a:pPr marR="179070" lvl="0" algn="l" fontAlgn="base">
              <a:spcAft>
                <a:spcPts val="0"/>
              </a:spcAft>
            </a:pPr>
            <a:br>
              <a:rPr lang="fr-FR" sz="2400" dirty="0"/>
            </a:br>
            <a:br>
              <a:rPr lang="fr-FR" sz="1600" dirty="0"/>
            </a:br>
            <a:r>
              <a:rPr lang="fr-FR" sz="1600" dirty="0"/>
              <a:t>Obligatoire  dès lors la station contient un réservoir à une PS est supérieure à 4 bars et dont le produit pression maximale admissible par le volume est supérieur à 10 000 </a:t>
            </a:r>
            <a:r>
              <a:rPr lang="fr-FR" sz="1600" dirty="0" err="1"/>
              <a:t>bars.l</a:t>
            </a:r>
            <a:r>
              <a:rPr lang="fr-FR" sz="1600" dirty="0"/>
              <a:t> ;</a:t>
            </a:r>
            <a:br>
              <a:rPr lang="fr-FR" sz="1600" dirty="0"/>
            </a:br>
            <a:br>
              <a:rPr lang="fr-FR" sz="1600" dirty="0"/>
            </a:br>
            <a:r>
              <a:rPr lang="fr-FR" sz="1600" dirty="0"/>
              <a:t>Par exemple 1 tampon de 50l à 200 bars = 50 x 200 = 10 000 -&gt; donc dès que la station comporte au moins 1 tampon…</a:t>
            </a:r>
            <a:br>
              <a:rPr lang="fr-FR" sz="1600" dirty="0"/>
            </a:br>
            <a:br>
              <a:rPr lang="fr-FR" sz="1600" dirty="0"/>
            </a:br>
            <a:r>
              <a:rPr lang="fr-FR" sz="1600" dirty="0"/>
              <a:t> Un </a:t>
            </a:r>
            <a:r>
              <a:rPr lang="fr-FR" sz="1600" b="1" dirty="0"/>
              <a:t>contrôle de mise en service (CMS) </a:t>
            </a:r>
            <a:r>
              <a:rPr lang="fr-FR" sz="1600" dirty="0"/>
              <a:t>est a réaliser par une personne compétente (exploitant, société extérieure) ; une attestation doit être établie et ce contrôle doit être consigné dans le registre d’exploitation.</a:t>
            </a:r>
            <a:br>
              <a:rPr lang="fr-FR" sz="1600" dirty="0"/>
            </a:br>
            <a:br>
              <a:rPr lang="fr-FR" sz="1600" dirty="0"/>
            </a:br>
            <a:r>
              <a:rPr lang="fr-FR" sz="1600" dirty="0"/>
              <a:t>Son objectif est de vérifier :</a:t>
            </a:r>
            <a:br>
              <a:rPr lang="fr-FR" sz="1600" dirty="0"/>
            </a:br>
            <a:r>
              <a:rPr lang="fr-FR" sz="1600" dirty="0"/>
              <a:t>– le respect des conditions d’installation et d’exploitation</a:t>
            </a:r>
            <a:br>
              <a:rPr lang="fr-FR" sz="1600" dirty="0"/>
            </a:br>
            <a:r>
              <a:rPr lang="fr-FR" sz="1600" dirty="0"/>
              <a:t>– l’absence d’endommagement de l’équipement (transport)</a:t>
            </a:r>
            <a:br>
              <a:rPr lang="fr-FR" sz="1600" dirty="0"/>
            </a:br>
            <a:r>
              <a:rPr lang="fr-FR" sz="1600" dirty="0"/>
              <a:t>– la présence et la capacité à fonctionner des accessoires de sécurité prévus (soupapes...)</a:t>
            </a:r>
            <a:br>
              <a:rPr lang="fr-FR" sz="1600" dirty="0"/>
            </a:br>
            <a:r>
              <a:rPr lang="fr-FR" sz="1600" dirty="0"/>
              <a:t>– la présence des dossiers et documents requis pour son exploitation (registre, notice, …).</a:t>
            </a:r>
            <a:br>
              <a:rPr lang="fr-FR" sz="1600" dirty="0"/>
            </a:br>
            <a:br>
              <a:rPr lang="fr-FR" sz="1600" dirty="0"/>
            </a:br>
            <a:endParaRPr lang="fr-FR" sz="1600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AFEA8D07-D735-D1F1-FAE5-11CB90B6D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284" y="6567853"/>
            <a:ext cx="9144000" cy="422031"/>
          </a:xfrm>
        </p:spPr>
        <p:txBody>
          <a:bodyPr/>
          <a:lstStyle/>
          <a:p>
            <a:pPr algn="l"/>
            <a:r>
              <a:rPr lang="fr-FR" sz="1400" dirty="0"/>
              <a:t>Alex VAUTEY IR 77 IN 211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675683E-8965-4040-A58A-5E72CEA97CEA}"/>
              </a:ext>
            </a:extLst>
          </p:cNvPr>
          <p:cNvSpPr txBox="1"/>
          <p:nvPr/>
        </p:nvSpPr>
        <p:spPr>
          <a:xfrm>
            <a:off x="3048866" y="1209099"/>
            <a:ext cx="6094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/>
              <a:t>CONTRÔLE DE MISE EN SERVICE</a:t>
            </a:r>
            <a:br>
              <a:rPr lang="fr-FR" sz="1800" dirty="0"/>
            </a:br>
            <a:r>
              <a:rPr lang="fr-FR" sz="1400" dirty="0"/>
              <a:t>(Obligatoire avant mise en service)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419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80B9AF2-9AEB-CDDB-7171-49058F52D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82" y="2029981"/>
            <a:ext cx="11544034" cy="6068291"/>
          </a:xfrm>
        </p:spPr>
        <p:txBody>
          <a:bodyPr anchor="t" anchorCtr="0"/>
          <a:lstStyle/>
          <a:p>
            <a:pPr marR="179070" lvl="0" algn="l" fontAlgn="base">
              <a:spcAft>
                <a:spcPts val="0"/>
              </a:spcAft>
            </a:pPr>
            <a:br>
              <a:rPr lang="fr-FR" sz="2400" dirty="0"/>
            </a:br>
            <a:br>
              <a:rPr lang="fr-FR" sz="1600" dirty="0"/>
            </a:br>
            <a:br>
              <a:rPr lang="fr-FR" sz="1600" dirty="0"/>
            </a:br>
            <a:br>
              <a:rPr lang="fr-FR" sz="1600" dirty="0"/>
            </a:br>
            <a:r>
              <a:rPr lang="fr-FR" sz="1600" dirty="0"/>
              <a:t>La </a:t>
            </a:r>
            <a:r>
              <a:rPr lang="fr-FR" sz="1600" b="1" dirty="0"/>
              <a:t>déclaration de mise en service </a:t>
            </a:r>
            <a:r>
              <a:rPr lang="fr-FR" sz="1600" dirty="0"/>
              <a:t>est à faire en ligne ici : </a:t>
            </a:r>
            <a:r>
              <a:rPr lang="fr-FR" sz="1600" dirty="0">
                <a:hlinkClick r:id="rId2"/>
              </a:rPr>
              <a:t>https://lune.din.developpement-durable.gouv.fr/externe/Accueil.do</a:t>
            </a:r>
            <a:br>
              <a:rPr lang="fr-FR" sz="1600" dirty="0"/>
            </a:br>
            <a:br>
              <a:rPr lang="fr-FR" sz="1600" dirty="0"/>
            </a:br>
            <a:r>
              <a:rPr lang="fr-FR" sz="1600" dirty="0"/>
              <a:t>Elle comporte :</a:t>
            </a:r>
            <a:br>
              <a:rPr lang="fr-FR" sz="1600" dirty="0"/>
            </a:br>
            <a:r>
              <a:rPr lang="fr-FR" sz="1600" dirty="0"/>
              <a:t>- les principales caractéristiques de l'équipement (nom fabricant et le pays, n° de l'organisme notifié le cas échéant, date mise en service</a:t>
            </a:r>
            <a:br>
              <a:rPr lang="fr-FR" sz="1600" dirty="0"/>
            </a:br>
            <a:r>
              <a:rPr lang="fr-FR" sz="1600" dirty="0"/>
              <a:t>- les coordonnées de l'exploitant et le lieu d'installation ;</a:t>
            </a:r>
            <a:br>
              <a:rPr lang="fr-FR" sz="1600" dirty="0"/>
            </a:br>
            <a:r>
              <a:rPr lang="fr-FR" sz="1600" dirty="0"/>
              <a:t>- la déclaration de conformité délivrée par le fabricant pour l’équipement</a:t>
            </a:r>
            <a:br>
              <a:rPr lang="fr-FR" sz="1600" dirty="0"/>
            </a:br>
            <a:br>
              <a:rPr lang="fr-FR" sz="1600" dirty="0"/>
            </a:br>
            <a:r>
              <a:rPr lang="fr-FR" sz="1600" dirty="0"/>
              <a:t>L’exploitant reçoit une preuve de dépôt de sa déclaration.</a:t>
            </a:r>
            <a:br>
              <a:rPr lang="fr-FR" sz="1600" dirty="0"/>
            </a:br>
            <a:br>
              <a:rPr lang="fr-FR" sz="1600" dirty="0"/>
            </a:br>
            <a:endParaRPr lang="fr-FR" sz="1600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AFEA8D07-D735-D1F1-FAE5-11CB90B6D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284" y="6567853"/>
            <a:ext cx="9144000" cy="422031"/>
          </a:xfrm>
        </p:spPr>
        <p:txBody>
          <a:bodyPr/>
          <a:lstStyle/>
          <a:p>
            <a:pPr algn="l"/>
            <a:r>
              <a:rPr lang="fr-FR" sz="1400" dirty="0"/>
              <a:t>Alex VAUTEY IR 77 IN 211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675683E-8965-4040-A58A-5E72CEA97CEA}"/>
              </a:ext>
            </a:extLst>
          </p:cNvPr>
          <p:cNvSpPr txBox="1"/>
          <p:nvPr/>
        </p:nvSpPr>
        <p:spPr>
          <a:xfrm>
            <a:off x="3088565" y="1572781"/>
            <a:ext cx="6094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/>
              <a:t>DÉCLARATION DE MISE EN SERVICE</a:t>
            </a:r>
            <a:br>
              <a:rPr lang="fr-FR" sz="1800" dirty="0"/>
            </a:br>
            <a:r>
              <a:rPr lang="fr-FR" sz="1400" dirty="0"/>
              <a:t>(Obligatoire avant mise en service)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55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80B9AF2-9AEB-CDDB-7171-49058F52D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231" y="2589973"/>
            <a:ext cx="11045536" cy="2584937"/>
          </a:xfrm>
        </p:spPr>
        <p:txBody>
          <a:bodyPr/>
          <a:lstStyle/>
          <a:p>
            <a:pPr lvl="0"/>
            <a:r>
              <a:rPr lang="fr-FR" sz="2400" dirty="0"/>
              <a:t>Inspection Visuel (IV)-&gt; TIV (aussi souvent que nécessaire)</a:t>
            </a:r>
            <a:br>
              <a:rPr lang="fr-FR" sz="2400" dirty="0"/>
            </a:br>
            <a:r>
              <a:rPr lang="fr-FR" sz="2400" dirty="0"/>
              <a:t>Requalification Périodique (RP)</a:t>
            </a:r>
            <a:br>
              <a:rPr lang="fr-FR" sz="2400" dirty="0"/>
            </a:br>
            <a:br>
              <a:rPr lang="fr-FR" sz="2400" dirty="0"/>
            </a:br>
            <a:b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fr-FR" sz="1800" i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b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fr-FR" sz="2400" dirty="0"/>
            </a:br>
            <a:br>
              <a:rPr lang="fr-FR" sz="1050" dirty="0"/>
            </a:br>
            <a:br>
              <a:rPr lang="fr-FR" sz="1050" dirty="0"/>
            </a:br>
            <a:r>
              <a:rPr lang="fr-FR" sz="1200" dirty="0"/>
              <a:t>S’applique à tous les équipements sous pression dont le PS x V &gt; 200 </a:t>
            </a:r>
            <a:r>
              <a:rPr lang="fr-FR" sz="1200" dirty="0" err="1"/>
              <a:t>l.bars</a:t>
            </a:r>
            <a:r>
              <a:rPr lang="fr-FR" sz="1200" dirty="0"/>
              <a:t> Blocs, tampons, filtres…</a:t>
            </a:r>
            <a:br>
              <a:rPr lang="fr-FR" sz="1200" dirty="0"/>
            </a:br>
            <a:r>
              <a:rPr lang="fr-FR" sz="1200" dirty="0"/>
              <a:t>(*) Maxi 3 ans dans le cas de la 1ere inspection après la mise en service de l’équipement</a:t>
            </a:r>
            <a:endParaRPr lang="fr-FR" sz="3600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AFEA8D07-D735-D1F1-FAE5-11CB90B6D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284" y="6567853"/>
            <a:ext cx="9144000" cy="422031"/>
          </a:xfrm>
        </p:spPr>
        <p:txBody>
          <a:bodyPr/>
          <a:lstStyle/>
          <a:p>
            <a:pPr algn="l"/>
            <a:r>
              <a:rPr lang="fr-FR" sz="1400" dirty="0"/>
              <a:t>Alex VAUTEY IR 77 IN 211</a:t>
            </a: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49810329-CDD0-44A6-8D38-A4AD88CCF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227576"/>
              </p:ext>
            </p:extLst>
          </p:nvPr>
        </p:nvGraphicFramePr>
        <p:xfrm>
          <a:off x="2031999" y="2764221"/>
          <a:ext cx="8127999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6587718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3177634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72721898"/>
                    </a:ext>
                  </a:extLst>
                </a:gridCol>
              </a:tblGrid>
              <a:tr h="28001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Type ESP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95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Bouteille plongée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 mois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24 mois ou 60 mois (si TIV)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82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Tampons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Maxi 4*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Maxi 10 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892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Filtres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Maxi 4*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Maxi 10 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355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589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>
            <a:extLst>
              <a:ext uri="{FF2B5EF4-FFF2-40B4-BE49-F238E27FC236}">
                <a16:creationId xmlns:a16="http://schemas.microsoft.com/office/drawing/2014/main" id="{AFEA8D07-D735-D1F1-FAE5-11CB90B6D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284" y="6567853"/>
            <a:ext cx="9144000" cy="422031"/>
          </a:xfrm>
        </p:spPr>
        <p:txBody>
          <a:bodyPr/>
          <a:lstStyle/>
          <a:p>
            <a:pPr algn="l"/>
            <a:r>
              <a:rPr lang="fr-FR" sz="1400" dirty="0"/>
              <a:t>Alex VAUTEY IR 77 IN 211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B0D658A-A832-4499-9040-398F17266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079697"/>
              </p:ext>
            </p:extLst>
          </p:nvPr>
        </p:nvGraphicFramePr>
        <p:xfrm>
          <a:off x="904009" y="1974273"/>
          <a:ext cx="10151919" cy="2815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2421">
                  <a:extLst>
                    <a:ext uri="{9D8B030D-6E8A-4147-A177-3AD203B41FA5}">
                      <a16:colId xmlns:a16="http://schemas.microsoft.com/office/drawing/2014/main" val="3550580118"/>
                    </a:ext>
                  </a:extLst>
                </a:gridCol>
                <a:gridCol w="1885443">
                  <a:extLst>
                    <a:ext uri="{9D8B030D-6E8A-4147-A177-3AD203B41FA5}">
                      <a16:colId xmlns:a16="http://schemas.microsoft.com/office/drawing/2014/main" val="2578722657"/>
                    </a:ext>
                  </a:extLst>
                </a:gridCol>
                <a:gridCol w="2031818">
                  <a:extLst>
                    <a:ext uri="{9D8B030D-6E8A-4147-A177-3AD203B41FA5}">
                      <a16:colId xmlns:a16="http://schemas.microsoft.com/office/drawing/2014/main" val="2042495712"/>
                    </a:ext>
                  </a:extLst>
                </a:gridCol>
                <a:gridCol w="1886467">
                  <a:extLst>
                    <a:ext uri="{9D8B030D-6E8A-4147-A177-3AD203B41FA5}">
                      <a16:colId xmlns:a16="http://schemas.microsoft.com/office/drawing/2014/main" val="4260673895"/>
                    </a:ext>
                  </a:extLst>
                </a:gridCol>
                <a:gridCol w="1595770">
                  <a:extLst>
                    <a:ext uri="{9D8B030D-6E8A-4147-A177-3AD203B41FA5}">
                      <a16:colId xmlns:a16="http://schemas.microsoft.com/office/drawing/2014/main" val="2299490022"/>
                    </a:ext>
                  </a:extLst>
                </a:gridCol>
              </a:tblGrid>
              <a:tr h="283152">
                <a:tc>
                  <a:txBody>
                    <a:bodyPr/>
                    <a:lstStyle/>
                    <a:p>
                      <a:pPr marR="270510" algn="ctr"/>
                      <a:r>
                        <a:rPr lang="fr-FR" sz="1050" dirty="0">
                          <a:effectLst/>
                        </a:rPr>
                        <a:t>Documents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000" dirty="0">
                          <a:effectLst/>
                        </a:rPr>
                        <a:t>Affichage Obligatoire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000" dirty="0">
                          <a:effectLst/>
                        </a:rPr>
                        <a:t>Exploitant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000" dirty="0">
                          <a:effectLst/>
                        </a:rPr>
                        <a:t>Installateur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000" dirty="0">
                          <a:effectLst/>
                        </a:rPr>
                        <a:t>Fabricant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260607"/>
                  </a:ext>
                </a:extLst>
              </a:tr>
              <a:tr h="283152">
                <a:tc>
                  <a:txBody>
                    <a:bodyPr/>
                    <a:lstStyle/>
                    <a:p>
                      <a:pPr marR="270510"/>
                      <a:r>
                        <a:rPr lang="fr-FR" sz="1050" dirty="0">
                          <a:effectLst/>
                        </a:rPr>
                        <a:t>Liste des personnes habilitées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6720859"/>
                  </a:ext>
                </a:extLst>
              </a:tr>
              <a:tr h="283152">
                <a:tc>
                  <a:txBody>
                    <a:bodyPr/>
                    <a:lstStyle/>
                    <a:p>
                      <a:pPr marR="270510"/>
                      <a:r>
                        <a:rPr lang="fr-FR" sz="1050" dirty="0">
                          <a:effectLst/>
                        </a:rPr>
                        <a:t>Consignes d’utilisation du compresseur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 dirty="0">
                          <a:effectLst/>
                        </a:rPr>
                        <a:t>X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0600875"/>
                  </a:ext>
                </a:extLst>
              </a:tr>
              <a:tr h="283152">
                <a:tc>
                  <a:txBody>
                    <a:bodyPr/>
                    <a:lstStyle/>
                    <a:p>
                      <a:pPr marR="270510"/>
                      <a:r>
                        <a:rPr lang="fr-FR" sz="1050" dirty="0">
                          <a:effectLst/>
                        </a:rPr>
                        <a:t>Consignes de chargement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5153990"/>
                  </a:ext>
                </a:extLst>
              </a:tr>
              <a:tr h="283152">
                <a:tc>
                  <a:txBody>
                    <a:bodyPr/>
                    <a:lstStyle/>
                    <a:p>
                      <a:pPr marR="270510"/>
                      <a:r>
                        <a:rPr lang="fr-FR" sz="1050" dirty="0">
                          <a:effectLst/>
                        </a:rPr>
                        <a:t>Consignes d’entretien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0295691"/>
                  </a:ext>
                </a:extLst>
              </a:tr>
              <a:tr h="283152">
                <a:tc>
                  <a:txBody>
                    <a:bodyPr/>
                    <a:lstStyle/>
                    <a:p>
                      <a:pPr marR="270510"/>
                      <a:r>
                        <a:rPr lang="fr-FR" sz="1050" dirty="0">
                          <a:effectLst/>
                        </a:rPr>
                        <a:t>Consignes particulières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7400598"/>
                  </a:ext>
                </a:extLst>
              </a:tr>
              <a:tr h="283152">
                <a:tc>
                  <a:txBody>
                    <a:bodyPr/>
                    <a:lstStyle/>
                    <a:p>
                      <a:pPr marR="270510"/>
                      <a:r>
                        <a:rPr lang="fr-FR" sz="1050" dirty="0">
                          <a:effectLst/>
                        </a:rPr>
                        <a:t>Manuel du compresseur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5954133"/>
                  </a:ext>
                </a:extLst>
              </a:tr>
              <a:tr h="283152">
                <a:tc>
                  <a:txBody>
                    <a:bodyPr/>
                    <a:lstStyle/>
                    <a:p>
                      <a:pPr marR="270510"/>
                      <a:r>
                        <a:rPr lang="fr-FR" sz="1050" dirty="0">
                          <a:effectLst/>
                        </a:rPr>
                        <a:t>Cahier d’entretien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4250858"/>
                  </a:ext>
                </a:extLst>
              </a:tr>
              <a:tr h="283152">
                <a:tc>
                  <a:txBody>
                    <a:bodyPr/>
                    <a:lstStyle/>
                    <a:p>
                      <a:pPr marR="270510"/>
                      <a:r>
                        <a:rPr lang="fr-FR" sz="1050" dirty="0">
                          <a:effectLst/>
                        </a:rPr>
                        <a:t>Cahier d’intervention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X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5716433"/>
                  </a:ext>
                </a:extLst>
              </a:tr>
              <a:tr h="267568">
                <a:tc>
                  <a:txBody>
                    <a:bodyPr/>
                    <a:lstStyle/>
                    <a:p>
                      <a:pPr marR="270510"/>
                      <a:r>
                        <a:rPr lang="fr-FR" sz="1050" dirty="0">
                          <a:effectLst/>
                        </a:rPr>
                        <a:t>Cahier de gonflage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 dirty="0">
                          <a:effectLst/>
                        </a:rPr>
                        <a:t>X (+ gonfleurs)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0968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432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43820</TotalTime>
  <Words>562</Words>
  <Application>Microsoft Office PowerPoint</Application>
  <PresentationFormat>Grand écran</PresentationFormat>
  <Paragraphs>73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Thème Office</vt:lpstr>
      <vt:lpstr>Les stations de gonflages : obligations réglementaires  Arrêté du 20 novembre 2017 : Rassemble dans un texte unique l'essentiel des dispositions applicables à l’exploitation des équipements sous pression(ESP) Concerne les ESP : PS x V &gt; 200 bars.l  --- V &gt; 1 litre --- PS &gt; 1000 bars</vt:lpstr>
      <vt:lpstr>  Obligatoire  dès lors la station contient un réservoir à une PS est supérieure à 4 bars et dont le produit pression maximale admissible par le volume est supérieur à 10 000 bars.l ;  Par exemple 1 tampon de 50l à 200 bars = 50 x 200 = 10 000 -&gt; donc dès que la station comporte au moins 1 tampon…   Un contrôle de mise en service (CMS) est a réaliser par une personne compétente (exploitant, société extérieure) ; une attestation doit être établie et ce contrôle doit être consigné dans le registre d’exploitation.  Son objectif est de vérifier : – le respect des conditions d’installation et d’exploitation – l’absence d’endommagement de l’équipement (transport) – la présence et la capacité à fonctionner des accessoires de sécurité prévus (soupapes...) – la présence des dossiers et documents requis pour son exploitation (registre, notice, …).  </vt:lpstr>
      <vt:lpstr>    La déclaration de mise en service est à faire en ligne ici : https://lune.din.developpement-durable.gouv.fr/externe/Accueil.do  Elle comporte : - les principales caractéristiques de l'équipement (nom fabricant et le pays, n° de l'organisme notifié le cas échéant, date mise en service - les coordonnées de l'exploitant et le lieu d'installation ; - la déclaration de conformité délivrée par le fabricant pour l’équipement  L’exploitant reçoit une preuve de dépôt de sa déclaration.  </vt:lpstr>
      <vt:lpstr>Inspection Visuel (IV)-&gt; TIV (aussi souvent que nécessaire) Requalification Périodique (RP)           S’applique à tous les équipements sous pression dont le PS x V &gt; 200 l.bars Blocs, tampons, filtres… (*) Maxi 3 ans dans le cas de la 1ere inspection après la mise en service de l’équipement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stations de gonflages : obligations réglementaires</dc:title>
  <dc:creator>DESSERTINE Olivier</dc:creator>
  <cp:lastModifiedBy>MASSON Eric</cp:lastModifiedBy>
  <cp:revision>25</cp:revision>
  <dcterms:created xsi:type="dcterms:W3CDTF">2024-09-11T10:55:41Z</dcterms:created>
  <dcterms:modified xsi:type="dcterms:W3CDTF">2025-09-15T07:37:22Z</dcterms:modified>
</cp:coreProperties>
</file>