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8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5CA309-1CBD-0AAA-6504-F0C800870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002DC26-0D86-8DB7-1490-673BF4676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491C0B-7BF6-FA9F-356A-A9E9F3B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8A353B-E6F0-1DFF-663D-F5168083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E285AA-7B61-3E10-D330-3D3A5DD8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63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D9704-57D9-2174-B950-6CCE0751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2C4281-2352-1283-0E1A-C41436F19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AE304C-6F7C-BBD5-709C-43C9650AA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A17492-7A3C-3690-71F1-9CAFEEBC5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6DC752-A1A5-033D-90BF-337723A8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0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C9DA0F-4804-4752-8110-3C7D5AECE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752F9D-674E-AC4C-3A4C-8AEDD6A7F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321182-B114-8D21-8A61-A1C932FCD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A6A273-99B6-6DC6-C7AF-414A3C036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B78BBB-1ABE-B91A-DA34-05620BFF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65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F4A9C-C5EF-B886-9005-A22CA4F75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C0DCD8-452F-4D80-A33C-6FB12B728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7E5635-011F-50A3-DA1D-2958CF06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34805D-694F-EE56-7AC9-1DC4AF20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FFC96C-03F8-3DA4-B30C-112CCB4B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61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EFB544-32BD-CFC5-B1FA-67E92DE4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7A266E-7473-FF15-1E8C-BEB8413D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B812D9-A936-126A-22C3-26924503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8EA1A5-42AD-A086-3E85-67B72F05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F9E411-37BA-B02D-C089-F58AB036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06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FB0BD-616A-C1BB-8396-CE6B6AF6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1F035B-FFA3-8A9B-CDC8-7C6E5DD6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61BA3A-C7DF-63C7-F764-1ADC7F0E1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88BCFA-A86E-96D1-A29B-0114535EA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7B0E5E-930D-502C-4112-4BA878BF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B9AFCC-F0F6-FBF5-ED7A-CE86433A7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78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5677E-83C1-8B50-C82D-ACFDBCDF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25382C-7E4F-8C71-7F51-B7FD63E1B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D4CE73-99EB-DF35-5C2A-4EB73D771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850967-70CB-5E67-A82E-E21970C7A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4662BB-D842-7B9D-59F8-C2C49663B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E3E056-8A0F-3A88-572D-E30B96B5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CFAEC14-714F-B327-BDDF-F7824701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2C41147-8D7F-49C7-4CA3-4681EDD84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51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B4806C-60FF-17E4-4E74-61B3A116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F8B388C-D989-FB41-F6BF-1A1101D1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E3C4A0-1F06-0CAD-C731-4D5C330C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8CED1B-07CC-6BDD-BABC-45BE5E768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53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822BEAF-3CC4-CA9A-4961-C20A539B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980A1D-2430-5B43-EFBE-8E719D9A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524CBC-3859-D572-30C9-4ABCEE4F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32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1F54D-FC87-1B37-00E5-F4E2D9F3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7D5C46-7F1A-3796-1720-A8CF303AE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55771B-1C70-10B2-5904-C2A84DF6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E66EAA-8301-0338-9616-DCF3F8751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EAAA47-19DC-3962-F91F-F48568AA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C2022D-79EE-82BE-FA22-11AE196C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47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01115-47CC-93A2-62EC-C2E843DF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B1D3A45-E025-4990-59CC-B2CAA9410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81EFF9-7D58-660B-BB8D-EE6CA5792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6D2852-7700-ECA6-7C01-E6C61A3F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990E1-0B14-4AB3-95D1-AFDF78B60B34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A68314-4F85-C922-09C2-9C5B88B8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08A8DC-65A3-61B6-03F1-F8B44CBC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95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036EB7-E7F2-A8FC-24C7-93F11248E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90E1-0B14-4AB3-95D1-AFDF78B60B34}" type="datetimeFigureOut">
              <a:rPr lang="fr-FR" smtClean="0"/>
              <a:t>18/09/2025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3DD10E-5D78-6DDA-14C3-6BA067F87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A535CA-1AB8-EDE1-163B-327D04184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6F7DC-6FA7-456A-8636-A90A2144F75D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7" descr="Masque_Dia_FFESSM_2.png">
            <a:extLst>
              <a:ext uri="{FF2B5EF4-FFF2-40B4-BE49-F238E27FC236}">
                <a16:creationId xmlns:a16="http://schemas.microsoft.com/office/drawing/2014/main" id="{1552D398-B65D-9A5C-AD32-8E951C8E5BC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173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Logo FFESSM - CTR AURA">
            <a:extLst>
              <a:ext uri="{FF2B5EF4-FFF2-40B4-BE49-F238E27FC236}">
                <a16:creationId xmlns:a16="http://schemas.microsoft.com/office/drawing/2014/main" id="{E9CF5502-9CDC-E8B1-B3DF-42F834AFF8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385856" y="0"/>
            <a:ext cx="2110933" cy="158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211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80B9AF2-9AEB-CDDB-7171-49058F52D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B0F0"/>
                </a:solidFill>
              </a:rPr>
              <a:t>LES APTITUDES : PE/PA</a:t>
            </a:r>
            <a:br>
              <a:rPr lang="fr-FR" b="1" dirty="0">
                <a:solidFill>
                  <a:srgbClr val="00B0F0"/>
                </a:solidFill>
              </a:rPr>
            </a:b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AFEA8D07-D735-D1F1-FAE5-11CB90B6D7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En France, le code du Sport distingue les aptitudes à plonger encadré (PE) des aptitudes à plonger en autonomie (PA) et précise, selon ces aptitudes, la profondeur maximum d'évolution (12 m, 20 m, 40 m ou 60 m pour les plongées à l'air</a:t>
            </a:r>
          </a:p>
        </p:txBody>
      </p:sp>
    </p:spTree>
    <p:extLst>
      <p:ext uri="{BB962C8B-B14F-4D97-AF65-F5344CB8AC3E}">
        <p14:creationId xmlns:p14="http://schemas.microsoft.com/office/powerpoint/2010/main" val="357989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57D49A2-4D74-D72F-6051-4CA978C4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04" y="1444117"/>
            <a:ext cx="10515600" cy="713867"/>
          </a:xfrm>
        </p:spPr>
        <p:txBody>
          <a:bodyPr/>
          <a:lstStyle/>
          <a:p>
            <a:pPr algn="ctr"/>
            <a:r>
              <a:rPr lang="fr-FR" sz="2400" b="1" dirty="0"/>
              <a:t>Tableau d’aptitude des pratiquants </a:t>
            </a:r>
            <a:r>
              <a:rPr lang="fr-FR" sz="2400" b="1" dirty="0">
                <a:solidFill>
                  <a:srgbClr val="FF0000"/>
                </a:solidFill>
              </a:rPr>
              <a:t>à l’air </a:t>
            </a:r>
            <a:r>
              <a:rPr lang="fr-FR" sz="2400" b="1" dirty="0"/>
              <a:t>(extrait annexe III-14A, A,322-88 et MFT)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C403A228-579C-0F34-3253-27FECEC40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4" y="2532012"/>
            <a:ext cx="10515600" cy="3632237"/>
          </a:xfrm>
        </p:spPr>
      </p:pic>
    </p:spTree>
    <p:extLst>
      <p:ext uri="{BB962C8B-B14F-4D97-AF65-F5344CB8AC3E}">
        <p14:creationId xmlns:p14="http://schemas.microsoft.com/office/powerpoint/2010/main" val="218291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183598-0C07-D410-66FE-F472556E9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L’aptitude est une compétence reconnue soit:	</a:t>
            </a:r>
          </a:p>
          <a:p>
            <a:pPr lvl="2"/>
            <a:r>
              <a:rPr lang="fr-FR" dirty="0"/>
              <a:t>Par un brevet</a:t>
            </a:r>
          </a:p>
          <a:p>
            <a:pPr lvl="2"/>
            <a:r>
              <a:rPr lang="fr-FR" dirty="0"/>
              <a:t>Par le directeur de plongée</a:t>
            </a:r>
          </a:p>
          <a:p>
            <a:pPr lvl="2"/>
            <a:endParaRPr lang="fr-FR" dirty="0"/>
          </a:p>
          <a:p>
            <a:r>
              <a:rPr lang="fr-FR" dirty="0"/>
              <a:t>Le DP peut valider les aptitudes en fonction :</a:t>
            </a:r>
          </a:p>
          <a:p>
            <a:pPr lvl="1"/>
            <a:r>
              <a:rPr lang="fr-FR" dirty="0"/>
              <a:t>De l’expérience du plongeur</a:t>
            </a:r>
          </a:p>
          <a:p>
            <a:pPr lvl="1"/>
            <a:r>
              <a:rPr lang="fr-FR" dirty="0"/>
              <a:t>Suite à des tests d’évaluation</a:t>
            </a:r>
          </a:p>
          <a:p>
            <a:pPr lvl="1"/>
            <a:r>
              <a:rPr lang="fr-FR" dirty="0"/>
              <a:t>D’autres critères (comportement, </a:t>
            </a:r>
            <a:r>
              <a:rPr lang="fr-FR" dirty="0" err="1"/>
              <a:t>etc</a:t>
            </a:r>
            <a:r>
              <a:rPr lang="fr-FR" dirty="0"/>
              <a:t>)</a:t>
            </a:r>
          </a:p>
          <a:p>
            <a:pPr lvl="2"/>
            <a:endParaRPr lang="fr-FR" dirty="0"/>
          </a:p>
          <a:p>
            <a:r>
              <a:rPr lang="fr-FR" dirty="0"/>
              <a:t>L’aptitude accordée par le DP n’a pas de caractère définitif et ne donne pas lieu à une attestation.</a:t>
            </a:r>
          </a:p>
        </p:txBody>
      </p:sp>
    </p:spTree>
    <p:extLst>
      <p:ext uri="{BB962C8B-B14F-4D97-AF65-F5344CB8AC3E}">
        <p14:creationId xmlns:p14="http://schemas.microsoft.com/office/powerpoint/2010/main" val="109519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4F0A5-2D41-B70F-F0C2-3BA22632C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908CA60-E152-073C-F904-BE111924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2677"/>
            <a:ext cx="10515600" cy="439547"/>
          </a:xfrm>
        </p:spPr>
        <p:txBody>
          <a:bodyPr/>
          <a:lstStyle/>
          <a:p>
            <a:pPr algn="ctr"/>
            <a:r>
              <a:rPr lang="fr-FR" sz="2400" b="1" dirty="0"/>
              <a:t>Les niveaux de plongeurs </a:t>
            </a:r>
            <a:r>
              <a:rPr lang="fr-FR" sz="2400" b="1" dirty="0">
                <a:solidFill>
                  <a:srgbClr val="FF0000"/>
                </a:solidFill>
              </a:rPr>
              <a:t>à l’air  </a:t>
            </a:r>
            <a:r>
              <a:rPr lang="fr-FR" sz="2400" b="1" dirty="0"/>
              <a:t>(art A322-77)</a:t>
            </a:r>
          </a:p>
        </p:txBody>
      </p:sp>
      <p:pic>
        <p:nvPicPr>
          <p:cNvPr id="18" name="Espace réservé du contenu 17">
            <a:extLst>
              <a:ext uri="{FF2B5EF4-FFF2-40B4-BE49-F238E27FC236}">
                <a16:creationId xmlns:a16="http://schemas.microsoft.com/office/drawing/2014/main" id="{26DA09BE-2428-C095-32A6-1C869DAD2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75" y="1792225"/>
            <a:ext cx="9106741" cy="4891796"/>
          </a:xfrm>
        </p:spPr>
      </p:pic>
    </p:spTree>
    <p:extLst>
      <p:ext uri="{BB962C8B-B14F-4D97-AF65-F5344CB8AC3E}">
        <p14:creationId xmlns:p14="http://schemas.microsoft.com/office/powerpoint/2010/main" val="401025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0BA67-2D77-4A99-B7D8-1A56C5C93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F833D6-A5F9-4892-D086-1BC812EC2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fr-FR" dirty="0"/>
          </a:p>
          <a:p>
            <a:pPr lvl="2"/>
            <a:endParaRPr lang="fr-FR" dirty="0"/>
          </a:p>
          <a:p>
            <a:r>
              <a:rPr lang="fr-FR" dirty="0"/>
              <a:t>Pour pouvoir plonger en autonomie, chaque membre de la palanquée devra posséder en plus de son équipement (SSG, détendeur, </a:t>
            </a:r>
            <a:r>
              <a:rPr lang="fr-FR" dirty="0" err="1"/>
              <a:t>mano</a:t>
            </a:r>
            <a:r>
              <a:rPr lang="fr-FR" dirty="0"/>
              <a:t>) :	</a:t>
            </a:r>
          </a:p>
          <a:p>
            <a:pPr lvl="2"/>
            <a:r>
              <a:rPr lang="fr-FR" dirty="0"/>
              <a:t>Un moyen de contrôle des caractéristiques de la plongée et de la remontée (ordinateur)</a:t>
            </a:r>
          </a:p>
          <a:p>
            <a:pPr lvl="2"/>
            <a:r>
              <a:rPr lang="fr-FR" dirty="0"/>
              <a:t>Deux 2</a:t>
            </a:r>
            <a:r>
              <a:rPr lang="fr-FR" baseline="30000" dirty="0"/>
              <a:t>ème</a:t>
            </a:r>
            <a:r>
              <a:rPr lang="fr-FR" dirty="0"/>
              <a:t> étage</a:t>
            </a:r>
          </a:p>
          <a:p>
            <a:pPr lvl="2"/>
            <a:r>
              <a:rPr lang="fr-FR" dirty="0"/>
              <a:t>Un parachute de palier (un minimum par palanquée)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4269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4D92E28-CA42-87B1-22B2-EBE9ACFB3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494234"/>
            <a:ext cx="10515600" cy="662782"/>
          </a:xfrm>
        </p:spPr>
        <p:txBody>
          <a:bodyPr/>
          <a:lstStyle/>
          <a:p>
            <a:pPr algn="ctr"/>
            <a:r>
              <a:rPr lang="fr-FR" sz="2400" b="1" dirty="0"/>
              <a:t>Cas particuliers des mineurs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A8556871-FDD6-D85F-F940-DDA01F6C50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36628"/>
            <a:ext cx="5181600" cy="2929331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B3991BA-4BF1-8A49-A908-1DA8DADDD1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dirty="0"/>
              <a:t>N1-PE20 : accès des 12 ans</a:t>
            </a:r>
          </a:p>
          <a:p>
            <a:pPr lvl="1"/>
            <a:r>
              <a:rPr lang="fr-FR" dirty="0"/>
              <a:t>PE40 à partir de 14ans</a:t>
            </a:r>
          </a:p>
          <a:p>
            <a:pPr lvl="1"/>
            <a:r>
              <a:rPr lang="fr-FR" dirty="0"/>
              <a:t>PA20 possible dès 15 ans (sans autonomie avant 16 ans)</a:t>
            </a:r>
          </a:p>
          <a:p>
            <a:pPr lvl="1"/>
            <a:r>
              <a:rPr lang="fr-FR" dirty="0"/>
              <a:t>PA40 dès 16 ans (sans autonomie avant 17 ans)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77749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43921</TotalTime>
  <Words>241</Words>
  <Application>Microsoft Office PowerPoint</Application>
  <PresentationFormat>Grand écran</PresentationFormat>
  <Paragraphs>27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Thème Office</vt:lpstr>
      <vt:lpstr>LES APTITUDES : PE/PA </vt:lpstr>
      <vt:lpstr>Tableau d’aptitude des pratiquants à l’air (extrait annexe III-14A, A,322-88 et MFT)</vt:lpstr>
      <vt:lpstr>Présentation PowerPoint</vt:lpstr>
      <vt:lpstr>Les niveaux de plongeurs à l’air  (art A322-77)</vt:lpstr>
      <vt:lpstr>Présentation PowerPoint</vt:lpstr>
      <vt:lpstr>Cas particuliers des mineurs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DESSERTINE Olivier</dc:creator>
  <cp:lastModifiedBy>Cécile CHRISTOL</cp:lastModifiedBy>
  <cp:revision>20</cp:revision>
  <dcterms:created xsi:type="dcterms:W3CDTF">2024-09-11T10:55:41Z</dcterms:created>
  <dcterms:modified xsi:type="dcterms:W3CDTF">2025-09-18T15:49:37Z</dcterms:modified>
</cp:coreProperties>
</file>