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3" r:id="rId5"/>
    <p:sldId id="264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xmlns="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xmlns="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rousse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DIFFUSION</a:t>
            </a:r>
            <a:br>
              <a:rPr lang="fr-FR" dirty="0" smtClean="0"/>
            </a:br>
            <a:r>
              <a:rPr lang="fr-FR" dirty="0" smtClean="0"/>
              <a:t>PERFUSION</a:t>
            </a:r>
            <a:endParaRPr lang="fr-FR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xmlns="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364394" cy="871488"/>
          </a:xfrm>
        </p:spPr>
        <p:txBody>
          <a:bodyPr/>
          <a:lstStyle/>
          <a:p>
            <a:r>
              <a:rPr lang="fr-FR" dirty="0" smtClean="0"/>
              <a:t>Mots clés</a:t>
            </a:r>
            <a:r>
              <a:rPr lang="fr-FR" dirty="0"/>
              <a:t>: </a:t>
            </a:r>
            <a:r>
              <a:rPr lang="fr-FR" dirty="0" smtClean="0"/>
              <a:t>Modèles </a:t>
            </a:r>
            <a:r>
              <a:rPr lang="fr-FR" dirty="0"/>
              <a:t>de décompression / Mécanismes de transport </a:t>
            </a:r>
            <a:r>
              <a:rPr lang="fr-FR" dirty="0" smtClean="0"/>
              <a:t>des gaz</a:t>
            </a:r>
            <a:endParaRPr lang="fr-FR" dirty="0"/>
          </a:p>
        </p:txBody>
      </p:sp>
      <p:sp>
        <p:nvSpPr>
          <p:cNvPr id="4" name="Sous-titre 6">
            <a:extLst>
              <a:ext uri="{FF2B5EF4-FFF2-40B4-BE49-F238E27FC236}">
                <a16:creationId xmlns:a16="http://schemas.microsoft.com/office/drawing/2014/main" xmlns="" id="{AFEA8D07-D735-D1F1-FAE5-11CB90B6D747}"/>
              </a:ext>
            </a:extLst>
          </p:cNvPr>
          <p:cNvSpPr txBox="1">
            <a:spLocks/>
          </p:cNvSpPr>
          <p:nvPr/>
        </p:nvSpPr>
        <p:spPr>
          <a:xfrm>
            <a:off x="365760" y="5859902"/>
            <a:ext cx="11826240" cy="8714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/>
              <a:t>Attention, ce sont des mots polysémiques qui peuvent même échanger leur sens selon le contexte (1)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30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Dans le domaine de la plongée, les termes ‘diffusion’ et ‘perfusion’ vont s’appliquer aux modèles de décompression: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Modèles par perfusion: Tous le modèles </a:t>
            </a:r>
            <a:r>
              <a:rPr lang="fr-FR" dirty="0" err="1" smtClean="0"/>
              <a:t>Haldanien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      </a:t>
            </a:r>
            <a:r>
              <a:rPr lang="fr-FR" i="1" dirty="0" smtClean="0"/>
              <a:t>Voire mêmes des modèles </a:t>
            </a:r>
            <a:r>
              <a:rPr lang="fr-FR" i="1" dirty="0" err="1" smtClean="0"/>
              <a:t>di-phasiques</a:t>
            </a:r>
            <a:r>
              <a:rPr lang="fr-FR" i="1" dirty="0" smtClean="0"/>
              <a:t> pour la phase de saturation </a:t>
            </a:r>
          </a:p>
          <a:p>
            <a:pPr marL="457200" lvl="1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   </a:t>
            </a:r>
          </a:p>
          <a:p>
            <a:pPr marL="457200" lvl="1" indent="0">
              <a:buNone/>
            </a:pPr>
            <a:endParaRPr lang="fr-FR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Modèles </a:t>
            </a:r>
            <a:r>
              <a:rPr lang="fr-FR" dirty="0" smtClean="0"/>
              <a:t>par diffusion: tentent de prendre en compte la manière réelle dont les gaz diffusent dans le corps. Exemple </a:t>
            </a:r>
            <a:r>
              <a:rPr lang="fr-FR" dirty="0" err="1" smtClean="0"/>
              <a:t>Hempleman</a:t>
            </a:r>
            <a:r>
              <a:rPr lang="fr-FR" dirty="0" smtClean="0"/>
              <a:t> (1958), ou les tables </a:t>
            </a:r>
            <a:r>
              <a:rPr lang="fr-FR" dirty="0" err="1" smtClean="0"/>
              <a:t>BSAC</a:t>
            </a:r>
            <a:r>
              <a:rPr lang="fr-FR" dirty="0" smtClean="0"/>
              <a:t> (différentes citations mais difficile de trouver un article de référence)</a:t>
            </a:r>
            <a:endParaRPr lang="fr-FR" dirty="0"/>
          </a:p>
        </p:txBody>
      </p:sp>
      <p:sp>
        <p:nvSpPr>
          <p:cNvPr id="4" name="Right Arrow 3"/>
          <p:cNvSpPr/>
          <p:nvPr/>
        </p:nvSpPr>
        <p:spPr>
          <a:xfrm>
            <a:off x="1828800" y="3951233"/>
            <a:ext cx="492369" cy="5908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</a:t>
            </a:r>
            <a:endParaRPr lang="fr-FR" b="1" dirty="0"/>
          </a:p>
        </p:txBody>
      </p:sp>
      <p:sp>
        <p:nvSpPr>
          <p:cNvPr id="5" name="Right Arrow 4"/>
          <p:cNvSpPr/>
          <p:nvPr/>
        </p:nvSpPr>
        <p:spPr>
          <a:xfrm>
            <a:off x="1828800" y="5834552"/>
            <a:ext cx="492369" cy="5908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8060" y="4015821"/>
            <a:ext cx="898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Modèle Actif: le sang est le transporteur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68060" y="5914328"/>
            <a:ext cx="96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Modèle Passif: C’est l’énergie cinétique des molécules qui créé le transfert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259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232" y="2062291"/>
            <a:ext cx="10461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smtClean="0"/>
              <a:t>Les deux modes de transport, diffusion / perfusion, apparaissent  dans la circulation des gaz des poumons vers les organes ou réciproquement des organes vers les poumons.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232" y="3840836"/>
            <a:ext cx="10461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smtClean="0"/>
              <a:t>Lorsque le modèle de décompression considère que la diffusion est instantané et donc qu’elle n’est pas prise en compte, on parle de modèle à </a:t>
            </a:r>
            <a:r>
              <a:rPr lang="fr-FR" sz="2800" u="sng" dirty="0" smtClean="0"/>
              <a:t>perfusion</a:t>
            </a:r>
            <a:r>
              <a:rPr lang="fr-FR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232" y="5527049"/>
            <a:ext cx="10461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smtClean="0"/>
              <a:t>Lorsque le modèle de décompression essaye de tenir compte de la diffusion, même modestement , on parle de modèle à </a:t>
            </a:r>
            <a:r>
              <a:rPr lang="fr-FR" sz="2800" u="sng" dirty="0" smtClean="0"/>
              <a:t>diffusion</a:t>
            </a:r>
            <a:r>
              <a:rPr lang="fr-F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36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1185"/>
            <a:ext cx="10515600" cy="39657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Les calculs des modèles à </a:t>
            </a:r>
            <a:r>
              <a:rPr lang="fr-FR" u="sng" dirty="0" smtClean="0"/>
              <a:t>perfusion</a:t>
            </a:r>
            <a:r>
              <a:rPr lang="fr-FR" dirty="0" smtClean="0"/>
              <a:t> conduisent à des équations différentielles du premier degrés facile à résoudre. Ce sont les classiques compartiments avec leurs périodes.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Dans le cas de la diffusion, il faut résoudre des équations </a:t>
            </a:r>
            <a:r>
              <a:rPr lang="fr-FR" dirty="0"/>
              <a:t>différentielles du </a:t>
            </a:r>
            <a:r>
              <a:rPr lang="fr-FR" dirty="0" smtClean="0"/>
              <a:t>second degrés qui ont rarement de solution explicite.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015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6" y="1019154"/>
            <a:ext cx="3451952" cy="31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2382" y="2446403"/>
            <a:ext cx="24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Alvéole (TRÈS agrandie)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0386323" y="4245969"/>
            <a:ext cx="303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Organes (échelle indéfinie)</a:t>
            </a:r>
            <a:endParaRPr lang="fr-FR" dirty="0"/>
          </a:p>
        </p:txBody>
      </p:sp>
      <p:sp>
        <p:nvSpPr>
          <p:cNvPr id="8" name="Right Arrow 7"/>
          <p:cNvSpPr/>
          <p:nvPr/>
        </p:nvSpPr>
        <p:spPr>
          <a:xfrm rot="7747388">
            <a:off x="1045024" y="3099048"/>
            <a:ext cx="492369" cy="5908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</a:t>
            </a:r>
            <a:endParaRPr lang="fr-F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576" y="4326826"/>
            <a:ext cx="255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Diffusion: alvéole </a:t>
            </a:r>
            <a:r>
              <a:rPr lang="fr-FR" dirty="0" smtClean="0">
                <a:sym typeface="Wingdings" panose="05000000000000000000" pitchFamily="2" charset="2"/>
              </a:rPr>
              <a:t> sang</a:t>
            </a:r>
            <a:endParaRPr lang="fr-FR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5710304" y="4090439"/>
            <a:ext cx="492369" cy="59084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</a:t>
            </a:r>
            <a:endParaRPr lang="fr-FR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8205" r="20307" b="13846"/>
          <a:stretch/>
        </p:blipFill>
        <p:spPr>
          <a:xfrm flipH="1">
            <a:off x="9774136" y="4622117"/>
            <a:ext cx="1846385" cy="221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15897" r="6582" b="15385"/>
          <a:stretch/>
        </p:blipFill>
        <p:spPr>
          <a:xfrm>
            <a:off x="7700358" y="1951132"/>
            <a:ext cx="2725615" cy="2135862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2817517" y="1389808"/>
            <a:ext cx="6326483" cy="2098477"/>
          </a:xfrm>
          <a:custGeom>
            <a:avLst/>
            <a:gdLst>
              <a:gd name="connsiteX0" fmla="*/ 0 w 5386103"/>
              <a:gd name="connsiteY0" fmla="*/ 2039815 h 2098477"/>
              <a:gd name="connsiteX1" fmla="*/ 369277 w 5386103"/>
              <a:gd name="connsiteY1" fmla="*/ 2092569 h 2098477"/>
              <a:gd name="connsiteX2" fmla="*/ 791308 w 5386103"/>
              <a:gd name="connsiteY2" fmla="*/ 1916723 h 2098477"/>
              <a:gd name="connsiteX3" fmla="*/ 1125416 w 5386103"/>
              <a:gd name="connsiteY3" fmla="*/ 1740877 h 2098477"/>
              <a:gd name="connsiteX4" fmla="*/ 1828800 w 5386103"/>
              <a:gd name="connsiteY4" fmla="*/ 1318846 h 2098477"/>
              <a:gd name="connsiteX5" fmla="*/ 2409093 w 5386103"/>
              <a:gd name="connsiteY5" fmla="*/ 545123 h 2098477"/>
              <a:gd name="connsiteX6" fmla="*/ 2936631 w 5386103"/>
              <a:gd name="connsiteY6" fmla="*/ 298938 h 2098477"/>
              <a:gd name="connsiteX7" fmla="*/ 3446585 w 5386103"/>
              <a:gd name="connsiteY7" fmla="*/ 70338 h 2098477"/>
              <a:gd name="connsiteX8" fmla="*/ 3974124 w 5386103"/>
              <a:gd name="connsiteY8" fmla="*/ 0 h 2098477"/>
              <a:gd name="connsiteX9" fmla="*/ 4800600 w 5386103"/>
              <a:gd name="connsiteY9" fmla="*/ 70338 h 2098477"/>
              <a:gd name="connsiteX10" fmla="*/ 5345724 w 5386103"/>
              <a:gd name="connsiteY10" fmla="*/ 263769 h 2098477"/>
              <a:gd name="connsiteX11" fmla="*/ 5345724 w 5386103"/>
              <a:gd name="connsiteY11" fmla="*/ 597877 h 2098477"/>
              <a:gd name="connsiteX12" fmla="*/ 5345724 w 5386103"/>
              <a:gd name="connsiteY12" fmla="*/ 597877 h 20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86103" h="2098477">
                <a:moveTo>
                  <a:pt x="0" y="2039815"/>
                </a:moveTo>
                <a:cubicBezTo>
                  <a:pt x="118696" y="2076449"/>
                  <a:pt x="237392" y="2113084"/>
                  <a:pt x="369277" y="2092569"/>
                </a:cubicBezTo>
                <a:cubicBezTo>
                  <a:pt x="501162" y="2072054"/>
                  <a:pt x="665285" y="1975338"/>
                  <a:pt x="791308" y="1916723"/>
                </a:cubicBezTo>
                <a:cubicBezTo>
                  <a:pt x="917331" y="1858108"/>
                  <a:pt x="952501" y="1840523"/>
                  <a:pt x="1125416" y="1740877"/>
                </a:cubicBezTo>
                <a:cubicBezTo>
                  <a:pt x="1298331" y="1641231"/>
                  <a:pt x="1614854" y="1518138"/>
                  <a:pt x="1828800" y="1318846"/>
                </a:cubicBezTo>
                <a:cubicBezTo>
                  <a:pt x="2042746" y="1119554"/>
                  <a:pt x="2224455" y="715108"/>
                  <a:pt x="2409093" y="545123"/>
                </a:cubicBezTo>
                <a:cubicBezTo>
                  <a:pt x="2593731" y="375138"/>
                  <a:pt x="2936631" y="298938"/>
                  <a:pt x="2936631" y="298938"/>
                </a:cubicBezTo>
                <a:cubicBezTo>
                  <a:pt x="3109546" y="219807"/>
                  <a:pt x="3273670" y="120161"/>
                  <a:pt x="3446585" y="70338"/>
                </a:cubicBezTo>
                <a:cubicBezTo>
                  <a:pt x="3619500" y="20515"/>
                  <a:pt x="3748455" y="0"/>
                  <a:pt x="3974124" y="0"/>
                </a:cubicBezTo>
                <a:cubicBezTo>
                  <a:pt x="4199793" y="0"/>
                  <a:pt x="4572000" y="26376"/>
                  <a:pt x="4800600" y="70338"/>
                </a:cubicBezTo>
                <a:cubicBezTo>
                  <a:pt x="5029200" y="114299"/>
                  <a:pt x="5254870" y="175846"/>
                  <a:pt x="5345724" y="263769"/>
                </a:cubicBezTo>
                <a:cubicBezTo>
                  <a:pt x="5436578" y="351692"/>
                  <a:pt x="5345724" y="597877"/>
                  <a:pt x="5345724" y="597877"/>
                </a:cubicBezTo>
                <a:lnTo>
                  <a:pt x="5345724" y="597877"/>
                </a:lnTo>
              </a:path>
            </a:pathLst>
          </a:cu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/>
          <p:cNvSpPr txBox="1"/>
          <p:nvPr/>
        </p:nvSpPr>
        <p:spPr>
          <a:xfrm>
            <a:off x="4224820" y="4707823"/>
            <a:ext cx="395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Perfusion des tissus du corps par le sang</a:t>
            </a:r>
            <a:endParaRPr lang="fr-FR" dirty="0"/>
          </a:p>
        </p:txBody>
      </p:sp>
      <p:sp>
        <p:nvSpPr>
          <p:cNvPr id="34" name="Freeform 33"/>
          <p:cNvSpPr/>
          <p:nvPr/>
        </p:nvSpPr>
        <p:spPr>
          <a:xfrm>
            <a:off x="3727937" y="3159320"/>
            <a:ext cx="6189785" cy="2327080"/>
          </a:xfrm>
          <a:custGeom>
            <a:avLst/>
            <a:gdLst>
              <a:gd name="connsiteX0" fmla="*/ 0 w 6172200"/>
              <a:gd name="connsiteY0" fmla="*/ 140677 h 2391508"/>
              <a:gd name="connsiteX1" fmla="*/ 246185 w 6172200"/>
              <a:gd name="connsiteY1" fmla="*/ 0 h 2391508"/>
              <a:gd name="connsiteX2" fmla="*/ 844062 w 6172200"/>
              <a:gd name="connsiteY2" fmla="*/ 140677 h 2391508"/>
              <a:gd name="connsiteX3" fmla="*/ 1477108 w 6172200"/>
              <a:gd name="connsiteY3" fmla="*/ 404446 h 2391508"/>
              <a:gd name="connsiteX4" fmla="*/ 2602523 w 6172200"/>
              <a:gd name="connsiteY4" fmla="*/ 1213339 h 2391508"/>
              <a:gd name="connsiteX5" fmla="*/ 3569677 w 6172200"/>
              <a:gd name="connsiteY5" fmla="*/ 2162908 h 2391508"/>
              <a:gd name="connsiteX6" fmla="*/ 4466492 w 6172200"/>
              <a:gd name="connsiteY6" fmla="*/ 2215662 h 2391508"/>
              <a:gd name="connsiteX7" fmla="*/ 5820508 w 6172200"/>
              <a:gd name="connsiteY7" fmla="*/ 2356339 h 2391508"/>
              <a:gd name="connsiteX8" fmla="*/ 6172200 w 6172200"/>
              <a:gd name="connsiteY8" fmla="*/ 2391508 h 2391508"/>
              <a:gd name="connsiteX0" fmla="*/ 0 w 6189785"/>
              <a:gd name="connsiteY0" fmla="*/ 266641 h 2394380"/>
              <a:gd name="connsiteX1" fmla="*/ 263770 w 6189785"/>
              <a:gd name="connsiteY1" fmla="*/ 2872 h 2394380"/>
              <a:gd name="connsiteX2" fmla="*/ 861647 w 6189785"/>
              <a:gd name="connsiteY2" fmla="*/ 143549 h 2394380"/>
              <a:gd name="connsiteX3" fmla="*/ 1494693 w 6189785"/>
              <a:gd name="connsiteY3" fmla="*/ 407318 h 2394380"/>
              <a:gd name="connsiteX4" fmla="*/ 2620108 w 6189785"/>
              <a:gd name="connsiteY4" fmla="*/ 1216211 h 2394380"/>
              <a:gd name="connsiteX5" fmla="*/ 3587262 w 6189785"/>
              <a:gd name="connsiteY5" fmla="*/ 2165780 h 2394380"/>
              <a:gd name="connsiteX6" fmla="*/ 4484077 w 6189785"/>
              <a:gd name="connsiteY6" fmla="*/ 2218534 h 2394380"/>
              <a:gd name="connsiteX7" fmla="*/ 5838093 w 6189785"/>
              <a:gd name="connsiteY7" fmla="*/ 2359211 h 2394380"/>
              <a:gd name="connsiteX8" fmla="*/ 6189785 w 6189785"/>
              <a:gd name="connsiteY8" fmla="*/ 2394380 h 2394380"/>
              <a:gd name="connsiteX0" fmla="*/ 0 w 6189785"/>
              <a:gd name="connsiteY0" fmla="*/ 199341 h 2327080"/>
              <a:gd name="connsiteX1" fmla="*/ 474786 w 6189785"/>
              <a:gd name="connsiteY1" fmla="*/ 5911 h 2327080"/>
              <a:gd name="connsiteX2" fmla="*/ 861647 w 6189785"/>
              <a:gd name="connsiteY2" fmla="*/ 76249 h 2327080"/>
              <a:gd name="connsiteX3" fmla="*/ 1494693 w 6189785"/>
              <a:gd name="connsiteY3" fmla="*/ 340018 h 2327080"/>
              <a:gd name="connsiteX4" fmla="*/ 2620108 w 6189785"/>
              <a:gd name="connsiteY4" fmla="*/ 1148911 h 2327080"/>
              <a:gd name="connsiteX5" fmla="*/ 3587262 w 6189785"/>
              <a:gd name="connsiteY5" fmla="*/ 2098480 h 2327080"/>
              <a:gd name="connsiteX6" fmla="*/ 4484077 w 6189785"/>
              <a:gd name="connsiteY6" fmla="*/ 2151234 h 2327080"/>
              <a:gd name="connsiteX7" fmla="*/ 5838093 w 6189785"/>
              <a:gd name="connsiteY7" fmla="*/ 2291911 h 2327080"/>
              <a:gd name="connsiteX8" fmla="*/ 6189785 w 6189785"/>
              <a:gd name="connsiteY8" fmla="*/ 2327080 h 232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9785" h="2327080">
                <a:moveTo>
                  <a:pt x="0" y="199341"/>
                </a:moveTo>
                <a:cubicBezTo>
                  <a:pt x="52754" y="129002"/>
                  <a:pt x="331178" y="26426"/>
                  <a:pt x="474786" y="5911"/>
                </a:cubicBezTo>
                <a:cubicBezTo>
                  <a:pt x="618394" y="-14604"/>
                  <a:pt x="691663" y="20565"/>
                  <a:pt x="861647" y="76249"/>
                </a:cubicBezTo>
                <a:cubicBezTo>
                  <a:pt x="1031631" y="131933"/>
                  <a:pt x="1201616" y="161241"/>
                  <a:pt x="1494693" y="340018"/>
                </a:cubicBezTo>
                <a:cubicBezTo>
                  <a:pt x="1787770" y="518795"/>
                  <a:pt x="2271347" y="855834"/>
                  <a:pt x="2620108" y="1148911"/>
                </a:cubicBezTo>
                <a:cubicBezTo>
                  <a:pt x="2968869" y="1441988"/>
                  <a:pt x="3276601" y="1931426"/>
                  <a:pt x="3587262" y="2098480"/>
                </a:cubicBezTo>
                <a:cubicBezTo>
                  <a:pt x="3897923" y="2265534"/>
                  <a:pt x="4108939" y="2118996"/>
                  <a:pt x="4484077" y="2151234"/>
                </a:cubicBezTo>
                <a:cubicBezTo>
                  <a:pt x="4859216" y="2183473"/>
                  <a:pt x="5838093" y="2291911"/>
                  <a:pt x="5838093" y="2291911"/>
                </a:cubicBezTo>
                <a:lnTo>
                  <a:pt x="6189785" y="2327080"/>
                </a:lnTo>
              </a:path>
            </a:pathLst>
          </a:cu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 rot="19907042">
            <a:off x="8242627" y="3873906"/>
            <a:ext cx="2697756" cy="11819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Et probablement une diffusion difficile à quantifier entre tissus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 rot="1522254">
            <a:off x="2162677" y="1521460"/>
            <a:ext cx="9468544" cy="5356424"/>
          </a:xfrm>
          <a:prstGeom prst="arc">
            <a:avLst>
              <a:gd name="adj1" fmla="val 18743694"/>
              <a:gd name="adj2" fmla="val 20368033"/>
            </a:avLst>
          </a:prstGeom>
          <a:ln>
            <a:solidFill>
              <a:schemeClr val="accent6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97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Références: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Larousse :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www.larousse.fr</a:t>
            </a:r>
            <a:r>
              <a:rPr lang="fr-FR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Physiologie &amp; Médecine de la plongée 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Anatomie Physiologie Biologie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. – Nicole </a:t>
            </a:r>
            <a:r>
              <a:rPr lang="fr-FR" dirty="0" err="1" smtClean="0"/>
              <a:t>Menche</a:t>
            </a: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Plongée Plaisirs N4/GP – Édition GAP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La décompression – la désaturation – Modèles - Thierry </a:t>
            </a:r>
            <a:r>
              <a:rPr lang="fr-FR" dirty="0" err="1" smtClean="0"/>
              <a:t>Falzone</a:t>
            </a: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Vers une modélisation biophysique de la décompression – Julien Hugon</a:t>
            </a:r>
          </a:p>
          <a:p>
            <a:pPr marL="914400" lvl="1" indent="-457200">
              <a:buFont typeface="+mj-lt"/>
              <a:buAutoNum type="arabicPeriod"/>
            </a:pP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44023</TotalTime>
  <Words>353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DIFFUSION PERFUSION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PERFUSION</dc:title>
  <dc:creator>DESSERTINE Olivier</dc:creator>
  <cp:lastModifiedBy>PascalT</cp:lastModifiedBy>
  <cp:revision>52</cp:revision>
  <dcterms:created xsi:type="dcterms:W3CDTF">2024-09-11T10:55:41Z</dcterms:created>
  <dcterms:modified xsi:type="dcterms:W3CDTF">2025-09-09T08:04:20Z</dcterms:modified>
</cp:coreProperties>
</file>