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5" autoAdjust="0"/>
    <p:restoredTop sz="94671"/>
  </p:normalViewPr>
  <p:slideViewPr>
    <p:cSldViewPr snapToGrid="0">
      <p:cViewPr varScale="1">
        <p:scale>
          <a:sx n="82" d="100"/>
          <a:sy n="82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surcompensation</a:t>
            </a:r>
            <a:br>
              <a:rPr lang="fr-FR" dirty="0"/>
            </a:br>
            <a:r>
              <a:rPr lang="fr-FR" dirty="0"/>
              <a:t>et l’effet venturi</a:t>
            </a:r>
          </a:p>
        </p:txBody>
      </p:sp>
      <p:pic>
        <p:nvPicPr>
          <p:cNvPr id="2" name="Picture 2" descr="Détendeur LEGEND 3 AQUALUNG DIN">
            <a:extLst>
              <a:ext uri="{FF2B5EF4-FFF2-40B4-BE49-F238E27FC236}">
                <a16:creationId xmlns:a16="http://schemas.microsoft.com/office/drawing/2014/main" id="{05EDC869-0C8F-700F-3FFD-E3CC6B8BA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82" y="3525456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TENDEUR MK25 EVO S600 SCUBAPRO">
            <a:extLst>
              <a:ext uri="{FF2B5EF4-FFF2-40B4-BE49-F238E27FC236}">
                <a16:creationId xmlns:a16="http://schemas.microsoft.com/office/drawing/2014/main" id="{CE7165C7-C8B5-B1F0-B501-79727FCD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00" y="3525456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772A9-77A3-6C50-E612-24DC3471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875"/>
            <a:ext cx="10515600" cy="1325563"/>
          </a:xfrm>
        </p:spPr>
        <p:txBody>
          <a:bodyPr/>
          <a:lstStyle/>
          <a:p>
            <a:br>
              <a:rPr lang="fr-FR" dirty="0"/>
            </a:br>
            <a:r>
              <a:rPr lang="fr-FR" dirty="0"/>
              <a:t>La surcompensation hydrostatique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E693C19-ABE2-A5B9-1A06-7977F6D11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50548"/>
              </a:xfrm>
            </p:spPr>
            <p:txBody>
              <a:bodyPr/>
              <a:lstStyle/>
              <a:p>
                <a:pPr algn="just"/>
                <a:r>
                  <a:rPr lang="fr-FR" sz="1800" b="1" dirty="0"/>
                  <a:t>Surcompensation utilisée par </a:t>
                </a:r>
                <a:r>
                  <a:rPr lang="fr-FR" sz="1800" b="1" dirty="0" err="1"/>
                  <a:t>Aqualung</a:t>
                </a:r>
                <a:r>
                  <a:rPr lang="fr-FR" sz="1800" b="1" dirty="0"/>
                  <a:t>/</a:t>
                </a:r>
                <a:r>
                  <a:rPr lang="fr-FR" sz="1800" b="1" dirty="0" err="1"/>
                  <a:t>Apeks</a:t>
                </a:r>
                <a:r>
                  <a:rPr lang="fr-FR" sz="1800" b="1" dirty="0"/>
                  <a:t> (LEGEND, MTX-R)</a:t>
                </a:r>
                <a:endParaRPr lang="fr-FR" sz="1800" b="1" dirty="0">
                  <a:solidFill>
                    <a:srgbClr val="7030A0"/>
                  </a:solidFill>
                </a:endParaRPr>
              </a:p>
              <a:p>
                <a:pPr lvl="1" algn="just"/>
                <a:r>
                  <a:rPr lang="fr-FR" sz="1400" dirty="0"/>
                  <a:t>Augmentation de la pression intermédiaire (Pi) de manière exponentielle par le transfert de force de la membrane M1 sur M2 (il est nécessaire que la surface M1 soit supérieur à la surface M2).</a:t>
                </a:r>
              </a:p>
              <a:p>
                <a:pPr marL="914400" lvl="2" indent="0" algn="just">
                  <a:buNone/>
                </a:pPr>
                <a:r>
                  <a:rPr lang="fr-FR" sz="1200" dirty="0"/>
                  <a:t>Le rapport d’augmentation est lié à la relation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𝑆𝑢𝑟𝑓𝑎𝑐𝑒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𝑙𝑎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𝑚𝑒𝑚𝑏𝑟𝑎𝑛𝑒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𝑙𝑎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𝑐h𝑎𝑚𝑏𝑟𝑒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𝑐h𝑒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𝑆𝑢𝑟𝑓𝑎𝑐𝑒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𝑙𝑎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𝑚𝑒𝑚𝑏𝑟𝑎𝑛𝑒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𝑝𝑟𝑖𝑛𝑐𝑖𝑝𝑎𝑙𝑒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2)</m:t>
                        </m:r>
                      </m:den>
                    </m:f>
                  </m:oMath>
                </a14:m>
                <a:endParaRPr lang="fr-FR" sz="1200" dirty="0"/>
              </a:p>
              <a:p>
                <a:pPr marL="1371600" lvl="3" indent="0" algn="just">
                  <a:lnSpc>
                    <a:spcPct val="200000"/>
                  </a:lnSpc>
                  <a:buNone/>
                </a:pPr>
                <a:r>
                  <a:rPr lang="fr-FR" sz="1200" u="sng" dirty="0"/>
                  <a:t>Exemple</a:t>
                </a:r>
                <a:r>
                  <a:rPr lang="fr-FR" sz="1200" dirty="0"/>
                  <a:t> : Le rapport est de 1,36 pour un détendeur </a:t>
                </a:r>
                <a:r>
                  <a:rPr lang="fr-FR" sz="1200" dirty="0" err="1"/>
                  <a:t>Aqualung</a:t>
                </a:r>
                <a:r>
                  <a:rPr lang="fr-FR" sz="1200" dirty="0"/>
                  <a:t> LEGEND</a:t>
                </a:r>
              </a:p>
              <a:p>
                <a:pPr marL="1371600" lvl="3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𝑃𝑖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𝑝𝑟𝑜𝑓𝑜𝑛𝑑𝑒𝑢𝑟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𝑃𝑖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𝑠𝑢𝑟𝑓𝑎𝑐𝑒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+1,36∗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h𝑦𝑑𝑟𝑜𝑠𝑡𝑎𝑡𝑖𝑞𝑢𝑒</m:t>
                          </m:r>
                        </m:e>
                      </m:d>
                    </m:oMath>
                  </m:oMathPara>
                </a14:m>
                <a:endParaRPr lang="fr-FR" sz="1200" b="0" dirty="0"/>
              </a:p>
              <a:p>
                <a:pPr marL="1371600" lvl="3" indent="0" algn="just">
                  <a:buNone/>
                </a:pPr>
                <a:r>
                  <a:rPr lang="fr-FR" sz="1200" dirty="0"/>
                  <a:t>Si Pi(surface) = 9 bars alors la Pi à 50m = 9 + 1,36*5 = 15,8 bars (au lieu de 14 bars si le détendeur n’est pas surcompensé)</a:t>
                </a:r>
                <a:endParaRPr lang="fr-FR" sz="1200" dirty="0">
                  <a:solidFill>
                    <a:srgbClr val="7030A0"/>
                  </a:solidFill>
                </a:endParaRPr>
              </a:p>
              <a:p>
                <a:pPr lvl="2" algn="just"/>
                <a:endParaRPr lang="fr-FR" sz="1600" dirty="0"/>
              </a:p>
              <a:p>
                <a:pPr lvl="1" algn="just"/>
                <a:r>
                  <a:rPr lang="fr-FR" sz="1400" dirty="0"/>
                  <a:t>Cette augmentation de pression intermédiaire permet un confort respiratoire augmenté en profondeur. Palliant en partie les effets de densités de gaz et de pertes de charge.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E693C19-ABE2-A5B9-1A06-7977F6D11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50548"/>
              </a:xfrm>
              <a:blipFill>
                <a:blip r:embed="rId2"/>
                <a:stretch>
                  <a:fillRect l="-406" t="-1923" r="-1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F519ECA5-53CD-0384-B135-386FDE2F5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583" y="4530914"/>
            <a:ext cx="4194606" cy="23242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C7672B-8074-5396-F060-351BE37A7EA0}"/>
              </a:ext>
            </a:extLst>
          </p:cNvPr>
          <p:cNvSpPr txBox="1"/>
          <p:nvPr/>
        </p:nvSpPr>
        <p:spPr>
          <a:xfrm>
            <a:off x="1294769" y="5242186"/>
            <a:ext cx="6104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Il est obligatoire d’avoir un deuxième étage compensé pour éviter la mise en débit continu à partir d’une certaine profondeur. En effet, avec un second étage non compensé, seul la force du ressort permet la fermeture du clapet. Si la Pi &gt; Ressort alors le second étage se maintiendra ouvert. La compensation permet de s’affranchir de cette variable.</a:t>
            </a:r>
          </a:p>
        </p:txBody>
      </p:sp>
    </p:spTree>
    <p:extLst>
      <p:ext uri="{BB962C8B-B14F-4D97-AF65-F5344CB8AC3E}">
        <p14:creationId xmlns:p14="http://schemas.microsoft.com/office/powerpoint/2010/main" val="384882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52322-C00A-413B-3898-115AFDA86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EFB24-872E-A103-3B49-61FD3B3A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875"/>
            <a:ext cx="10515600" cy="1325563"/>
          </a:xfrm>
        </p:spPr>
        <p:txBody>
          <a:bodyPr/>
          <a:lstStyle/>
          <a:p>
            <a:br>
              <a:rPr lang="fr-FR" sz="4000" dirty="0"/>
            </a:br>
            <a:r>
              <a:rPr lang="fr-FR" sz="4000" dirty="0"/>
              <a:t>La surcompensation hydrostatique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0C79BE-C547-DDAA-5166-AE193FA51156}"/>
              </a:ext>
            </a:extLst>
          </p:cNvPr>
          <p:cNvSpPr txBox="1"/>
          <p:nvPr/>
        </p:nvSpPr>
        <p:spPr>
          <a:xfrm>
            <a:off x="5214316" y="4412038"/>
            <a:ext cx="179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Bilan des forces :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231F271-4EF4-3654-A649-338407BC44E1}"/>
              </a:ext>
            </a:extLst>
          </p:cNvPr>
          <p:cNvCxnSpPr>
            <a:cxnSpLocks/>
          </p:cNvCxnSpPr>
          <p:nvPr/>
        </p:nvCxnSpPr>
        <p:spPr>
          <a:xfrm>
            <a:off x="1632026" y="5023407"/>
            <a:ext cx="16436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6B870AF-38F3-1C2C-497B-177650EEE283}"/>
              </a:ext>
            </a:extLst>
          </p:cNvPr>
          <p:cNvSpPr txBox="1"/>
          <p:nvPr/>
        </p:nvSpPr>
        <p:spPr>
          <a:xfrm>
            <a:off x="1490723" y="5082805"/>
            <a:ext cx="196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R (force du ressort) 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6C71C7A-8ED8-9EB8-8104-665EE0527831}"/>
              </a:ext>
            </a:extLst>
          </p:cNvPr>
          <p:cNvSpPr txBox="1"/>
          <p:nvPr/>
        </p:nvSpPr>
        <p:spPr>
          <a:xfrm>
            <a:off x="5937526" y="5117713"/>
            <a:ext cx="252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FR" dirty="0"/>
              <a:t>Pi x surface interne M2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6853C79-AD6C-F12E-4392-1D2214439CD6}"/>
              </a:ext>
            </a:extLst>
          </p:cNvPr>
          <p:cNvSpPr txBox="1"/>
          <p:nvPr/>
        </p:nvSpPr>
        <p:spPr>
          <a:xfrm>
            <a:off x="3732064" y="5086627"/>
            <a:ext cx="1548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Pa x Surface externe M1</a:t>
            </a:r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22A406E-E0B6-E447-A6A6-BC971D2A3241}"/>
              </a:ext>
            </a:extLst>
          </p:cNvPr>
          <p:cNvSpPr txBox="1"/>
          <p:nvPr/>
        </p:nvSpPr>
        <p:spPr>
          <a:xfrm>
            <a:off x="8546293" y="5117713"/>
            <a:ext cx="196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r (force du ressort)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8E0F5B-0693-F393-5BD8-F45B3394BED7}"/>
              </a:ext>
            </a:extLst>
          </p:cNvPr>
          <p:cNvSpPr txBox="1"/>
          <p:nvPr/>
        </p:nvSpPr>
        <p:spPr>
          <a:xfrm>
            <a:off x="305873" y="4608820"/>
            <a:ext cx="14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Profondeur X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431E36BC-6E92-A492-5A73-B1745A864FF3}"/>
              </a:ext>
            </a:extLst>
          </p:cNvPr>
          <p:cNvCxnSpPr>
            <a:cxnSpLocks/>
          </p:cNvCxnSpPr>
          <p:nvPr/>
        </p:nvCxnSpPr>
        <p:spPr>
          <a:xfrm flipH="1">
            <a:off x="6025397" y="5023407"/>
            <a:ext cx="2343097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F6F7F11-D863-9530-3222-F5B5B49398B2}"/>
              </a:ext>
            </a:extLst>
          </p:cNvPr>
          <p:cNvCxnSpPr>
            <a:cxnSpLocks/>
          </p:cNvCxnSpPr>
          <p:nvPr/>
        </p:nvCxnSpPr>
        <p:spPr>
          <a:xfrm flipH="1">
            <a:off x="8414791" y="5023407"/>
            <a:ext cx="211544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CBA292D2-97B0-2530-999B-B9808E7EE782}"/>
              </a:ext>
            </a:extLst>
          </p:cNvPr>
          <p:cNvCxnSpPr>
            <a:cxnSpLocks/>
          </p:cNvCxnSpPr>
          <p:nvPr/>
        </p:nvCxnSpPr>
        <p:spPr>
          <a:xfrm>
            <a:off x="407038" y="6067052"/>
            <a:ext cx="16532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0032D6C5-7817-B4BF-239E-DE5A0C7BAE09}"/>
              </a:ext>
            </a:extLst>
          </p:cNvPr>
          <p:cNvSpPr txBox="1"/>
          <p:nvPr/>
        </p:nvSpPr>
        <p:spPr>
          <a:xfrm>
            <a:off x="265735" y="6126450"/>
            <a:ext cx="196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R (force du ressort) </a:t>
            </a:r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4B6DB36-00AF-54C3-EC42-1310D6130CB7}"/>
              </a:ext>
            </a:extLst>
          </p:cNvPr>
          <p:cNvSpPr txBox="1"/>
          <p:nvPr/>
        </p:nvSpPr>
        <p:spPr>
          <a:xfrm>
            <a:off x="6657470" y="6161357"/>
            <a:ext cx="252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FR" dirty="0"/>
              <a:t>Pi x surface interne M2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B0FBA18-C605-6610-8F99-69D7045C973F}"/>
              </a:ext>
            </a:extLst>
          </p:cNvPr>
          <p:cNvSpPr txBox="1"/>
          <p:nvPr/>
        </p:nvSpPr>
        <p:spPr>
          <a:xfrm>
            <a:off x="2581155" y="6161358"/>
            <a:ext cx="2782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Pa x Surface externe M1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29E8839-7CAE-3AFE-996D-71A3CC4138A7}"/>
              </a:ext>
            </a:extLst>
          </p:cNvPr>
          <p:cNvSpPr txBox="1"/>
          <p:nvPr/>
        </p:nvSpPr>
        <p:spPr>
          <a:xfrm>
            <a:off x="9937184" y="6161358"/>
            <a:ext cx="196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r (force du ressort)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0D588B27-41CB-AD7B-BCB7-0882718D2BDF}"/>
              </a:ext>
            </a:extLst>
          </p:cNvPr>
          <p:cNvSpPr txBox="1"/>
          <p:nvPr/>
        </p:nvSpPr>
        <p:spPr>
          <a:xfrm>
            <a:off x="354100" y="5652465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Profondeur Y&gt;X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6352FCBA-7AD1-3F40-87DF-28E67FBBB402}"/>
              </a:ext>
            </a:extLst>
          </p:cNvPr>
          <p:cNvCxnSpPr>
            <a:cxnSpLocks/>
          </p:cNvCxnSpPr>
          <p:nvPr/>
        </p:nvCxnSpPr>
        <p:spPr>
          <a:xfrm flipH="1">
            <a:off x="6015749" y="6067052"/>
            <a:ext cx="3809229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1B490012-8751-570C-6139-95CA572D2D17}"/>
              </a:ext>
            </a:extLst>
          </p:cNvPr>
          <p:cNvCxnSpPr>
            <a:cxnSpLocks/>
          </p:cNvCxnSpPr>
          <p:nvPr/>
        </p:nvCxnSpPr>
        <p:spPr>
          <a:xfrm flipH="1">
            <a:off x="9824978" y="6067052"/>
            <a:ext cx="210579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3D7D5BCB-342E-704A-3ECC-131127E1A2D0}"/>
              </a:ext>
            </a:extLst>
          </p:cNvPr>
          <p:cNvCxnSpPr>
            <a:cxnSpLocks/>
          </p:cNvCxnSpPr>
          <p:nvPr/>
        </p:nvCxnSpPr>
        <p:spPr>
          <a:xfrm>
            <a:off x="3330564" y="5023407"/>
            <a:ext cx="2347594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2A053494-2F4D-D312-F717-A9498B5ED462}"/>
              </a:ext>
            </a:extLst>
          </p:cNvPr>
          <p:cNvCxnSpPr>
            <a:cxnSpLocks/>
          </p:cNvCxnSpPr>
          <p:nvPr/>
        </p:nvCxnSpPr>
        <p:spPr>
          <a:xfrm>
            <a:off x="2060294" y="6067052"/>
            <a:ext cx="3617864" cy="1157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E253F97F-CCE4-9477-5018-AC3E59304F40}"/>
              </a:ext>
            </a:extLst>
          </p:cNvPr>
          <p:cNvSpPr txBox="1"/>
          <p:nvPr/>
        </p:nvSpPr>
        <p:spPr>
          <a:xfrm>
            <a:off x="5712883" y="4700887"/>
            <a:ext cx="30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=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5A23EB4-80D6-D4EC-5264-12169DD8D7F6}"/>
              </a:ext>
            </a:extLst>
          </p:cNvPr>
          <p:cNvSpPr txBox="1"/>
          <p:nvPr/>
        </p:nvSpPr>
        <p:spPr>
          <a:xfrm>
            <a:off x="5714810" y="5732958"/>
            <a:ext cx="30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=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539AFECD-BFC9-B0AE-F37F-EF3D217FE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948" y="1625805"/>
            <a:ext cx="5383235" cy="2828789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7D1CF757-29C7-B34B-2B6D-E69DEFD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0" y="1619618"/>
            <a:ext cx="5383235" cy="28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7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C51A2-8C19-7160-F14B-DE61BE604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8E3B8-0CCD-0F5C-04F1-975D1EE9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fr-FR" dirty="0"/>
            </a:br>
            <a:r>
              <a:rPr lang="fr-FR" dirty="0"/>
              <a:t>La surcompensation pneumatique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50793E2-69AF-AB96-F2B8-8F721C45A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04727" cy="2237090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fr-FR" sz="1800" b="1" dirty="0"/>
              <a:t>Surcompensation utilisée par </a:t>
            </a:r>
            <a:r>
              <a:rPr lang="fr-FR" sz="1800" b="1" dirty="0" err="1"/>
              <a:t>Scubapro</a:t>
            </a:r>
            <a:r>
              <a:rPr lang="fr-FR" sz="1800" b="1" dirty="0"/>
              <a:t> (MK25 </a:t>
            </a:r>
            <a:r>
              <a:rPr lang="fr-FR" sz="1800" b="1" dirty="0" err="1"/>
              <a:t>evo</a:t>
            </a:r>
            <a:r>
              <a:rPr lang="fr-FR" sz="1800" b="1" dirty="0"/>
              <a:t>)</a:t>
            </a:r>
          </a:p>
          <a:p>
            <a:pPr algn="just"/>
            <a:endParaRPr lang="fr-FR" sz="1500" b="1" dirty="0"/>
          </a:p>
          <a:p>
            <a:pPr lvl="1" algn="just"/>
            <a:r>
              <a:rPr lang="fr-FR" sz="1500" dirty="0"/>
              <a:t>Augmentation de la pression intermédiaire lors de la baisse de la haute pression.</a:t>
            </a:r>
          </a:p>
          <a:p>
            <a:pPr lvl="2" algn="just"/>
            <a:r>
              <a:rPr lang="fr-FR" sz="1500" dirty="0"/>
              <a:t>Cette modification de la pression intermédiaire est possible grâce à la présence </a:t>
            </a:r>
            <a:r>
              <a:rPr lang="fr-FR" sz="1500" b="1" dirty="0">
                <a:solidFill>
                  <a:srgbClr val="00B050"/>
                </a:solidFill>
              </a:rPr>
              <a:t>d’un épaulement </a:t>
            </a:r>
            <a:r>
              <a:rPr lang="fr-FR" sz="1500" dirty="0"/>
              <a:t>sur le piston au niveau du siège.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3B1347-A631-1072-1377-E3582D75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892" y="1675149"/>
            <a:ext cx="5181600" cy="2694432"/>
          </a:xfrm>
          <a:prstGeom prst="rect">
            <a:avLst/>
          </a:prstGeom>
          <a:noFill/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8C314E3-4F3C-1F78-FFD5-51E918A605A4}"/>
              </a:ext>
            </a:extLst>
          </p:cNvPr>
          <p:cNvSpPr/>
          <p:nvPr/>
        </p:nvSpPr>
        <p:spPr>
          <a:xfrm>
            <a:off x="6886937" y="2407531"/>
            <a:ext cx="798653" cy="118061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EC5D07-EB09-AB12-B122-36468F991885}"/>
              </a:ext>
            </a:extLst>
          </p:cNvPr>
          <p:cNvSpPr txBox="1"/>
          <p:nvPr/>
        </p:nvSpPr>
        <p:spPr>
          <a:xfrm>
            <a:off x="838200" y="4566518"/>
            <a:ext cx="108672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La HP qui se neutralise dans le cadre d’une compensation, participe dorénavant a la fermeture du piston en appuyant sur l’épaulement dans le sens de la fermeture.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lvl="1" algn="just"/>
            <a:r>
              <a:rPr lang="fr-FR" sz="1500" dirty="0"/>
              <a:t>Si HP diminue alors la Pi augmente pour compenser cette diminution et permettre au piston de se refermer. </a:t>
            </a:r>
          </a:p>
          <a:p>
            <a:pPr lvl="1" algn="just"/>
            <a:endParaRPr lang="fr-FR" sz="1500" dirty="0"/>
          </a:p>
          <a:p>
            <a:pPr marL="457200" lvl="1" indent="0" algn="just">
              <a:buNone/>
            </a:pPr>
            <a:r>
              <a:rPr lang="fr-FR" sz="1500" dirty="0"/>
              <a:t>Cette augmentation de pression intermédiaire permet un confort respiratoire augmenté en fin de plongée.</a:t>
            </a:r>
          </a:p>
          <a:p>
            <a:pPr marL="457200" lvl="1" indent="0" algn="just">
              <a:buNone/>
            </a:pPr>
            <a:r>
              <a:rPr lang="fr-FR" sz="1500" dirty="0"/>
              <a:t>Si la Pi augmente au niveau du premier étage, cela se répercute au niveau du second étage avec une diminution du travail inspiratoire. </a:t>
            </a:r>
          </a:p>
        </p:txBody>
      </p:sp>
    </p:spTree>
    <p:extLst>
      <p:ext uri="{BB962C8B-B14F-4D97-AF65-F5344CB8AC3E}">
        <p14:creationId xmlns:p14="http://schemas.microsoft.com/office/powerpoint/2010/main" val="248113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D868-2F59-97AE-A9AC-1E3CFE29A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19D215-D1CA-E66D-CEB1-F3359A8E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875"/>
            <a:ext cx="10515600" cy="1325563"/>
          </a:xfrm>
        </p:spPr>
        <p:txBody>
          <a:bodyPr/>
          <a:lstStyle/>
          <a:p>
            <a:br>
              <a:rPr lang="fr-FR" sz="4000" dirty="0"/>
            </a:br>
            <a:r>
              <a:rPr lang="fr-FR" sz="4000" dirty="0"/>
              <a:t>La surcompensation pneumatique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9EB7A3-82B8-F28A-5666-C4EB1B5F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3" y="1603886"/>
            <a:ext cx="5358848" cy="27922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730AC0-7DB7-C7D4-A363-21B5E0DB6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286" y="1555114"/>
            <a:ext cx="6297714" cy="288975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83A038C-E57C-12FB-0EF8-E1270C223722}"/>
              </a:ext>
            </a:extLst>
          </p:cNvPr>
          <p:cNvSpPr txBox="1"/>
          <p:nvPr/>
        </p:nvSpPr>
        <p:spPr>
          <a:xfrm>
            <a:off x="3978593" y="4457599"/>
            <a:ext cx="441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Bilan des forces (à profondeur X constante) :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5A377D2-AF6D-B0C2-189B-48CBC07F5C13}"/>
              </a:ext>
            </a:extLst>
          </p:cNvPr>
          <p:cNvCxnSpPr>
            <a:cxnSpLocks/>
          </p:cNvCxnSpPr>
          <p:nvPr/>
        </p:nvCxnSpPr>
        <p:spPr>
          <a:xfrm>
            <a:off x="1632026" y="4951738"/>
            <a:ext cx="16436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BD7958D1-9644-B65A-3210-211C542D6A42}"/>
              </a:ext>
            </a:extLst>
          </p:cNvPr>
          <p:cNvSpPr txBox="1"/>
          <p:nvPr/>
        </p:nvSpPr>
        <p:spPr>
          <a:xfrm>
            <a:off x="1490723" y="5011136"/>
            <a:ext cx="196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R (force du ressort) 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B29C592-3711-5E0A-7208-E6DA212250AB}"/>
              </a:ext>
            </a:extLst>
          </p:cNvPr>
          <p:cNvSpPr txBox="1"/>
          <p:nvPr/>
        </p:nvSpPr>
        <p:spPr>
          <a:xfrm>
            <a:off x="5937526" y="5046044"/>
            <a:ext cx="252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FR" dirty="0"/>
              <a:t>HP x Surface épaulement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692AEF6-FF05-3999-4D9B-D058532CB7EA}"/>
              </a:ext>
            </a:extLst>
          </p:cNvPr>
          <p:cNvSpPr txBox="1"/>
          <p:nvPr/>
        </p:nvSpPr>
        <p:spPr>
          <a:xfrm>
            <a:off x="3732064" y="5014958"/>
            <a:ext cx="1548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Pa x Surface piston </a:t>
            </a:r>
            <a:r>
              <a:rPr lang="fr-FR" dirty="0"/>
              <a:t>S1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41DEB69-C6CE-00D1-08CB-B8A6605813E7}"/>
              </a:ext>
            </a:extLst>
          </p:cNvPr>
          <p:cNvCxnSpPr>
            <a:cxnSpLocks/>
          </p:cNvCxnSpPr>
          <p:nvPr/>
        </p:nvCxnSpPr>
        <p:spPr>
          <a:xfrm flipH="1">
            <a:off x="6025397" y="4951738"/>
            <a:ext cx="2343097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CEDD04B-C8CF-CE93-9AE3-AE0D4F3110D3}"/>
              </a:ext>
            </a:extLst>
          </p:cNvPr>
          <p:cNvCxnSpPr>
            <a:cxnSpLocks/>
          </p:cNvCxnSpPr>
          <p:nvPr/>
        </p:nvCxnSpPr>
        <p:spPr>
          <a:xfrm flipH="1">
            <a:off x="8414791" y="4951738"/>
            <a:ext cx="211544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ED39267D-DC03-4F9F-A8F5-946023BC39AF}"/>
              </a:ext>
            </a:extLst>
          </p:cNvPr>
          <p:cNvCxnSpPr>
            <a:cxnSpLocks/>
          </p:cNvCxnSpPr>
          <p:nvPr/>
        </p:nvCxnSpPr>
        <p:spPr>
          <a:xfrm>
            <a:off x="3330564" y="4951738"/>
            <a:ext cx="2347594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6AC479C6-28C3-62FB-B5B6-858E987897AD}"/>
              </a:ext>
            </a:extLst>
          </p:cNvPr>
          <p:cNvSpPr txBox="1"/>
          <p:nvPr/>
        </p:nvSpPr>
        <p:spPr>
          <a:xfrm>
            <a:off x="5712883" y="4629218"/>
            <a:ext cx="30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=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AA6A235-E77C-FC99-AFAC-3E68167539C2}"/>
              </a:ext>
            </a:extLst>
          </p:cNvPr>
          <p:cNvSpPr txBox="1"/>
          <p:nvPr/>
        </p:nvSpPr>
        <p:spPr>
          <a:xfrm>
            <a:off x="5714810" y="5848857"/>
            <a:ext cx="30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=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5198F9E-AB84-A5A2-F1FD-D0B25EF1EAA1}"/>
              </a:ext>
            </a:extLst>
          </p:cNvPr>
          <p:cNvSpPr txBox="1"/>
          <p:nvPr/>
        </p:nvSpPr>
        <p:spPr>
          <a:xfrm>
            <a:off x="8603848" y="5005349"/>
            <a:ext cx="196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Pi x Surface piston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D86967F8-31D8-A3A7-7BDD-F76C672C7656}"/>
              </a:ext>
            </a:extLst>
          </p:cNvPr>
          <p:cNvCxnSpPr>
            <a:cxnSpLocks/>
          </p:cNvCxnSpPr>
          <p:nvPr/>
        </p:nvCxnSpPr>
        <p:spPr>
          <a:xfrm>
            <a:off x="1633954" y="6206108"/>
            <a:ext cx="16436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BA959D8C-8002-AD0D-6446-FD9B6CC000DB}"/>
              </a:ext>
            </a:extLst>
          </p:cNvPr>
          <p:cNvSpPr txBox="1"/>
          <p:nvPr/>
        </p:nvSpPr>
        <p:spPr>
          <a:xfrm>
            <a:off x="1492651" y="6265506"/>
            <a:ext cx="196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R (force du ressort) </a:t>
            </a:r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D2416C0-E644-6B5C-5B56-20B23099777B}"/>
              </a:ext>
            </a:extLst>
          </p:cNvPr>
          <p:cNvSpPr txBox="1"/>
          <p:nvPr/>
        </p:nvSpPr>
        <p:spPr>
          <a:xfrm>
            <a:off x="3733992" y="6257753"/>
            <a:ext cx="1548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Pa x Surface piston </a:t>
            </a:r>
            <a:r>
              <a:rPr lang="fr-FR" dirty="0"/>
              <a:t>S1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0197FCA9-FA36-25E9-2129-FBA5F887809E}"/>
              </a:ext>
            </a:extLst>
          </p:cNvPr>
          <p:cNvCxnSpPr>
            <a:cxnSpLocks/>
          </p:cNvCxnSpPr>
          <p:nvPr/>
        </p:nvCxnSpPr>
        <p:spPr>
          <a:xfrm>
            <a:off x="3332492" y="6206108"/>
            <a:ext cx="2347594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1B8200CA-2936-B215-28EE-3DCE1E5F0E07}"/>
              </a:ext>
            </a:extLst>
          </p:cNvPr>
          <p:cNvSpPr txBox="1"/>
          <p:nvPr/>
        </p:nvSpPr>
        <p:spPr>
          <a:xfrm>
            <a:off x="5939453" y="6288837"/>
            <a:ext cx="252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FR" dirty="0"/>
              <a:t>HP x Surface épaulement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97B63DF-2C83-3C20-4017-1EC506400C0D}"/>
              </a:ext>
            </a:extLst>
          </p:cNvPr>
          <p:cNvCxnSpPr>
            <a:cxnSpLocks/>
          </p:cNvCxnSpPr>
          <p:nvPr/>
        </p:nvCxnSpPr>
        <p:spPr>
          <a:xfrm flipH="1" flipV="1">
            <a:off x="6027324" y="6194531"/>
            <a:ext cx="1357324" cy="1157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274B033E-3671-58A1-2AA1-43A7E9B92F4E}"/>
              </a:ext>
            </a:extLst>
          </p:cNvPr>
          <p:cNvCxnSpPr>
            <a:cxnSpLocks/>
          </p:cNvCxnSpPr>
          <p:nvPr/>
        </p:nvCxnSpPr>
        <p:spPr>
          <a:xfrm flipH="1">
            <a:off x="7384648" y="6194531"/>
            <a:ext cx="314751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99825336-5AD9-A40E-F439-FE1F0CEA90DE}"/>
              </a:ext>
            </a:extLst>
          </p:cNvPr>
          <p:cNvSpPr txBox="1"/>
          <p:nvPr/>
        </p:nvSpPr>
        <p:spPr>
          <a:xfrm>
            <a:off x="8605775" y="6248142"/>
            <a:ext cx="196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Pi x Surface piston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191739-95A8-3104-3C76-E2E82EB63350}"/>
              </a:ext>
            </a:extLst>
          </p:cNvPr>
          <p:cNvSpPr txBox="1"/>
          <p:nvPr/>
        </p:nvSpPr>
        <p:spPr>
          <a:xfrm>
            <a:off x="3978594" y="5711968"/>
            <a:ext cx="464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Bilan des forces (à profondeur Y&gt;X constante) :</a:t>
            </a:r>
          </a:p>
        </p:txBody>
      </p:sp>
    </p:spTree>
    <p:extLst>
      <p:ext uri="{BB962C8B-B14F-4D97-AF65-F5344CB8AC3E}">
        <p14:creationId xmlns:p14="http://schemas.microsoft.com/office/powerpoint/2010/main" val="408768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7092E-4EA5-21E0-827E-4F5F6FF21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E8DEB-5FD4-9262-FEA8-55F28507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875"/>
            <a:ext cx="10515600" cy="1325563"/>
          </a:xfrm>
        </p:spPr>
        <p:txBody>
          <a:bodyPr/>
          <a:lstStyle/>
          <a:p>
            <a:br>
              <a:rPr lang="fr-FR" dirty="0"/>
            </a:br>
            <a:r>
              <a:rPr lang="fr-FR" dirty="0"/>
              <a:t>L’effet venturi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BF855-4A26-8148-8BA0-BE2C3F157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302"/>
            <a:ext cx="10515600" cy="548386"/>
          </a:xfrm>
        </p:spPr>
        <p:txBody>
          <a:bodyPr/>
          <a:lstStyle/>
          <a:p>
            <a:pPr algn="just"/>
            <a:r>
              <a:rPr lang="fr-FR" sz="1600" u="sng" dirty="0"/>
              <a:t>Définition</a:t>
            </a:r>
            <a:r>
              <a:rPr lang="fr-FR" sz="1600" dirty="0"/>
              <a:t> : « Phénomène de la dynamique des fluides, selon lequel un fluide en écoulement subit une dépression là où la vitesse d'écoulement augmente sous l'effet d'une réduction de la section d'écoulement. » </a:t>
            </a:r>
            <a:r>
              <a:rPr lang="fr-FR" sz="1200" i="1" dirty="0"/>
              <a:t>source: </a:t>
            </a:r>
            <a:r>
              <a:rPr lang="fr-FR" sz="1200" i="1" dirty="0" err="1"/>
              <a:t>wikipédia</a:t>
            </a:r>
            <a:endParaRPr lang="fr-FR"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F73E79-8761-79E9-7284-800D0B18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85" t="33755" r="37816" b="29452"/>
          <a:stretch>
            <a:fillRect/>
          </a:stretch>
        </p:blipFill>
        <p:spPr>
          <a:xfrm>
            <a:off x="6891824" y="4671149"/>
            <a:ext cx="2011172" cy="17059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BEFA6A9-8C74-4A8E-912E-F429766A0CE6}"/>
              </a:ext>
            </a:extLst>
          </p:cNvPr>
          <p:cNvSpPr txBox="1"/>
          <p:nvPr/>
        </p:nvSpPr>
        <p:spPr>
          <a:xfrm>
            <a:off x="8902996" y="4807465"/>
            <a:ext cx="29746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En position maxi / + / dive :</a:t>
            </a:r>
          </a:p>
          <a:p>
            <a:pPr algn="ctr"/>
            <a:r>
              <a:rPr lang="fr-FR" sz="1200" dirty="0"/>
              <a:t>On facilite le passage du gaz, ceci apporte un confort respiratoire.</a:t>
            </a:r>
          </a:p>
          <a:p>
            <a:pPr algn="ctr"/>
            <a:endParaRPr lang="fr-FR" sz="1200" dirty="0"/>
          </a:p>
          <a:p>
            <a:pPr algn="ctr"/>
            <a:r>
              <a:rPr lang="fr-FR" sz="1200" b="1" dirty="0"/>
              <a:t>En position mini / - / pré-dive :</a:t>
            </a:r>
          </a:p>
          <a:p>
            <a:pPr algn="ctr"/>
            <a:r>
              <a:rPr lang="fr-FR" sz="1200" dirty="0"/>
              <a:t>On ralenti la vitesse du gaz, dégrade les performances dans l’eau. On utilisera ce réglage mini en surface uniquement.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53AB8D8-5662-E246-8843-4B2D1A801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43" y="2265875"/>
            <a:ext cx="4354707" cy="2090792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6CFB289-F62F-8CF8-0AC8-6845EF624AD2}"/>
              </a:ext>
            </a:extLst>
          </p:cNvPr>
          <p:cNvSpPr txBox="1">
            <a:spLocks/>
          </p:cNvSpPr>
          <p:nvPr/>
        </p:nvSpPr>
        <p:spPr>
          <a:xfrm>
            <a:off x="826625" y="2659281"/>
            <a:ext cx="5255870" cy="1475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/>
              <a:t>Dans notre cas, en plongée, cela correspond au passage de l’air dans un </a:t>
            </a:r>
            <a:r>
              <a:rPr lang="fr-FR" sz="1600" b="1" dirty="0">
                <a:solidFill>
                  <a:srgbClr val="00B050"/>
                </a:solidFill>
              </a:rPr>
              <a:t>rétrécissement</a:t>
            </a:r>
            <a:r>
              <a:rPr lang="fr-FR" sz="1600" dirty="0"/>
              <a:t> au deuxième étage du détendeur, augmentant ainsi sa vitesse et diminuant sa pression. Cela peut avoir pour effet de créer une dépression à l’arrière du flux et d’aspirer la membrane, maintenant le clapet ouvert, créant un débit continu.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98715BD-0BF0-A83D-FA5D-6971F6C39081}"/>
              </a:ext>
            </a:extLst>
          </p:cNvPr>
          <p:cNvSpPr txBox="1"/>
          <p:nvPr/>
        </p:nvSpPr>
        <p:spPr>
          <a:xfrm>
            <a:off x="1126539" y="4899797"/>
            <a:ext cx="41736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/>
              <a:t>Le « volet venturi » du deuxième étage du détendeur se situe sur le côté. Il est marqué par « mini </a:t>
            </a:r>
            <a:r>
              <a:rPr lang="fr-FR" dirty="0"/>
              <a:t>et</a:t>
            </a:r>
            <a:r>
              <a:rPr lang="fr-FR" sz="1800" dirty="0"/>
              <a:t> maxi », « - et + » ou « pré-dive et dive » en fonction des marques de détendeur.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9AB5359-52E9-78D4-EDDE-E0D7E03CA25A}"/>
              </a:ext>
            </a:extLst>
          </p:cNvPr>
          <p:cNvCxnSpPr>
            <a:cxnSpLocks/>
          </p:cNvCxnSpPr>
          <p:nvPr/>
        </p:nvCxnSpPr>
        <p:spPr>
          <a:xfrm flipV="1">
            <a:off x="5377856" y="5638461"/>
            <a:ext cx="1359362" cy="21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7974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44371</TotalTime>
  <Words>671</Words>
  <Application>Microsoft Office PowerPoint</Application>
  <PresentationFormat>Grand écran</PresentationFormat>
  <Paragraphs>58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Thème Office</vt:lpstr>
      <vt:lpstr>La surcompensation et l’effet venturi</vt:lpstr>
      <vt:lpstr> La surcompensation hydrostatique</vt:lpstr>
      <vt:lpstr> La surcompensation hydrostatique</vt:lpstr>
      <vt:lpstr> La surcompensation pneumatique</vt:lpstr>
      <vt:lpstr> La surcompensation pneumatique</vt:lpstr>
      <vt:lpstr> L’effet venturi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DESSERTINE Olivier</dc:creator>
  <cp:lastModifiedBy>Nico B</cp:lastModifiedBy>
  <cp:revision>52</cp:revision>
  <dcterms:created xsi:type="dcterms:W3CDTF">2024-09-11T10:55:41Z</dcterms:created>
  <dcterms:modified xsi:type="dcterms:W3CDTF">2025-08-30T12:25:50Z</dcterms:modified>
</cp:coreProperties>
</file>