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410" r:id="rId3"/>
    <p:sldId id="409" r:id="rId4"/>
    <p:sldId id="407" r:id="rId5"/>
    <p:sldId id="412" r:id="rId6"/>
    <p:sldId id="415" r:id="rId7"/>
    <p:sldId id="41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76" autoAdjust="0"/>
    <p:restoredTop sz="94671"/>
  </p:normalViewPr>
  <p:slideViewPr>
    <p:cSldViewPr snapToGrid="0">
      <p:cViewPr varScale="1">
        <p:scale>
          <a:sx n="100" d="100"/>
          <a:sy n="100" d="100"/>
        </p:scale>
        <p:origin x="36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888D0-610C-4295-A335-40B39306AB1E}" type="datetimeFigureOut">
              <a:rPr lang="en-GB" smtClean="0"/>
              <a:t>09/09/2025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53AB9-70ED-4D17-B1F7-72BC5EE31126}" type="slidenum">
              <a:rPr lang="en-GB" smtClean="0"/>
              <a:t>‹N°›</a:t>
            </a:fld>
            <a:endParaRPr lang="en-GB"/>
          </a:p>
        </p:txBody>
      </p:sp>
    </p:spTree>
    <p:extLst>
      <p:ext uri="{BB962C8B-B14F-4D97-AF65-F5344CB8AC3E}">
        <p14:creationId xmlns:p14="http://schemas.microsoft.com/office/powerpoint/2010/main" val="3930181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CA309-1CBD-0AAA-6504-F0C8008704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02DC26-0D86-8DB7-1490-673BF4676D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491C0B-7BF6-FA9F-356A-A9E9F3B77508}"/>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5" name="Espace réservé du pied de page 4">
            <a:extLst>
              <a:ext uri="{FF2B5EF4-FFF2-40B4-BE49-F238E27FC236}">
                <a16:creationId xmlns:a16="http://schemas.microsoft.com/office/drawing/2014/main" id="{7F8A353B-E6F0-1DFF-663D-F516808383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E285AA-7B61-3E10-D330-3D3A5DD8D5A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396763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D9704-57D9-2174-B950-6CCE0751D39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2C4281-2352-1283-0E1A-C41436F19819}"/>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AE304C-6F7C-BBD5-709C-43C9650AACB5}"/>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5" name="Espace réservé du pied de page 4">
            <a:extLst>
              <a:ext uri="{FF2B5EF4-FFF2-40B4-BE49-F238E27FC236}">
                <a16:creationId xmlns:a16="http://schemas.microsoft.com/office/drawing/2014/main" id="{A7A17492-7A3C-3690-71F1-9CAFEEBC5D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6DC752-A1A5-033D-90BF-337723A873E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83102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9DA0F-4804-4752-8110-3C7D5AECEAF9}"/>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752F9D-674E-AC4C-3A4C-8AEDD6A7FECD}"/>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7321182-B114-8D21-8A61-A1C932FCDB39}"/>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5" name="Espace réservé du pied de page 4">
            <a:extLst>
              <a:ext uri="{FF2B5EF4-FFF2-40B4-BE49-F238E27FC236}">
                <a16:creationId xmlns:a16="http://schemas.microsoft.com/office/drawing/2014/main" id="{5DA6A273-99B6-6DC6-C7AF-414A3C0360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B78BBB-1ABE-B91A-DA34-05620BFF504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11265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F4A9C-C5EF-B886-9005-A22CA4F75DCD}"/>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C0DCD8-452F-4D80-A33C-6FB12B72856E}"/>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7E5635-011F-50A3-DA1D-2958CF064406}"/>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5" name="Espace réservé du pied de page 4">
            <a:extLst>
              <a:ext uri="{FF2B5EF4-FFF2-40B4-BE49-F238E27FC236}">
                <a16:creationId xmlns:a16="http://schemas.microsoft.com/office/drawing/2014/main" id="{2734805D-694F-EE56-7AC9-1DC4AF2024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FFC96C-03F8-3DA4-B30C-112CCB4B5046}"/>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1636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FB544-32BD-CFC5-B1FA-67E92DE452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17A266E-7473-FF15-1E8C-BEB8413D46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8B812D9-A936-126A-22C3-269245033764}"/>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5" name="Espace réservé du pied de page 4">
            <a:extLst>
              <a:ext uri="{FF2B5EF4-FFF2-40B4-BE49-F238E27FC236}">
                <a16:creationId xmlns:a16="http://schemas.microsoft.com/office/drawing/2014/main" id="{E28EA1A5-42AD-A086-3E85-67B72F0535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F9E411-37BA-B02D-C089-F58AB036133B}"/>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54906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2FB0BD-616A-C1BB-8396-CE6B6AF63059}"/>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51F035B-FFA3-8A9B-CDC8-7C6E5DD60F16}"/>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D61BA3A-C7DF-63C7-F764-1ADC7F0E1F04}"/>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988BCFA-A86E-96D1-A29B-0114535EA49D}"/>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6" name="Espace réservé du pied de page 5">
            <a:extLst>
              <a:ext uri="{FF2B5EF4-FFF2-40B4-BE49-F238E27FC236}">
                <a16:creationId xmlns:a16="http://schemas.microsoft.com/office/drawing/2014/main" id="{0D7B0E5E-930D-502C-4112-4BA878BF39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4B9AFCC-F0F6-FBF5-ED7A-CE86433A716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284078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5677E-83C1-8B50-C82D-ACFDBCDF0763}"/>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2025382C-7E4F-8C71-7F51-B7FD63E1B5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D4CE73-99EB-DF35-5C2A-4EB73D77117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B850967-70CB-5E67-A82E-E21970C7A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4662BB-D842-7B9D-59F8-C2C49663B56F}"/>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E3E056-8A0F-3A88-572D-E30B96B5FBA8}"/>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8" name="Espace réservé du pied de page 7">
            <a:extLst>
              <a:ext uri="{FF2B5EF4-FFF2-40B4-BE49-F238E27FC236}">
                <a16:creationId xmlns:a16="http://schemas.microsoft.com/office/drawing/2014/main" id="{7CFAEC14-714F-B327-BDDF-F7824701435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2C41147-8D7F-49C7-4CA3-4681EDD84CE3}"/>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428351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4806C-60FF-17E4-4E74-61B3A116F9BB}"/>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3F8B388C-D989-FB41-F6BF-1A1101D19C35}"/>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4" name="Espace réservé du pied de page 3">
            <a:extLst>
              <a:ext uri="{FF2B5EF4-FFF2-40B4-BE49-F238E27FC236}">
                <a16:creationId xmlns:a16="http://schemas.microsoft.com/office/drawing/2014/main" id="{9AE3C4A0-1F06-0CAD-C731-4D5C330C641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8CED1B-07CC-6BDD-BABC-45BE5E7687E0}"/>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55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822BEAF-3CC4-CA9A-4961-C20A539BE155}"/>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3" name="Espace réservé du pied de page 2">
            <a:extLst>
              <a:ext uri="{FF2B5EF4-FFF2-40B4-BE49-F238E27FC236}">
                <a16:creationId xmlns:a16="http://schemas.microsoft.com/office/drawing/2014/main" id="{43980A1D-2430-5B43-EFBE-8E719D9A94D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524CBC-3859-D572-30C9-4ABCEE4F1FCA}"/>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779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71F54D-FC87-1B37-00E5-F4E2D9F3AA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77D5C46-7F1A-3796-1720-A8CF303AE7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A55771B-1C70-10B2-5904-C2A84DF6F23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E66EAA-8301-0338-9616-DCF3F8751682}"/>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6" name="Espace réservé du pied de page 5">
            <a:extLst>
              <a:ext uri="{FF2B5EF4-FFF2-40B4-BE49-F238E27FC236}">
                <a16:creationId xmlns:a16="http://schemas.microsoft.com/office/drawing/2014/main" id="{AFEAAA47-19DC-3962-F91F-F48568AA27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C2022D-79EE-82BE-FA22-11AE196C3612}"/>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97047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01115-47CC-93A2-62EC-C2E843DF7A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1D3A45-E025-4990-59CC-B2CAA94106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81EFF9-7D58-660B-BB8D-EE6CA5792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6D2852-7700-ECA6-7C01-E6C61A3FFD54}"/>
              </a:ext>
            </a:extLst>
          </p:cNvPr>
          <p:cNvSpPr>
            <a:spLocks noGrp="1"/>
          </p:cNvSpPr>
          <p:nvPr>
            <p:ph type="dt" sz="half" idx="10"/>
          </p:nvPr>
        </p:nvSpPr>
        <p:spPr/>
        <p:txBody>
          <a:bodyPr/>
          <a:lstStyle/>
          <a:p>
            <a:fld id="{C5E990E1-0B14-4AB3-95D1-AFDF78B60B34}" type="datetimeFigureOut">
              <a:rPr lang="fr-FR" smtClean="0"/>
              <a:t>09/09/2025</a:t>
            </a:fld>
            <a:endParaRPr lang="fr-FR"/>
          </a:p>
        </p:txBody>
      </p:sp>
      <p:sp>
        <p:nvSpPr>
          <p:cNvPr id="6" name="Espace réservé du pied de page 5">
            <a:extLst>
              <a:ext uri="{FF2B5EF4-FFF2-40B4-BE49-F238E27FC236}">
                <a16:creationId xmlns:a16="http://schemas.microsoft.com/office/drawing/2014/main" id="{9BA68314-4F85-C922-09C2-9C5B88B8F3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908A8DC-65A3-61B6-03F1-F8B44CBCF7ED}"/>
              </a:ext>
            </a:extLst>
          </p:cNvPr>
          <p:cNvSpPr>
            <a:spLocks noGrp="1"/>
          </p:cNvSpPr>
          <p:nvPr>
            <p:ph type="sldNum" sz="quarter" idx="12"/>
          </p:nvPr>
        </p:nvSpPr>
        <p:spPr/>
        <p:txBody>
          <a:bodyPr/>
          <a:lstStyle/>
          <a:p>
            <a:fld id="{3936F7DC-6FA7-456A-8636-A90A2144F75D}" type="slidenum">
              <a:rPr lang="fr-FR" smtClean="0"/>
              <a:t>‹N°›</a:t>
            </a:fld>
            <a:endParaRPr lang="fr-FR"/>
          </a:p>
        </p:txBody>
      </p:sp>
    </p:spTree>
    <p:extLst>
      <p:ext uri="{BB962C8B-B14F-4D97-AF65-F5344CB8AC3E}">
        <p14:creationId xmlns:p14="http://schemas.microsoft.com/office/powerpoint/2010/main" val="12419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1036EB7-E7F2-A8FC-24C7-93F11248E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990E1-0B14-4AB3-95D1-AFDF78B60B34}" type="datetimeFigureOut">
              <a:rPr lang="fr-FR" smtClean="0"/>
              <a:t>09/09/2025</a:t>
            </a:fld>
            <a:endParaRPr lang="fr-FR"/>
          </a:p>
        </p:txBody>
      </p:sp>
      <p:sp>
        <p:nvSpPr>
          <p:cNvPr id="5" name="Espace réservé du pied de page 4">
            <a:extLst>
              <a:ext uri="{FF2B5EF4-FFF2-40B4-BE49-F238E27FC236}">
                <a16:creationId xmlns:a16="http://schemas.microsoft.com/office/drawing/2014/main" id="{DE3DD10E-5D78-6DDA-14C3-6BA067F87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A535CA-1AB8-EDE1-163B-327D04184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6F7DC-6FA7-456A-8636-A90A2144F75D}" type="slidenum">
              <a:rPr lang="fr-FR" smtClean="0"/>
              <a:t>‹N°›</a:t>
            </a:fld>
            <a:endParaRPr lang="fr-FR"/>
          </a:p>
        </p:txBody>
      </p:sp>
      <p:pic>
        <p:nvPicPr>
          <p:cNvPr id="7" name="Image 7" descr="Masque_Dia_FFESSM_2.png">
            <a:extLst>
              <a:ext uri="{FF2B5EF4-FFF2-40B4-BE49-F238E27FC236}">
                <a16:creationId xmlns:a16="http://schemas.microsoft.com/office/drawing/2014/main" id="{1552D398-B65D-9A5C-AD32-8E951C8E5BC4}"/>
              </a:ext>
            </a:extLst>
          </p:cNvPr>
          <p:cNvPicPr>
            <a:picLocks noChangeAspect="1"/>
          </p:cNvPicPr>
          <p:nvPr userDrawn="1"/>
        </p:nvPicPr>
        <p:blipFill>
          <a:blip r:embed="rId13"/>
          <a:srcRect/>
          <a:stretch>
            <a:fillRect/>
          </a:stretch>
        </p:blipFill>
        <p:spPr bwMode="auto">
          <a:xfrm>
            <a:off x="0" y="0"/>
            <a:ext cx="6173788" cy="6858000"/>
          </a:xfrm>
          <a:prstGeom prst="rect">
            <a:avLst/>
          </a:prstGeom>
          <a:noFill/>
          <a:ln w="9525">
            <a:noFill/>
            <a:miter lim="800000"/>
            <a:headEnd/>
            <a:tailEnd/>
          </a:ln>
        </p:spPr>
      </p:pic>
      <p:pic>
        <p:nvPicPr>
          <p:cNvPr id="8" name="Picture 9" descr="Logo FFESSM - CTR AURA">
            <a:extLst>
              <a:ext uri="{FF2B5EF4-FFF2-40B4-BE49-F238E27FC236}">
                <a16:creationId xmlns:a16="http://schemas.microsoft.com/office/drawing/2014/main" id="{E9CF5502-9CDC-E8B1-B3DF-42F834AFF8DD}"/>
              </a:ext>
            </a:extLst>
          </p:cNvPr>
          <p:cNvPicPr>
            <a:picLocks noChangeAspect="1" noChangeArrowheads="1"/>
          </p:cNvPicPr>
          <p:nvPr userDrawn="1"/>
        </p:nvPicPr>
        <p:blipFill>
          <a:blip r:embed="rId14"/>
          <a:srcRect/>
          <a:stretch>
            <a:fillRect/>
          </a:stretch>
        </p:blipFill>
        <p:spPr bwMode="auto">
          <a:xfrm>
            <a:off x="4385856" y="0"/>
            <a:ext cx="2110933" cy="1581252"/>
          </a:xfrm>
          <a:prstGeom prst="rect">
            <a:avLst/>
          </a:prstGeom>
          <a:noFill/>
          <a:ln w="9525">
            <a:noFill/>
            <a:miter lim="800000"/>
            <a:headEnd/>
            <a:tailEnd/>
          </a:ln>
        </p:spPr>
      </p:pic>
    </p:spTree>
    <p:extLst>
      <p:ext uri="{BB962C8B-B14F-4D97-AF65-F5344CB8AC3E}">
        <p14:creationId xmlns:p14="http://schemas.microsoft.com/office/powerpoint/2010/main" val="231211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n.org/safety-prevention/diver-safety/divers-blog/gradient-factors-can-be-used-to-control-for-depth-time-exposure-and-alleviate-the-risk-of-decompression-sickness-in-recreational-diving/?utm_source=chatgpt.com" TargetMode="External"/><Relationship Id="rId2" Type="http://schemas.openxmlformats.org/officeDocument/2006/relationships/hyperlink" Target="https://ffessm-ctr-aura.fr/wp-content/uploads/2020/09/Ordinateurs.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5703-6BE0-4B50-2AF0-C5B60A9D2CA0}"/>
              </a:ext>
            </a:extLst>
          </p:cNvPr>
          <p:cNvSpPr>
            <a:spLocks noGrp="1"/>
          </p:cNvSpPr>
          <p:nvPr>
            <p:ph type="ctrTitle"/>
          </p:nvPr>
        </p:nvSpPr>
        <p:spPr>
          <a:xfrm>
            <a:off x="1780032" y="2137347"/>
            <a:ext cx="9144000" cy="2387600"/>
          </a:xfrm>
        </p:spPr>
        <p:txBody>
          <a:bodyPr/>
          <a:lstStyle/>
          <a:p>
            <a:r>
              <a:rPr kumimoji="0" lang="fr-FR" sz="6000" b="0" i="0" u="none" strike="noStrike" kern="1200" cap="none" spc="0" normalizeH="0" baseline="0" noProof="0" dirty="0">
                <a:ln>
                  <a:noFill/>
                </a:ln>
                <a:solidFill>
                  <a:prstClr val="black"/>
                </a:solidFill>
                <a:effectLst/>
                <a:uLnTx/>
                <a:uFillTx/>
                <a:latin typeface="Calibri Light" panose="020F0302020204030204"/>
                <a:ea typeface="+mj-ea"/>
                <a:cs typeface="+mj-cs"/>
              </a:rPr>
              <a:t>Les modèles de désaturation utilisés aujourd’hui</a:t>
            </a:r>
            <a:endParaRPr dirty="0"/>
          </a:p>
        </p:txBody>
      </p:sp>
    </p:spTree>
    <p:extLst>
      <p:ext uri="{BB962C8B-B14F-4D97-AF65-F5344CB8AC3E}">
        <p14:creationId xmlns:p14="http://schemas.microsoft.com/office/powerpoint/2010/main" val="357989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5E38B-D480-B796-0BBB-2A15066F1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9DB3F-F7C1-FF9B-F836-06FDF4B716A1}"/>
              </a:ext>
            </a:extLst>
          </p:cNvPr>
          <p:cNvSpPr>
            <a:spLocks noGrp="1"/>
          </p:cNvSpPr>
          <p:nvPr>
            <p:ph type="ctrTitle"/>
          </p:nvPr>
        </p:nvSpPr>
        <p:spPr>
          <a:xfrm>
            <a:off x="365760" y="1207008"/>
            <a:ext cx="11658600" cy="5532120"/>
          </a:xfrm>
        </p:spPr>
        <p:txBody>
          <a:bodyPr anchor="t"/>
          <a:lstStyle/>
          <a:p>
            <a:pPr algn="l"/>
            <a:r>
              <a:rPr lang="fr-FR" sz="1200" b="1" u="sng" dirty="0">
                <a:latin typeface="+mn-lt"/>
              </a:rPr>
              <a:t>Formation des microbulles et interaction avec la désaturation:</a:t>
            </a:r>
            <a:br>
              <a:rPr lang="fr-FR" sz="1200" dirty="0">
                <a:latin typeface="+mn-lt"/>
              </a:rPr>
            </a:br>
            <a:r>
              <a:rPr lang="fr-FR" sz="1200" dirty="0">
                <a:latin typeface="+mn-lt"/>
              </a:rPr>
              <a:t>Il existe plusieurs origines à la naissance et à la croissance des microbulles :</a:t>
            </a:r>
            <a:br>
              <a:rPr lang="fr-FR" sz="1200" dirty="0">
                <a:latin typeface="+mn-lt"/>
              </a:rPr>
            </a:br>
            <a:r>
              <a:rPr lang="fr-FR" sz="1200" u="sng" dirty="0">
                <a:latin typeface="+mn-lt"/>
              </a:rPr>
              <a:t>- Diffusion au travers des parois alvéolaires et tissulaires: </a:t>
            </a:r>
            <a:r>
              <a:rPr lang="fr-FR" sz="1200" dirty="0">
                <a:latin typeface="+mn-lt"/>
              </a:rPr>
              <a:t>le gaz se diffuse au travers des parois alvéolaires pour aller se dissoudre dans le sang (</a:t>
            </a:r>
            <a:r>
              <a:rPr lang="fr-FR" sz="1200" dirty="0" err="1">
                <a:latin typeface="+mn-lt"/>
              </a:rPr>
              <a:t>Hempleman</a:t>
            </a:r>
            <a:r>
              <a:rPr lang="fr-FR" sz="1200" dirty="0">
                <a:latin typeface="+mn-lt"/>
              </a:rPr>
              <a:t>, 1952),</a:t>
            </a:r>
            <a:br>
              <a:rPr lang="fr-FR" sz="1200" dirty="0">
                <a:latin typeface="+mn-lt"/>
              </a:rPr>
            </a:br>
            <a:br>
              <a:rPr lang="fr-FR" sz="1200" dirty="0">
                <a:latin typeface="+mn-lt"/>
              </a:rPr>
            </a:br>
            <a:r>
              <a:rPr lang="fr-FR" sz="1200" u="sng" dirty="0">
                <a:latin typeface="+mn-lt"/>
              </a:rPr>
              <a:t>- Bulles extra vasculaires et leur volume critique </a:t>
            </a:r>
            <a:r>
              <a:rPr lang="fr-FR" sz="1200" dirty="0">
                <a:latin typeface="+mn-lt"/>
              </a:rPr>
              <a:t>(bulles interstitielles : </a:t>
            </a:r>
            <a:r>
              <a:rPr lang="fr-FR" sz="1200" dirty="0" err="1">
                <a:latin typeface="+mn-lt"/>
              </a:rPr>
              <a:t>Hempleman</a:t>
            </a:r>
            <a:r>
              <a:rPr lang="fr-FR" sz="1200" dirty="0">
                <a:latin typeface="+mn-lt"/>
              </a:rPr>
              <a:t> et </a:t>
            </a:r>
            <a:r>
              <a:rPr lang="fr-FR" sz="1200" dirty="0" err="1">
                <a:latin typeface="+mn-lt"/>
              </a:rPr>
              <a:t>Hennesy</a:t>
            </a:r>
            <a:r>
              <a:rPr lang="fr-FR" sz="1200" dirty="0">
                <a:latin typeface="+mn-lt"/>
              </a:rPr>
              <a:t> en 1977):</a:t>
            </a:r>
            <a:br>
              <a:rPr lang="fr-FR" sz="1200" dirty="0">
                <a:latin typeface="+mn-lt"/>
              </a:rPr>
            </a:br>
            <a:r>
              <a:rPr lang="fr-FR" sz="1200" dirty="0">
                <a:latin typeface="+mn-lt"/>
              </a:rPr>
              <a:t>Les bulles sont la cause des symptômes des ADD. Les gaz </a:t>
            </a:r>
            <a:r>
              <a:rPr lang="fr-FR" sz="1200" dirty="0" err="1">
                <a:latin typeface="+mn-lt"/>
              </a:rPr>
              <a:t>nucleï</a:t>
            </a:r>
            <a:r>
              <a:rPr lang="fr-FR" sz="1200" dirty="0">
                <a:latin typeface="+mn-lt"/>
              </a:rPr>
              <a:t> existent ou se forment dans les tissus extra vasculaires durant la décompression. Au moment de la diffusion au travers de la paroi tissulaire le gaz dissout reprend sa forme gazeuse sous forme de microbulles (gaz </a:t>
            </a:r>
            <a:r>
              <a:rPr lang="fr-FR" sz="1200" dirty="0" err="1">
                <a:latin typeface="+mn-lt"/>
              </a:rPr>
              <a:t>nucleï</a:t>
            </a:r>
            <a:r>
              <a:rPr lang="fr-FR" sz="1200" dirty="0">
                <a:latin typeface="+mn-lt"/>
              </a:rPr>
              <a:t>). Une fois la paroi franchie, en situation normale, le gaz se dissout à nouveau. Cette dissolution n’est pas immédiate et la microbulle met un certain temps à se dissoudre, elle a une durée de vie. Ce modèle permet de calculer une taille critique de bulle pour un nombre total de bulles.  </a:t>
            </a:r>
            <a:br>
              <a:rPr lang="fr-FR" sz="1200" dirty="0">
                <a:highlight>
                  <a:srgbClr val="FFFF00"/>
                </a:highlight>
                <a:latin typeface="+mn-lt"/>
              </a:rPr>
            </a:br>
            <a:br>
              <a:rPr lang="fr-FR" sz="1200" dirty="0">
                <a:latin typeface="+mn-lt"/>
              </a:rPr>
            </a:br>
            <a:r>
              <a:rPr lang="fr-FR" sz="1200" u="sng" dirty="0">
                <a:latin typeface="+mn-lt"/>
              </a:rPr>
              <a:t>- Perméabilité variable d’une bulle </a:t>
            </a:r>
            <a:r>
              <a:rPr lang="fr-FR" sz="1200" dirty="0">
                <a:latin typeface="+mn-lt"/>
              </a:rPr>
              <a:t>(</a:t>
            </a:r>
            <a:r>
              <a:rPr lang="fr-FR" sz="1200" dirty="0" err="1">
                <a:latin typeface="+mn-lt"/>
              </a:rPr>
              <a:t>Yount</a:t>
            </a:r>
            <a:r>
              <a:rPr lang="fr-FR" sz="1200" dirty="0">
                <a:latin typeface="+mn-lt"/>
              </a:rPr>
              <a:t> et Hoffman : VPM en 1986):</a:t>
            </a:r>
            <a:br>
              <a:rPr lang="fr-FR" sz="1200" dirty="0">
                <a:latin typeface="+mn-lt"/>
              </a:rPr>
            </a:br>
            <a:r>
              <a:rPr lang="fr-FR" sz="1200" dirty="0">
                <a:latin typeface="+mn-lt"/>
              </a:rPr>
              <a:t>En dessous d’un certain volume, appelé volume critique, la bulle est imperméable (pas d’échanges entre l’intérieur de la bulle et le gaz dissous à l’extérieur). Au-dessus d’un certain volume, le gaz peut soit diffuser de la bulle vers le liquide et la dissolution va contribuer à la faire diminuer, soit diffuser du liquide vers la bulle et contribuer à la faire grossir. </a:t>
            </a:r>
            <a:br>
              <a:rPr lang="fr-FR" sz="1200" dirty="0">
                <a:latin typeface="+mn-lt"/>
              </a:rPr>
            </a:br>
            <a:br>
              <a:rPr lang="fr-FR" sz="1200" dirty="0">
                <a:latin typeface="+mn-lt"/>
              </a:rPr>
            </a:br>
            <a:r>
              <a:rPr lang="fr-FR" sz="1200" u="sng" dirty="0">
                <a:latin typeface="+mn-lt"/>
              </a:rPr>
              <a:t>- Coalescence (regroupement) des bulles </a:t>
            </a:r>
            <a:r>
              <a:rPr lang="fr-FR" sz="1200" dirty="0">
                <a:latin typeface="+mn-lt"/>
              </a:rPr>
              <a:t>(</a:t>
            </a:r>
            <a:r>
              <a:rPr lang="fr-FR" sz="1200" dirty="0" err="1">
                <a:latin typeface="+mn-lt"/>
              </a:rPr>
              <a:t>Wienke</a:t>
            </a:r>
            <a:r>
              <a:rPr lang="fr-FR" sz="1200" dirty="0">
                <a:latin typeface="+mn-lt"/>
              </a:rPr>
              <a:t> : RGBM en 1991) </a:t>
            </a:r>
            <a:br>
              <a:rPr lang="fr-FR" sz="1200" dirty="0">
                <a:latin typeface="+mn-lt"/>
              </a:rPr>
            </a:br>
            <a:br>
              <a:rPr lang="fr-FR" sz="1200" dirty="0">
                <a:latin typeface="+mn-lt"/>
              </a:rPr>
            </a:br>
            <a:r>
              <a:rPr lang="fr-FR" sz="1200" b="1" u="sng" dirty="0">
                <a:latin typeface="+mn-lt"/>
              </a:rPr>
              <a:t>Autres facteurs pouvant favoriser le phénomène bullaire:</a:t>
            </a:r>
            <a:br>
              <a:rPr lang="fr-FR" sz="1200" dirty="0">
                <a:latin typeface="+mn-lt"/>
              </a:rPr>
            </a:br>
            <a:r>
              <a:rPr lang="fr-FR" sz="1200" dirty="0">
                <a:latin typeface="+mn-lt"/>
              </a:rPr>
              <a:t>La « théorie des microbulles » ou des noyaux gazeux préexistants, explique en partie, l’existence de microbulles artérielles et veineuses non pathogènes dès les premiers instants de la plongée et lors de la remontée (le début de la désaturation).</a:t>
            </a:r>
            <a:br>
              <a:rPr lang="fr-FR" sz="1200" dirty="0">
                <a:latin typeface="+mn-lt"/>
              </a:rPr>
            </a:br>
            <a:r>
              <a:rPr lang="fr-FR" sz="1200" dirty="0">
                <a:latin typeface="+mn-lt"/>
              </a:rPr>
              <a:t>L’apparition des microbulles est liée à des phénomènes de cavitation au niveau des valves cardiaques mais également au niveau des jonctions des vaisseaux en plus petits vaisseaux. </a:t>
            </a:r>
            <a:br>
              <a:rPr lang="fr-FR" sz="1200" dirty="0">
                <a:latin typeface="+mn-lt"/>
              </a:rPr>
            </a:br>
            <a:r>
              <a:rPr lang="fr-FR" sz="1200" dirty="0">
                <a:latin typeface="+mn-lt"/>
              </a:rPr>
              <a:t>Mais également, par frottement tout au long des parois non homogène des vaisseaux sanguins. Les microbulles ont, en conditions ordinaires, une capacité de survie de quelques minutes.</a:t>
            </a:r>
            <a:br>
              <a:rPr lang="fr-FR" sz="1200" dirty="0">
                <a:latin typeface="+mn-lt"/>
              </a:rPr>
            </a:br>
            <a:r>
              <a:rPr lang="fr-FR" sz="1200" dirty="0">
                <a:latin typeface="+mn-lt"/>
              </a:rPr>
              <a:t>En plongée, la tension des gaz dissous dans le sang (N2, CO2) favorise l’allongement de la durée de vie des microbulles, qui peuvent ainsi atteindre des tissus, où le dégazage dû à la désaturation, participe à l’augmentation de leur volume. </a:t>
            </a:r>
            <a:br>
              <a:rPr lang="fr-FR" sz="1200" dirty="0">
                <a:latin typeface="+mn-lt"/>
              </a:rPr>
            </a:br>
            <a:r>
              <a:rPr lang="fr-FR" sz="1200" dirty="0">
                <a:latin typeface="+mn-lt"/>
              </a:rPr>
              <a:t>Cette augmentation de volume, ajoutée à des conditions physiques et physiologiques particulières (hyperpression pulmonaire à la remontée, shunts </a:t>
            </a:r>
            <a:r>
              <a:rPr lang="fr-FR" sz="1200" dirty="0" err="1">
                <a:latin typeface="+mn-lt"/>
              </a:rPr>
              <a:t>artério-veineux</a:t>
            </a:r>
            <a:r>
              <a:rPr lang="fr-FR" sz="1200" dirty="0">
                <a:latin typeface="+mn-lt"/>
              </a:rPr>
              <a:t>, FOP…) laissent supposer qu’elles passent le filtre pulmonaire et qu’elles peuvent effectuer plusieurs cycles circulatoires d’amplification. </a:t>
            </a:r>
            <a:br>
              <a:rPr lang="fr-FR" sz="1200" dirty="0">
                <a:latin typeface="+mn-lt"/>
              </a:rPr>
            </a:br>
            <a:r>
              <a:rPr lang="fr-FR" sz="1200" dirty="0">
                <a:latin typeface="+mn-lt"/>
              </a:rPr>
              <a:t>Les microbulles sont par essence instables, pouvant se résorber, ou, à l’inverse croître jusqu’à devenir des bulles visibles au niveau artérielle ou tissulaire, de diamètre pouvant engendrer un ADD.</a:t>
            </a:r>
            <a:br>
              <a:rPr lang="fr-FR" sz="1200" dirty="0"/>
            </a:br>
            <a:r>
              <a:rPr lang="fr-FR" sz="1200" dirty="0"/>
              <a:t>	</a:t>
            </a:r>
            <a:br>
              <a:rPr lang="fr-FR" sz="1200" dirty="0"/>
            </a:br>
            <a:br>
              <a:rPr lang="fr-FR" sz="1200" dirty="0"/>
            </a:br>
            <a:br>
              <a:rPr lang="fr-FR" sz="1200" dirty="0"/>
            </a:br>
            <a:br>
              <a:rPr lang="fr-FR" sz="1200" dirty="0"/>
            </a:br>
            <a:r>
              <a:rPr lang="fr-FR" sz="1200" dirty="0"/>
              <a:t> </a:t>
            </a:r>
            <a:endParaRPr sz="1200" dirty="0"/>
          </a:p>
        </p:txBody>
      </p:sp>
      <p:sp>
        <p:nvSpPr>
          <p:cNvPr id="3" name="Title 1">
            <a:extLst>
              <a:ext uri="{FF2B5EF4-FFF2-40B4-BE49-F238E27FC236}">
                <a16:creationId xmlns:a16="http://schemas.microsoft.com/office/drawing/2014/main" id="{3C890CF8-5CA9-5198-BDBF-E7D5C2A7122E}"/>
              </a:ext>
            </a:extLst>
          </p:cNvPr>
          <p:cNvSpPr txBox="1">
            <a:spLocks/>
          </p:cNvSpPr>
          <p:nvPr/>
        </p:nvSpPr>
        <p:spPr>
          <a:xfrm>
            <a:off x="6525768" y="299403"/>
            <a:ext cx="4828032" cy="26752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Light" panose="020F0302020204030204"/>
                <a:ea typeface="+mj-ea"/>
                <a:cs typeface="+mj-cs"/>
              </a:rPr>
              <a:t>1. Microbulles &amp; désaturation</a:t>
            </a:r>
          </a:p>
        </p:txBody>
      </p:sp>
    </p:spTree>
    <p:extLst>
      <p:ext uri="{BB962C8B-B14F-4D97-AF65-F5344CB8AC3E}">
        <p14:creationId xmlns:p14="http://schemas.microsoft.com/office/powerpoint/2010/main" val="176345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F57C-7AAE-9EE7-250C-36D23242D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A6C6D-A439-F3C8-E65E-44E1CB5C1D90}"/>
              </a:ext>
            </a:extLst>
          </p:cNvPr>
          <p:cNvSpPr>
            <a:spLocks noGrp="1"/>
          </p:cNvSpPr>
          <p:nvPr>
            <p:ph type="ctrTitle"/>
          </p:nvPr>
        </p:nvSpPr>
        <p:spPr>
          <a:xfrm>
            <a:off x="365760" y="1207008"/>
            <a:ext cx="11658600" cy="5532120"/>
          </a:xfrm>
        </p:spPr>
        <p:txBody>
          <a:bodyPr anchor="t"/>
          <a:lstStyle/>
          <a:p>
            <a:pPr algn="l"/>
            <a:br>
              <a:rPr lang="fr-FR" sz="1200" dirty="0">
                <a:latin typeface="+mn-lt"/>
              </a:rPr>
            </a:br>
            <a:r>
              <a:rPr lang="fr-FR" sz="1200" b="1" u="sng" dirty="0">
                <a:latin typeface="+mn-lt"/>
              </a:rPr>
              <a:t>1. Modèle de désaturation:</a:t>
            </a:r>
            <a:br>
              <a:rPr lang="fr-FR" sz="1200" dirty="0">
                <a:latin typeface="+mn-lt"/>
              </a:rPr>
            </a:br>
            <a:r>
              <a:rPr lang="fr-FR" sz="1200" dirty="0">
                <a:latin typeface="+mn-lt"/>
              </a:rPr>
              <a:t>Un modèle est une représentation simplifiée (et incomplète) d’un ou de phénomènes difficiles à appréhender.</a:t>
            </a:r>
            <a:br>
              <a:rPr lang="fr-FR" sz="1200" dirty="0">
                <a:latin typeface="+mn-lt"/>
              </a:rPr>
            </a:br>
            <a:r>
              <a:rPr lang="fr-FR" sz="1200" dirty="0">
                <a:latin typeface="+mn-lt"/>
              </a:rPr>
              <a:t>En plongée, la phase de désaturation fait intervenir des phénomènes complexes (physique, physiologique, immunologique,…) qui aujourd’hui encore ne sont pas totalement identifiés. </a:t>
            </a:r>
            <a:br>
              <a:rPr lang="fr-FR" sz="1200" dirty="0">
                <a:latin typeface="+mn-lt"/>
              </a:rPr>
            </a:br>
            <a:r>
              <a:rPr lang="fr-FR" sz="1200" dirty="0">
                <a:latin typeface="+mn-lt"/>
              </a:rPr>
              <a:t>En se fondant sur des hypothèses simplificatrices, certains modèles ont permis de sécuriser la phase de désaturation. </a:t>
            </a:r>
            <a:br>
              <a:rPr lang="fr-FR" sz="1200" dirty="0">
                <a:latin typeface="+mn-lt"/>
              </a:rPr>
            </a:br>
            <a:r>
              <a:rPr lang="fr-FR" sz="1200" dirty="0">
                <a:latin typeface="+mn-lt"/>
              </a:rPr>
              <a:t>Certains sont traduits uniquement sous forme de tables de plongée, d’autres sont intégrés dans des ordinateurs ou des logiciels de plongée. </a:t>
            </a:r>
            <a:br>
              <a:rPr lang="fr-FR" sz="1200" dirty="0">
                <a:latin typeface="+mn-lt"/>
              </a:rPr>
            </a:br>
            <a:r>
              <a:rPr lang="fr-FR" sz="1200" dirty="0">
                <a:latin typeface="+mn-lt"/>
              </a:rPr>
              <a:t>Tables et ordinateurs sont des formes de présentation différentes des résultats fournis par un modèle mathématique.</a:t>
            </a:r>
            <a:br>
              <a:rPr lang="fr-FR" sz="1200" dirty="0">
                <a:latin typeface="+mn-lt"/>
              </a:rPr>
            </a:br>
            <a:br>
              <a:rPr lang="fr-FR" sz="1200" dirty="0">
                <a:latin typeface="+mn-lt"/>
              </a:rPr>
            </a:br>
            <a:r>
              <a:rPr lang="fr-FR" sz="1200" b="1" u="sng" dirty="0">
                <a:latin typeface="+mn-lt"/>
              </a:rPr>
              <a:t>2. Perfusion vs. Diffusion:</a:t>
            </a:r>
            <a:br>
              <a:rPr lang="fr-FR" sz="1200" dirty="0">
                <a:latin typeface="+mn-lt"/>
              </a:rPr>
            </a:br>
            <a:r>
              <a:rPr lang="fr-FR" sz="1200" u="sng" dirty="0">
                <a:latin typeface="+mn-lt"/>
              </a:rPr>
              <a:t>Perfusion: </a:t>
            </a:r>
            <a:r>
              <a:rPr lang="fr-FR" sz="1200" dirty="0">
                <a:latin typeface="+mn-lt"/>
              </a:rPr>
              <a:t>Transport d’un élément (par exemple un gaz comme l’azote ou l’hélium) dans l’organisme par le sang.</a:t>
            </a:r>
            <a:br>
              <a:rPr lang="fr-FR" sz="1200" dirty="0">
                <a:latin typeface="+mn-lt"/>
              </a:rPr>
            </a:br>
            <a:r>
              <a:rPr lang="fr-FR" sz="1200" dirty="0">
                <a:latin typeface="+mn-lt"/>
              </a:rPr>
              <a:t>La perfusion correspond à la dynamique de remplissage d’un organe ou d’un tissu. Elle dépend de la solubilité gaz/sang et gaz/tissu, du débit sanguin et du volume du tissu.</a:t>
            </a:r>
            <a:br>
              <a:rPr lang="fr-FR" sz="1200" dirty="0">
                <a:latin typeface="+mn-lt"/>
              </a:rPr>
            </a:br>
            <a:r>
              <a:rPr lang="fr-FR" sz="1200" u="sng" dirty="0">
                <a:latin typeface="+mn-lt"/>
              </a:rPr>
              <a:t>Diffusion: </a:t>
            </a:r>
            <a:r>
              <a:rPr lang="fr-FR" sz="1200" dirty="0">
                <a:latin typeface="+mn-lt"/>
              </a:rPr>
              <a:t>Migration spontanée d’un élément (gaz: azote ou hélium) depuis la zone où il est le plus concentré vers celle où il est le moins concentré.</a:t>
            </a:r>
            <a:br>
              <a:rPr lang="fr-FR" sz="1200" dirty="0">
                <a:latin typeface="+mn-lt"/>
              </a:rPr>
            </a:br>
            <a:r>
              <a:rPr lang="fr-FR" sz="1200" dirty="0">
                <a:latin typeface="+mn-lt"/>
              </a:rPr>
              <a:t>Pénétration et évacuation des gaz des différents organes et tissus par ce phénomène de diffusion.</a:t>
            </a:r>
            <a:br>
              <a:rPr lang="fr-FR" sz="1200" dirty="0">
                <a:latin typeface="+mn-lt"/>
              </a:rPr>
            </a:br>
            <a:br>
              <a:rPr lang="fr-FR" sz="1200" dirty="0">
                <a:latin typeface="+mn-lt"/>
              </a:rPr>
            </a:br>
            <a:r>
              <a:rPr lang="fr-FR" sz="1200" dirty="0">
                <a:latin typeface="+mn-lt"/>
              </a:rPr>
              <a:t>Difficulté pour modéliser les 2 phénomènes de manière combinée, la majorité des modèles de désaturation existants, privilégient l’un ou l’autre des 2 phénomènes, considérant alors que le second a peu/pas d’influence sur le premier.</a:t>
            </a:r>
            <a:br>
              <a:rPr lang="fr-FR" sz="1200" dirty="0">
                <a:latin typeface="+mn-lt"/>
              </a:rPr>
            </a:br>
            <a:r>
              <a:rPr lang="fr-FR" sz="1200" dirty="0">
                <a:latin typeface="+mn-lt"/>
              </a:rPr>
              <a:t>Ainsi, un modèle </a:t>
            </a:r>
            <a:r>
              <a:rPr lang="fr-FR" sz="1200" dirty="0" err="1">
                <a:latin typeface="+mn-lt"/>
              </a:rPr>
              <a:t>Haldanien</a:t>
            </a:r>
            <a:r>
              <a:rPr lang="fr-FR" sz="1200" dirty="0">
                <a:latin typeface="+mn-lt"/>
              </a:rPr>
              <a:t> est un modèle dit « à perfusion » car pour ce modèle, le temps d’acheminement des gaz est plus important que le temps de diffusion, ce modèle considère que le transport des gaz par le sang est le facteur limitatif de l’absorption et de la désorption. Un modèle « à perfusion » suppose qu’il suffit qu’une quantité X de gaz soit transportée pour qu’elle soit diffusée en totalité au sang et aux tissus.</a:t>
            </a:r>
            <a:br>
              <a:rPr lang="fr-FR" sz="1200" dirty="0">
                <a:latin typeface="+mn-lt"/>
              </a:rPr>
            </a:br>
            <a:r>
              <a:rPr lang="fr-FR" sz="1200" dirty="0">
                <a:latin typeface="+mn-lt"/>
              </a:rPr>
              <a:t>Au contraire, un modèle « à diffusion » considère que le phénomène limitatif est la diffusion, et qu’il ne suffit pas que le gaz soit transporté pour qu’il soit transmis à 100% au sang et aux tissus (modèles d’</a:t>
            </a:r>
            <a:r>
              <a:rPr lang="fr-FR" sz="1200" dirty="0" err="1">
                <a:latin typeface="+mn-lt"/>
              </a:rPr>
              <a:t>Hempleman</a:t>
            </a:r>
            <a:r>
              <a:rPr lang="fr-FR" sz="1200" dirty="0">
                <a:latin typeface="+mn-lt"/>
              </a:rPr>
              <a:t> et de Hills).</a:t>
            </a:r>
            <a:br>
              <a:rPr lang="fr-FR" sz="1200" dirty="0">
                <a:latin typeface="+mn-lt"/>
              </a:rPr>
            </a:br>
            <a:br>
              <a:rPr lang="fr-FR" sz="1200" dirty="0">
                <a:latin typeface="+mn-lt"/>
              </a:rPr>
            </a:br>
            <a:r>
              <a:rPr lang="fr-FR" sz="1200" b="1" u="sng" dirty="0">
                <a:latin typeface="+mn-lt"/>
              </a:rPr>
              <a:t>3. Modèle à microbulles:</a:t>
            </a:r>
            <a:br>
              <a:rPr lang="fr-FR" sz="1200" dirty="0">
                <a:latin typeface="+mn-lt"/>
              </a:rPr>
            </a:br>
            <a:r>
              <a:rPr lang="fr-FR" sz="1200" dirty="0">
                <a:latin typeface="+mn-lt"/>
              </a:rPr>
              <a:t>Un modèle dit « à microbulles » ne prend en compte que l’azote dissous et fait remonter le plongeur à la limite du risque d’ADD symbolisé par le seuil de « sursaturation critique : Sc » ou les M-Values, il complète le modèle </a:t>
            </a:r>
            <a:r>
              <a:rPr lang="fr-FR" sz="1200" dirty="0" err="1">
                <a:latin typeface="+mn-lt"/>
              </a:rPr>
              <a:t>Haldanien</a:t>
            </a:r>
            <a:r>
              <a:rPr lang="fr-FR" sz="1200" dirty="0">
                <a:latin typeface="+mn-lt"/>
              </a:rPr>
              <a:t> en tentant de modéliser la présence de noyaux gazeux lors de la désaturation.</a:t>
            </a:r>
            <a:br>
              <a:rPr lang="fr-FR" sz="1200" dirty="0">
                <a:latin typeface="+mn-lt"/>
              </a:rPr>
            </a:br>
            <a:r>
              <a:rPr lang="fr-FR" sz="1200" dirty="0">
                <a:latin typeface="+mn-lt"/>
              </a:rPr>
              <a:t>Dans ces modèles qui prennent en compte l’existence de microbulles (RGBM, VPM et ses évolutions ; </a:t>
            </a:r>
            <a:r>
              <a:rPr lang="fr-FR" sz="1200" dirty="0" err="1">
                <a:latin typeface="+mn-lt"/>
              </a:rPr>
              <a:t>Bülhmann</a:t>
            </a:r>
            <a:r>
              <a:rPr lang="fr-FR" sz="1200" dirty="0">
                <a:latin typeface="+mn-lt"/>
              </a:rPr>
              <a:t> ZH-L8 ADT MB …) le plongeur est conduit à se tenir plus loin de la limite de risque que dans les modèles </a:t>
            </a:r>
            <a:r>
              <a:rPr lang="fr-FR" sz="1200" dirty="0" err="1">
                <a:latin typeface="+mn-lt"/>
              </a:rPr>
              <a:t>haldaniens</a:t>
            </a:r>
            <a:r>
              <a:rPr lang="fr-FR" sz="1200" dirty="0">
                <a:latin typeface="+mn-lt"/>
              </a:rPr>
              <a:t>.</a:t>
            </a:r>
            <a:br>
              <a:rPr lang="fr-FR" sz="1200" dirty="0">
                <a:latin typeface="+mn-lt"/>
              </a:rPr>
            </a:br>
            <a:br>
              <a:rPr lang="fr-FR" sz="1200" dirty="0">
                <a:latin typeface="+mn-lt"/>
              </a:rPr>
            </a:br>
            <a:r>
              <a:rPr lang="fr-FR" sz="1200" dirty="0">
                <a:latin typeface="+mn-lt"/>
              </a:rPr>
              <a:t>Aujourd’hui, quasiment tous les ordinateurs de plongée récents, associent l’approche </a:t>
            </a:r>
            <a:r>
              <a:rPr lang="fr-FR" sz="1200" dirty="0" err="1">
                <a:latin typeface="+mn-lt"/>
              </a:rPr>
              <a:t>haldanienne</a:t>
            </a:r>
            <a:r>
              <a:rPr lang="fr-FR" sz="1200" dirty="0">
                <a:latin typeface="+mn-lt"/>
              </a:rPr>
              <a:t> et des portions des modèles à microbulles. </a:t>
            </a:r>
            <a:br>
              <a:rPr lang="fr-FR" sz="1200" dirty="0">
                <a:latin typeface="+mn-lt"/>
              </a:rPr>
            </a:br>
            <a:r>
              <a:rPr lang="fr-FR" sz="1200" dirty="0">
                <a:latin typeface="+mn-lt"/>
              </a:rPr>
              <a:t>Les modèles à microbulles sont complexes, plus mathématiques que physiologiques et quasiment impossible à comprendre dans leur entièreté. </a:t>
            </a:r>
            <a:br>
              <a:rPr lang="fr-FR" sz="1200" dirty="0">
                <a:latin typeface="+mn-lt"/>
              </a:rPr>
            </a:br>
            <a:r>
              <a:rPr lang="fr-FR" sz="1200" dirty="0">
                <a:latin typeface="+mn-lt"/>
              </a:rPr>
              <a:t>De fait, nous ne devons pas perdre notre esprit critique, particulièrement lors du paramétrage des ordinateurs de plongée (conservatisme / GF): </a:t>
            </a:r>
            <a:r>
              <a:rPr lang="fr-FR" sz="1200" i="1" dirty="0">
                <a:latin typeface="+mn-lt"/>
              </a:rPr>
              <a:t>« Il faut bien se convaincre qu’en matière de décompression, la vérité n’est pas téléchargeable » (Dr Bernard Gardette – Comex)</a:t>
            </a:r>
            <a:br>
              <a:rPr lang="fr-FR" sz="1200" dirty="0"/>
            </a:br>
            <a:r>
              <a:rPr lang="fr-FR" sz="1200" dirty="0"/>
              <a:t>	</a:t>
            </a:r>
            <a:br>
              <a:rPr lang="fr-FR" sz="1200" dirty="0"/>
            </a:br>
            <a:br>
              <a:rPr lang="fr-FR" sz="1200" dirty="0"/>
            </a:br>
            <a:br>
              <a:rPr lang="fr-FR" sz="1200" dirty="0"/>
            </a:br>
            <a:br>
              <a:rPr lang="fr-FR" sz="1200" dirty="0"/>
            </a:br>
            <a:r>
              <a:rPr lang="fr-FR" sz="1200" dirty="0"/>
              <a:t> </a:t>
            </a:r>
            <a:endParaRPr sz="1200" dirty="0"/>
          </a:p>
        </p:txBody>
      </p:sp>
      <p:sp>
        <p:nvSpPr>
          <p:cNvPr id="3" name="Title 1">
            <a:extLst>
              <a:ext uri="{FF2B5EF4-FFF2-40B4-BE49-F238E27FC236}">
                <a16:creationId xmlns:a16="http://schemas.microsoft.com/office/drawing/2014/main" id="{5EF35C4E-5588-936E-D2C3-A15B1F8248FC}"/>
              </a:ext>
            </a:extLst>
          </p:cNvPr>
          <p:cNvSpPr txBox="1">
            <a:spLocks/>
          </p:cNvSpPr>
          <p:nvPr/>
        </p:nvSpPr>
        <p:spPr>
          <a:xfrm>
            <a:off x="6525768" y="299403"/>
            <a:ext cx="4828032" cy="26752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sz="1600" b="1" dirty="0">
                <a:solidFill>
                  <a:prstClr val="black"/>
                </a:solidFill>
                <a:latin typeface="Calibri Light" panose="020F0302020204030204"/>
              </a:rPr>
              <a:t>2</a:t>
            </a:r>
            <a:r>
              <a:rPr kumimoji="0" lang="fr-FR" sz="1600" b="1" i="0" u="none" strike="noStrike" kern="1200" cap="none" spc="0" normalizeH="0" baseline="0" noProof="0" dirty="0">
                <a:ln>
                  <a:noFill/>
                </a:ln>
                <a:solidFill>
                  <a:prstClr val="black"/>
                </a:solidFill>
                <a:effectLst/>
                <a:uLnTx/>
                <a:uFillTx/>
                <a:latin typeface="Calibri Light" panose="020F0302020204030204"/>
                <a:ea typeface="+mj-ea"/>
                <a:cs typeface="+mj-cs"/>
              </a:rPr>
              <a:t>. Modèles: définitions</a:t>
            </a:r>
          </a:p>
        </p:txBody>
      </p:sp>
    </p:spTree>
    <p:extLst>
      <p:ext uri="{BB962C8B-B14F-4D97-AF65-F5344CB8AC3E}">
        <p14:creationId xmlns:p14="http://schemas.microsoft.com/office/powerpoint/2010/main" val="240716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AF9F7-89BD-E429-08E5-2114E7A2638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300511C-8DF4-7BDB-A212-D3E010295A2E}"/>
              </a:ext>
            </a:extLst>
          </p:cNvPr>
          <p:cNvSpPr txBox="1">
            <a:spLocks/>
          </p:cNvSpPr>
          <p:nvPr/>
        </p:nvSpPr>
        <p:spPr>
          <a:xfrm>
            <a:off x="6525768" y="299403"/>
            <a:ext cx="4828032" cy="26752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b="1" dirty="0">
                <a:solidFill>
                  <a:prstClr val="black"/>
                </a:solidFill>
                <a:latin typeface="Calibri Light" panose="020F0302020204030204"/>
              </a:rPr>
              <a:t>3. Comparatif des modèles de désaturation</a:t>
            </a:r>
            <a:endParaRPr lang="fr-FR" sz="1600" b="1" dirty="0"/>
          </a:p>
        </p:txBody>
      </p:sp>
      <p:sp>
        <p:nvSpPr>
          <p:cNvPr id="6" name="Rectangle 5">
            <a:extLst>
              <a:ext uri="{FF2B5EF4-FFF2-40B4-BE49-F238E27FC236}">
                <a16:creationId xmlns:a16="http://schemas.microsoft.com/office/drawing/2014/main" id="{75671B15-595E-3856-D83E-CBE128013730}"/>
              </a:ext>
            </a:extLst>
          </p:cNvPr>
          <p:cNvSpPr/>
          <p:nvPr/>
        </p:nvSpPr>
        <p:spPr>
          <a:xfrm>
            <a:off x="2105532" y="1197489"/>
            <a:ext cx="1708531" cy="6675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Modèle </a:t>
            </a:r>
            <a:r>
              <a:rPr lang="fr-FR" sz="1400" b="1" dirty="0" err="1"/>
              <a:t>Haldanien</a:t>
            </a:r>
            <a:endParaRPr lang="fr-FR" sz="1400" b="1" dirty="0"/>
          </a:p>
          <a:p>
            <a:pPr algn="ctr"/>
            <a:r>
              <a:rPr lang="fr-FR" sz="1400" b="1" dirty="0"/>
              <a:t>1908</a:t>
            </a:r>
            <a:endParaRPr lang="en-GB" sz="1400" b="1" dirty="0"/>
          </a:p>
        </p:txBody>
      </p:sp>
      <p:sp>
        <p:nvSpPr>
          <p:cNvPr id="7" name="Rectangle 6">
            <a:extLst>
              <a:ext uri="{FF2B5EF4-FFF2-40B4-BE49-F238E27FC236}">
                <a16:creationId xmlns:a16="http://schemas.microsoft.com/office/drawing/2014/main" id="{E2C35E7C-F0B4-7324-EECD-9B5A2EC9F9F9}"/>
              </a:ext>
            </a:extLst>
          </p:cNvPr>
          <p:cNvSpPr/>
          <p:nvPr/>
        </p:nvSpPr>
        <p:spPr>
          <a:xfrm>
            <a:off x="4717349" y="1176185"/>
            <a:ext cx="1708531" cy="6675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Modèle de </a:t>
            </a:r>
            <a:r>
              <a:rPr lang="fr-FR" sz="1400" b="1" dirty="0" err="1"/>
              <a:t>Bühlman</a:t>
            </a:r>
            <a:endParaRPr lang="fr-FR" sz="1400" b="1" dirty="0"/>
          </a:p>
          <a:p>
            <a:pPr algn="ctr"/>
            <a:r>
              <a:rPr lang="fr-FR" sz="1400" b="1" dirty="0"/>
              <a:t>1980</a:t>
            </a:r>
            <a:endParaRPr lang="en-GB" sz="1400" b="1" dirty="0"/>
          </a:p>
        </p:txBody>
      </p:sp>
      <p:sp>
        <p:nvSpPr>
          <p:cNvPr id="8" name="Rectangle 7">
            <a:extLst>
              <a:ext uri="{FF2B5EF4-FFF2-40B4-BE49-F238E27FC236}">
                <a16:creationId xmlns:a16="http://schemas.microsoft.com/office/drawing/2014/main" id="{7060B514-F4D9-6753-409B-412B03CB115A}"/>
              </a:ext>
            </a:extLst>
          </p:cNvPr>
          <p:cNvSpPr/>
          <p:nvPr/>
        </p:nvSpPr>
        <p:spPr>
          <a:xfrm>
            <a:off x="7362960" y="1192281"/>
            <a:ext cx="1976989" cy="6779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Modèle VPM</a:t>
            </a:r>
          </a:p>
          <a:p>
            <a:pPr algn="ctr"/>
            <a:r>
              <a:rPr lang="fr-FR" sz="1000" b="1" i="1" dirty="0"/>
              <a:t>(Variable </a:t>
            </a:r>
            <a:r>
              <a:rPr lang="fr-FR" sz="1000" b="1" i="1" dirty="0" err="1"/>
              <a:t>Permeability</a:t>
            </a:r>
            <a:r>
              <a:rPr lang="fr-FR" sz="1000" b="1" i="1" dirty="0"/>
              <a:t> Model</a:t>
            </a:r>
            <a:r>
              <a:rPr lang="fr-FR" sz="1400" b="1" dirty="0"/>
              <a:t>)</a:t>
            </a:r>
          </a:p>
          <a:p>
            <a:pPr algn="ctr"/>
            <a:r>
              <a:rPr lang="fr-FR" sz="1400" b="1" dirty="0"/>
              <a:t>1986</a:t>
            </a:r>
            <a:endParaRPr lang="en-GB" sz="1400" b="1" dirty="0"/>
          </a:p>
        </p:txBody>
      </p:sp>
      <p:sp>
        <p:nvSpPr>
          <p:cNvPr id="9" name="Rectangle 8">
            <a:extLst>
              <a:ext uri="{FF2B5EF4-FFF2-40B4-BE49-F238E27FC236}">
                <a16:creationId xmlns:a16="http://schemas.microsoft.com/office/drawing/2014/main" id="{764B2BED-EE76-7366-9DBA-C835B853E6AD}"/>
              </a:ext>
            </a:extLst>
          </p:cNvPr>
          <p:cNvSpPr/>
          <p:nvPr/>
        </p:nvSpPr>
        <p:spPr>
          <a:xfrm>
            <a:off x="9871647" y="1176185"/>
            <a:ext cx="1976989" cy="6888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Modèle RGBM</a:t>
            </a:r>
          </a:p>
          <a:p>
            <a:pPr algn="ctr"/>
            <a:r>
              <a:rPr lang="fr-FR" sz="1000" b="1" i="1" dirty="0"/>
              <a:t>(</a:t>
            </a:r>
            <a:r>
              <a:rPr lang="fr-FR" sz="1000" b="1" i="1" dirty="0" err="1"/>
              <a:t>Reduce</a:t>
            </a:r>
            <a:r>
              <a:rPr lang="fr-FR" sz="1000" b="1" i="1" dirty="0"/>
              <a:t> Gradient Bubble Model)</a:t>
            </a:r>
          </a:p>
          <a:p>
            <a:pPr algn="ctr"/>
            <a:r>
              <a:rPr lang="fr-FR" sz="1400" b="1" dirty="0"/>
              <a:t>1991</a:t>
            </a:r>
            <a:endParaRPr lang="en-GB" sz="1400" b="1" dirty="0"/>
          </a:p>
        </p:txBody>
      </p:sp>
      <p:sp>
        <p:nvSpPr>
          <p:cNvPr id="10" name="Rectangle 9">
            <a:extLst>
              <a:ext uri="{FF2B5EF4-FFF2-40B4-BE49-F238E27FC236}">
                <a16:creationId xmlns:a16="http://schemas.microsoft.com/office/drawing/2014/main" id="{2BE85AF6-85B0-9C36-AF83-4583AD218890}"/>
              </a:ext>
            </a:extLst>
          </p:cNvPr>
          <p:cNvSpPr/>
          <p:nvPr/>
        </p:nvSpPr>
        <p:spPr>
          <a:xfrm>
            <a:off x="383943" y="1773004"/>
            <a:ext cx="1435608" cy="1123713"/>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Hypothèses</a:t>
            </a:r>
            <a:endParaRPr lang="en-GB" sz="1400" b="1" dirty="0"/>
          </a:p>
        </p:txBody>
      </p:sp>
      <p:sp>
        <p:nvSpPr>
          <p:cNvPr id="11" name="AutoShape 1950">
            <a:extLst>
              <a:ext uri="{FF2B5EF4-FFF2-40B4-BE49-F238E27FC236}">
                <a16:creationId xmlns:a16="http://schemas.microsoft.com/office/drawing/2014/main" id="{113B62D2-E145-4993-E627-C67C428A330D}"/>
              </a:ext>
            </a:extLst>
          </p:cNvPr>
          <p:cNvSpPr>
            <a:spLocks noChangeArrowheads="1"/>
          </p:cNvSpPr>
          <p:nvPr/>
        </p:nvSpPr>
        <p:spPr bwMode="auto">
          <a:xfrm>
            <a:off x="2005033" y="1858135"/>
            <a:ext cx="1968754" cy="783193"/>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0" eaLnBrk="1" fontAlgn="base" hangingPunct="1">
              <a:spcBef>
                <a:spcPct val="0"/>
              </a:spcBef>
              <a:spcAft>
                <a:spcPct val="0"/>
              </a:spcAft>
              <a:defRPr/>
            </a:pPr>
            <a:r>
              <a:rPr lang="fr-FR" altLang="fr-FR" sz="1000" b="1" kern="0" dirty="0">
                <a:latin typeface="Comic Sans MS" panose="030F0702030302020204" pitchFamily="66" charset="0"/>
              </a:rPr>
              <a:t>5 compartiments</a:t>
            </a:r>
          </a:p>
          <a:p>
            <a:pPr indent="0" eaLnBrk="1" fontAlgn="base" hangingPunct="1">
              <a:spcBef>
                <a:spcPct val="0"/>
              </a:spcBef>
              <a:spcAft>
                <a:spcPct val="0"/>
              </a:spcAft>
              <a:defRPr/>
            </a:pPr>
            <a:r>
              <a:rPr lang="fr-FR" altLang="fr-FR" sz="1000" b="1" kern="0" dirty="0">
                <a:latin typeface="Comic Sans MS" panose="030F0702030302020204" pitchFamily="66" charset="0"/>
              </a:rPr>
              <a:t>Compartiments identiques</a:t>
            </a:r>
          </a:p>
          <a:p>
            <a:pPr indent="0" eaLnBrk="1" fontAlgn="base" hangingPunct="1">
              <a:spcBef>
                <a:spcPct val="0"/>
              </a:spcBef>
              <a:spcAft>
                <a:spcPct val="0"/>
              </a:spcAft>
              <a:defRPr/>
            </a:pPr>
            <a:r>
              <a:rPr lang="fr-FR" altLang="fr-FR" sz="1000" b="1" kern="0" dirty="0">
                <a:latin typeface="Comic Sans MS" panose="030F0702030302020204" pitchFamily="66" charset="0"/>
              </a:rPr>
              <a:t>Liquide</a:t>
            </a:r>
          </a:p>
          <a:p>
            <a:pPr indent="0" eaLnBrk="1" fontAlgn="base" hangingPunct="1">
              <a:spcBef>
                <a:spcPct val="0"/>
              </a:spcBef>
              <a:spcAft>
                <a:spcPct val="0"/>
              </a:spcAft>
              <a:defRPr/>
            </a:pPr>
            <a:r>
              <a:rPr lang="fr-FR" altLang="fr-FR" sz="1000" b="1" kern="0" dirty="0">
                <a:latin typeface="Comic Sans MS" panose="030F0702030302020204" pitchFamily="66" charset="0"/>
              </a:rPr>
              <a:t>Périodes différentes</a:t>
            </a:r>
          </a:p>
        </p:txBody>
      </p:sp>
      <p:sp>
        <p:nvSpPr>
          <p:cNvPr id="12" name="AutoShape 779">
            <a:extLst>
              <a:ext uri="{FF2B5EF4-FFF2-40B4-BE49-F238E27FC236}">
                <a16:creationId xmlns:a16="http://schemas.microsoft.com/office/drawing/2014/main" id="{79F47A75-C4A9-E80D-A921-C120097ECBCF}"/>
              </a:ext>
            </a:extLst>
          </p:cNvPr>
          <p:cNvSpPr>
            <a:spLocks noChangeArrowheads="1"/>
          </p:cNvSpPr>
          <p:nvPr/>
        </p:nvSpPr>
        <p:spPr bwMode="auto">
          <a:xfrm>
            <a:off x="4497040" y="1843697"/>
            <a:ext cx="2397380" cy="1123712"/>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16 compartiments</a:t>
            </a:r>
          </a:p>
          <a:p>
            <a:pPr marR="0" lvl="0" indent="0" defTabSz="914400" eaLnBrk="1" fontAlgn="base" latinLnBrk="0" hangingPunct="1">
              <a:lnSpc>
                <a:spcPct val="100000"/>
              </a:lnSpc>
              <a:spcBef>
                <a:spcPct val="0"/>
              </a:spcBef>
              <a:spcAft>
                <a:spcPct val="0"/>
              </a:spcAft>
              <a:buClrTx/>
              <a:buSzTx/>
              <a:tabLst/>
              <a:defRPr/>
            </a:pPr>
            <a:r>
              <a:rPr lang="fr-FR" altLang="fr-FR" sz="1000" b="1" kern="0" dirty="0">
                <a:latin typeface="Comic Sans MS" panose="030F0702030302020204" pitchFamily="66" charset="0"/>
              </a:rPr>
              <a:t>Compartiments identiques</a:t>
            </a:r>
            <a:endPar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endParaRPr>
          </a:p>
          <a:p>
            <a:pPr marR="0" lvl="0" indent="0"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Liquide</a:t>
            </a:r>
          </a:p>
          <a:p>
            <a:pPr marR="0" lvl="0" indent="0"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Périodes différentes</a:t>
            </a:r>
          </a:p>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sym typeface="Symbol" panose="05050102010706020507" pitchFamily="18" charset="2"/>
              </a:rPr>
              <a:t>Prise en compte du</a:t>
            </a:r>
            <a:r>
              <a:rPr kumimoji="0" lang="fr-FR" altLang="fr-FR" sz="1000" b="1" i="1" u="none" strike="noStrike" kern="0" cap="none" spc="0" normalizeH="0" noProof="0" dirty="0">
                <a:ln>
                  <a:noFill/>
                </a:ln>
                <a:solidFill>
                  <a:srgbClr val="FF0000"/>
                </a:solidFill>
                <a:uLnTx/>
                <a:uFillTx/>
                <a:latin typeface="Comic Sans MS" panose="030F0702030302020204" pitchFamily="66" charset="0"/>
                <a:ea typeface="ＭＳ Ｐゴシック" panose="020B0600070205080204" pitchFamily="34" charset="-128"/>
                <a:sym typeface="Symbol" panose="05050102010706020507" pitchFamily="18" charset="2"/>
              </a:rPr>
              <a:t> </a:t>
            </a: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sym typeface="Symbol" panose="05050102010706020507" pitchFamily="18" charset="2"/>
              </a:rPr>
              <a:t>mélange alvéolaire</a:t>
            </a:r>
          </a:p>
        </p:txBody>
      </p:sp>
      <p:sp>
        <p:nvSpPr>
          <p:cNvPr id="13" name="AutoShape 780">
            <a:extLst>
              <a:ext uri="{FF2B5EF4-FFF2-40B4-BE49-F238E27FC236}">
                <a16:creationId xmlns:a16="http://schemas.microsoft.com/office/drawing/2014/main" id="{2F983644-5500-7C25-6A0F-1EFD339D08A4}"/>
              </a:ext>
            </a:extLst>
          </p:cNvPr>
          <p:cNvSpPr>
            <a:spLocks noChangeArrowheads="1"/>
          </p:cNvSpPr>
          <p:nvPr/>
        </p:nvSpPr>
        <p:spPr bwMode="auto">
          <a:xfrm>
            <a:off x="7160900" y="1858135"/>
            <a:ext cx="2397380" cy="953453"/>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16 compartiments</a:t>
            </a:r>
          </a:p>
          <a:p>
            <a:pPr marR="0" lvl="0" indent="0" defTabSz="914400" eaLnBrk="1" fontAlgn="base" latinLnBrk="0" hangingPunct="1">
              <a:lnSpc>
                <a:spcPct val="100000"/>
              </a:lnSpc>
              <a:spcBef>
                <a:spcPct val="0"/>
              </a:spcBef>
              <a:spcAft>
                <a:spcPct val="0"/>
              </a:spcAft>
              <a:buClrTx/>
              <a:buSzTx/>
              <a:tabLst/>
              <a:defRPr/>
            </a:pPr>
            <a:r>
              <a:rPr lang="fr-FR" altLang="fr-FR" sz="1000" b="1" kern="0" dirty="0">
                <a:latin typeface="Comic Sans MS" panose="030F0702030302020204" pitchFamily="66" charset="0"/>
              </a:rPr>
              <a:t>Compartiments identiques</a:t>
            </a:r>
            <a:endPar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endParaRPr>
          </a:p>
          <a:p>
            <a:pPr marR="0" lvl="0" indent="0"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Liquide</a:t>
            </a:r>
          </a:p>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Présence de microbulles de gaz</a:t>
            </a:r>
            <a:r>
              <a:rPr kumimoji="0" lang="fr-FR" altLang="fr-FR" sz="1000" b="1" i="1" u="none" strike="noStrike" kern="0" cap="none" spc="0" normalizeH="0" noProof="0" dirty="0">
                <a:ln>
                  <a:noFill/>
                </a:ln>
                <a:solidFill>
                  <a:srgbClr val="FF0000"/>
                </a:solidFill>
                <a:uLnTx/>
                <a:uFillTx/>
                <a:latin typeface="Comic Sans MS" panose="030F0702030302020204" pitchFamily="66" charset="0"/>
                <a:ea typeface="ＭＳ Ｐゴシック" panose="020B0600070205080204" pitchFamily="34" charset="-128"/>
              </a:rPr>
              <a:t> </a:t>
            </a: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en permanence</a:t>
            </a:r>
          </a:p>
        </p:txBody>
      </p:sp>
      <p:sp>
        <p:nvSpPr>
          <p:cNvPr id="14" name="AutoShape 781">
            <a:extLst>
              <a:ext uri="{FF2B5EF4-FFF2-40B4-BE49-F238E27FC236}">
                <a16:creationId xmlns:a16="http://schemas.microsoft.com/office/drawing/2014/main" id="{05BC4827-686D-A870-50EF-09116E09BA08}"/>
              </a:ext>
            </a:extLst>
          </p:cNvPr>
          <p:cNvSpPr>
            <a:spLocks noChangeArrowheads="1"/>
          </p:cNvSpPr>
          <p:nvPr/>
        </p:nvSpPr>
        <p:spPr bwMode="auto">
          <a:xfrm>
            <a:off x="9719247" y="1858135"/>
            <a:ext cx="2397380" cy="953453"/>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11 compartiments</a:t>
            </a:r>
          </a:p>
          <a:p>
            <a:pPr marR="0" lvl="0" indent="0" defTabSz="914400" eaLnBrk="1" fontAlgn="base" latinLnBrk="0" hangingPunct="1">
              <a:lnSpc>
                <a:spcPct val="100000"/>
              </a:lnSpc>
              <a:spcBef>
                <a:spcPct val="0"/>
              </a:spcBef>
              <a:spcAft>
                <a:spcPct val="0"/>
              </a:spcAft>
              <a:buClrTx/>
              <a:buSzTx/>
              <a:tabLst/>
              <a:defRPr/>
            </a:pPr>
            <a:r>
              <a:rPr lang="fr-FR" altLang="fr-FR" sz="1000" b="1" kern="0" dirty="0">
                <a:latin typeface="Comic Sans MS" panose="030F0702030302020204" pitchFamily="66" charset="0"/>
              </a:rPr>
              <a:t>Compartiments</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 identiques</a:t>
            </a:r>
          </a:p>
          <a:p>
            <a:pPr marR="0" lvl="0" indent="0"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Liquide</a:t>
            </a:r>
          </a:p>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Présence de microbulles de gaz en permanence</a:t>
            </a:r>
          </a:p>
        </p:txBody>
      </p:sp>
      <p:sp>
        <p:nvSpPr>
          <p:cNvPr id="15" name="Rectangle 14">
            <a:extLst>
              <a:ext uri="{FF2B5EF4-FFF2-40B4-BE49-F238E27FC236}">
                <a16:creationId xmlns:a16="http://schemas.microsoft.com/office/drawing/2014/main" id="{EAC4F562-9229-ADB6-BD7A-0FB942F4E922}"/>
              </a:ext>
            </a:extLst>
          </p:cNvPr>
          <p:cNvSpPr/>
          <p:nvPr/>
        </p:nvSpPr>
        <p:spPr>
          <a:xfrm>
            <a:off x="383943" y="3207818"/>
            <a:ext cx="1435608" cy="187287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Saturation</a:t>
            </a:r>
          </a:p>
          <a:p>
            <a:pPr algn="ctr"/>
            <a:r>
              <a:rPr lang="fr-FR" sz="1400" b="1" dirty="0"/>
              <a:t>/ </a:t>
            </a:r>
          </a:p>
          <a:p>
            <a:pPr algn="ctr"/>
            <a:r>
              <a:rPr lang="fr-FR" sz="1400" b="1" dirty="0"/>
              <a:t>Désaturation</a:t>
            </a:r>
            <a:endParaRPr lang="en-GB" sz="1400" b="1" dirty="0"/>
          </a:p>
        </p:txBody>
      </p:sp>
      <p:sp>
        <p:nvSpPr>
          <p:cNvPr id="16" name="AutoShape 782">
            <a:extLst>
              <a:ext uri="{FF2B5EF4-FFF2-40B4-BE49-F238E27FC236}">
                <a16:creationId xmlns:a16="http://schemas.microsoft.com/office/drawing/2014/main" id="{FB2540CE-D52E-01C7-59F8-C0B1C3E3BD15}"/>
              </a:ext>
            </a:extLst>
          </p:cNvPr>
          <p:cNvSpPr>
            <a:spLocks noChangeArrowheads="1"/>
          </p:cNvSpPr>
          <p:nvPr/>
        </p:nvSpPr>
        <p:spPr bwMode="auto">
          <a:xfrm>
            <a:off x="2005034" y="3022415"/>
            <a:ext cx="10090452" cy="273050"/>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88900" algn="ctr" defTabSz="914400" eaLnBrk="1" fontAlgn="base" latinLnBrk="0" hangingPunct="1">
              <a:lnSpc>
                <a:spcPct val="100000"/>
              </a:lnSpc>
              <a:spcBef>
                <a:spcPct val="0"/>
              </a:spcBef>
              <a:spcAft>
                <a:spcPct val="0"/>
              </a:spcAft>
              <a:buClrTx/>
              <a:buSzTx/>
              <a:buFontTx/>
              <a:buNone/>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Phase Liquide </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sym typeface="Wingdings" panose="05000000000000000000" pitchFamily="2" charset="2"/>
              </a:rPr>
              <a:t> Charge et décharge d’azote</a:t>
            </a:r>
            <a:r>
              <a:rPr lang="fr-FR" altLang="fr-FR" sz="1000" b="1" kern="0" dirty="0">
                <a:latin typeface="Comic Sans MS" panose="030F0702030302020204" pitchFamily="66" charset="0"/>
                <a:sym typeface="Wingdings" panose="05000000000000000000" pitchFamily="2" charset="2"/>
              </a:rPr>
              <a:t> /</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sym typeface="Wingdings" panose="05000000000000000000" pitchFamily="2" charset="2"/>
              </a:rPr>
              <a:t>d’hélium</a:t>
            </a:r>
            <a:r>
              <a:rPr lang="fr-FR" altLang="fr-FR" sz="1000" b="1" kern="0" dirty="0">
                <a:latin typeface="Comic Sans MS" panose="030F0702030302020204" pitchFamily="66" charset="0"/>
                <a:sym typeface="Wingdings" panose="05000000000000000000" pitchFamily="2" charset="2"/>
              </a:rPr>
              <a:t> exponentielles</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sym typeface="Wingdings" panose="05000000000000000000" pitchFamily="2" charset="2"/>
              </a:rPr>
              <a:t> dans les compartiments</a:t>
            </a:r>
            <a:endPar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endParaRPr>
          </a:p>
        </p:txBody>
      </p:sp>
      <p:pic>
        <p:nvPicPr>
          <p:cNvPr id="17" name="Picture 797" descr="CourbeSat-Desat_Golden-club-free-fr">
            <a:extLst>
              <a:ext uri="{FF2B5EF4-FFF2-40B4-BE49-F238E27FC236}">
                <a16:creationId xmlns:a16="http://schemas.microsoft.com/office/drawing/2014/main" id="{3416BB05-D481-BD2F-AFD0-2421FCF67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33" y="3427377"/>
            <a:ext cx="2235393" cy="783193"/>
          </a:xfrm>
          <a:prstGeom prst="rect">
            <a:avLst/>
          </a:prstGeom>
          <a:noFill/>
          <a:ln w="9525">
            <a:solidFill>
              <a:srgbClr val="005BBB"/>
            </a:solidFill>
            <a:miter lim="800000"/>
            <a:headEnd/>
            <a:tailEnd/>
          </a:ln>
          <a:extLst>
            <a:ext uri="{909E8E84-426E-40DD-AFC4-6F175D3DCCD1}">
              <a14:hiddenFill xmlns:a14="http://schemas.microsoft.com/office/drawing/2010/main">
                <a:solidFill>
                  <a:srgbClr val="FFFFFF"/>
                </a:solidFill>
              </a14:hiddenFill>
            </a:ext>
          </a:extLst>
        </p:spPr>
      </p:pic>
      <p:sp>
        <p:nvSpPr>
          <p:cNvPr id="18" name="AutoShape 784">
            <a:extLst>
              <a:ext uri="{FF2B5EF4-FFF2-40B4-BE49-F238E27FC236}">
                <a16:creationId xmlns:a16="http://schemas.microsoft.com/office/drawing/2014/main" id="{612BBA10-EF58-9D95-C172-3E05CB3887B8}"/>
              </a:ext>
            </a:extLst>
          </p:cNvPr>
          <p:cNvSpPr>
            <a:spLocks noChangeArrowheads="1"/>
          </p:cNvSpPr>
          <p:nvPr/>
        </p:nvSpPr>
        <p:spPr bwMode="auto">
          <a:xfrm>
            <a:off x="7186889" y="4603934"/>
            <a:ext cx="4929737" cy="441325"/>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Bulles </a:t>
            </a: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sym typeface="Wingdings" panose="05000000000000000000" pitchFamily="2" charset="2"/>
              </a:rPr>
              <a:t> Equations spécifiques de transfert entre le liquide (azote dissout) et les bulles</a:t>
            </a:r>
            <a:endPar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endParaRPr>
          </a:p>
        </p:txBody>
      </p:sp>
      <p:sp>
        <p:nvSpPr>
          <p:cNvPr id="19" name="AutoShape 858">
            <a:extLst>
              <a:ext uri="{FF2B5EF4-FFF2-40B4-BE49-F238E27FC236}">
                <a16:creationId xmlns:a16="http://schemas.microsoft.com/office/drawing/2014/main" id="{F0775F41-27BA-2B7B-5A92-3044DADCF9B0}"/>
              </a:ext>
            </a:extLst>
          </p:cNvPr>
          <p:cNvSpPr>
            <a:spLocks noChangeArrowheads="1"/>
          </p:cNvSpPr>
          <p:nvPr/>
        </p:nvSpPr>
        <p:spPr bwMode="auto">
          <a:xfrm>
            <a:off x="4497040" y="3411755"/>
            <a:ext cx="2345966" cy="783193"/>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p>
            <a:pPr algn="ctr" fontAlgn="base">
              <a:spcBef>
                <a:spcPct val="0"/>
              </a:spcBef>
              <a:spcAft>
                <a:spcPct val="0"/>
              </a:spcAft>
              <a:defRPr/>
            </a:pPr>
            <a:r>
              <a:rPr lang="fr-FR" altLang="fr-FR" sz="1000" b="1" kern="0" dirty="0">
                <a:latin typeface="Comic Sans MS" panose="030F0702030302020204" pitchFamily="66" charset="0"/>
                <a:ea typeface="ＭＳ Ｐゴシック" panose="020B0600070205080204" pitchFamily="34" charset="-128"/>
              </a:rPr>
              <a:t>Equations identique au modèle de Haldane</a:t>
            </a:r>
          </a:p>
          <a:p>
            <a:pPr algn="ctr" fontAlgn="base">
              <a:spcBef>
                <a:spcPct val="0"/>
              </a:spcBef>
              <a:spcAft>
                <a:spcPct val="0"/>
              </a:spcAft>
              <a:defRPr/>
            </a:pPr>
            <a:r>
              <a:rPr lang="fr-FR" altLang="fr-FR" sz="1000" b="1" i="1" kern="0" dirty="0">
                <a:solidFill>
                  <a:srgbClr val="FF0000"/>
                </a:solidFill>
                <a:latin typeface="Comic Sans MS" panose="030F0702030302020204" pitchFamily="66" charset="0"/>
                <a:ea typeface="ＭＳ Ｐゴシック" panose="020B0600070205080204" pitchFamily="34" charset="-128"/>
              </a:rPr>
              <a:t>Nombre différent de compartiments et de périodes</a:t>
            </a:r>
          </a:p>
        </p:txBody>
      </p:sp>
      <p:sp>
        <p:nvSpPr>
          <p:cNvPr id="20" name="AutoShape 863">
            <a:extLst>
              <a:ext uri="{FF2B5EF4-FFF2-40B4-BE49-F238E27FC236}">
                <a16:creationId xmlns:a16="http://schemas.microsoft.com/office/drawing/2014/main" id="{B5A7D51C-F91D-A3A7-E89C-76552B5FDD7B}"/>
              </a:ext>
            </a:extLst>
          </p:cNvPr>
          <p:cNvSpPr>
            <a:spLocks noChangeArrowheads="1"/>
          </p:cNvSpPr>
          <p:nvPr/>
        </p:nvSpPr>
        <p:spPr bwMode="auto">
          <a:xfrm>
            <a:off x="7165749" y="4094345"/>
            <a:ext cx="4929737" cy="442674"/>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r>
              <a:rPr lang="fr-FR" altLang="fr-FR" sz="1000" b="1" i="1" kern="0" dirty="0">
                <a:solidFill>
                  <a:srgbClr val="FF0000"/>
                </a:solidFill>
                <a:latin typeface="Comic Sans MS" panose="030F0702030302020204" pitchFamily="66" charset="0"/>
              </a:rPr>
              <a:t>Partie « Gaz » (bulles)</a:t>
            </a:r>
          </a:p>
          <a:p>
            <a:pPr indent="0" algn="ctr" eaLnBrk="1" fontAlgn="base" hangingPunct="1">
              <a:spcBef>
                <a:spcPct val="0"/>
              </a:spcBef>
              <a:spcAft>
                <a:spcPct val="0"/>
              </a:spcAft>
              <a:defRPr/>
            </a:pPr>
            <a:r>
              <a:rPr lang="fr-FR" altLang="fr-FR" sz="1000" b="1" i="1" kern="0" dirty="0">
                <a:solidFill>
                  <a:srgbClr val="FF0000"/>
                </a:solidFill>
                <a:latin typeface="Comic Sans MS" panose="030F0702030302020204" pitchFamily="66" charset="0"/>
              </a:rPr>
              <a:t>Equations spécifiques d’évolution de la taille des bulles considérées</a:t>
            </a:r>
          </a:p>
        </p:txBody>
      </p:sp>
      <p:sp>
        <p:nvSpPr>
          <p:cNvPr id="21" name="Rectangle 20">
            <a:extLst>
              <a:ext uri="{FF2B5EF4-FFF2-40B4-BE49-F238E27FC236}">
                <a16:creationId xmlns:a16="http://schemas.microsoft.com/office/drawing/2014/main" id="{9E6C7001-8602-BEBB-EC98-9D71A4B73058}"/>
              </a:ext>
            </a:extLst>
          </p:cNvPr>
          <p:cNvSpPr/>
          <p:nvPr/>
        </p:nvSpPr>
        <p:spPr>
          <a:xfrm>
            <a:off x="383943" y="5521971"/>
            <a:ext cx="1435608" cy="1201882"/>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t>Apparition d’un ADD</a:t>
            </a:r>
            <a:endParaRPr lang="en-GB" sz="1400" b="1" dirty="0"/>
          </a:p>
        </p:txBody>
      </p:sp>
      <p:sp>
        <p:nvSpPr>
          <p:cNvPr id="22" name="AutoShape 791">
            <a:extLst>
              <a:ext uri="{FF2B5EF4-FFF2-40B4-BE49-F238E27FC236}">
                <a16:creationId xmlns:a16="http://schemas.microsoft.com/office/drawing/2014/main" id="{FCEFF4FE-6C59-F6BB-1DD9-7EA96DFD6DB8}"/>
              </a:ext>
            </a:extLst>
          </p:cNvPr>
          <p:cNvSpPr>
            <a:spLocks noChangeArrowheads="1"/>
          </p:cNvSpPr>
          <p:nvPr/>
        </p:nvSpPr>
        <p:spPr bwMode="auto">
          <a:xfrm>
            <a:off x="2335487" y="5978780"/>
            <a:ext cx="1638300" cy="442674"/>
          </a:xfrm>
          <a:prstGeom prst="roundRect">
            <a:avLst>
              <a:gd name="adj" fmla="val 16667"/>
            </a:avLst>
          </a:prstGeom>
          <a:solidFill>
            <a:srgbClr val="9CDBF8"/>
          </a:solidFill>
          <a:ln w="9525" algn="ctr">
            <a:solidFill>
              <a:srgbClr val="005BBB"/>
            </a:solidFill>
            <a:round/>
            <a:headEnd/>
            <a:tailEnd/>
          </a:ln>
          <a:effectLst/>
        </p:spPr>
        <p:txBody>
          <a:bodyPr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sym typeface="Wingdings" panose="05000000000000000000" pitchFamily="2" charset="2"/>
              </a:rPr>
              <a:t>Seuil est fonction de la profondeur</a:t>
            </a:r>
            <a:endPar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endParaRPr>
          </a:p>
        </p:txBody>
      </p:sp>
      <p:sp>
        <p:nvSpPr>
          <p:cNvPr id="23" name="AutoShape 795">
            <a:extLst>
              <a:ext uri="{FF2B5EF4-FFF2-40B4-BE49-F238E27FC236}">
                <a16:creationId xmlns:a16="http://schemas.microsoft.com/office/drawing/2014/main" id="{459E59A5-3FB5-0CC0-B430-53B0263C1786}"/>
              </a:ext>
            </a:extLst>
          </p:cNvPr>
          <p:cNvSpPr>
            <a:spLocks noChangeArrowheads="1"/>
          </p:cNvSpPr>
          <p:nvPr/>
        </p:nvSpPr>
        <p:spPr bwMode="auto">
          <a:xfrm>
            <a:off x="4973183" y="5978780"/>
            <a:ext cx="1638300" cy="442674"/>
          </a:xfrm>
          <a:prstGeom prst="roundRect">
            <a:avLst>
              <a:gd name="adj" fmla="val 16667"/>
            </a:avLst>
          </a:prstGeom>
          <a:solidFill>
            <a:srgbClr val="9CDBF8"/>
          </a:solidFill>
          <a:ln w="9525" algn="ctr">
            <a:solidFill>
              <a:srgbClr val="005BBB"/>
            </a:solidFill>
            <a:round/>
            <a:headEnd/>
            <a:tailEnd/>
          </a:ln>
          <a:effectLst/>
        </p:spPr>
        <p:txBody>
          <a:bodyPr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Fonction de variation du seuil différente</a:t>
            </a:r>
          </a:p>
        </p:txBody>
      </p:sp>
      <p:sp>
        <p:nvSpPr>
          <p:cNvPr id="24" name="AutoShape 793">
            <a:extLst>
              <a:ext uri="{FF2B5EF4-FFF2-40B4-BE49-F238E27FC236}">
                <a16:creationId xmlns:a16="http://schemas.microsoft.com/office/drawing/2014/main" id="{D5A22F96-B760-2DA5-E025-5382D7874851}"/>
              </a:ext>
            </a:extLst>
          </p:cNvPr>
          <p:cNvSpPr>
            <a:spLocks noChangeArrowheads="1"/>
          </p:cNvSpPr>
          <p:nvPr/>
        </p:nvSpPr>
        <p:spPr bwMode="auto">
          <a:xfrm>
            <a:off x="7152764" y="5600141"/>
            <a:ext cx="4929735" cy="1123712"/>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0" eaLnBrk="1" fontAlgn="base" hangingPunct="1">
              <a:spcBef>
                <a:spcPct val="0"/>
              </a:spcBef>
              <a:spcAft>
                <a:spcPct val="0"/>
              </a:spcAft>
              <a:defRPr/>
            </a:pPr>
            <a:r>
              <a:rPr lang="fr-FR" altLang="fr-FR" sz="1000" b="1" kern="0" dirty="0">
                <a:latin typeface="Comic Sans MS" panose="030F0702030302020204" pitchFamily="66" charset="0"/>
              </a:rPr>
              <a:t>Bulles </a:t>
            </a:r>
            <a:r>
              <a:rPr lang="fr-FR" altLang="fr-FR" sz="1000" b="1" kern="0" dirty="0">
                <a:latin typeface="Comic Sans MS" panose="030F0702030302020204" pitchFamily="66" charset="0"/>
                <a:sym typeface="Wingdings" panose="05000000000000000000" pitchFamily="2" charset="2"/>
              </a:rPr>
              <a:t> critère de dépassement d’un volume maximum tolérable</a:t>
            </a:r>
          </a:p>
          <a:p>
            <a:pPr indent="0" eaLnBrk="1" fontAlgn="base" hangingPunct="1">
              <a:spcBef>
                <a:spcPct val="0"/>
              </a:spcBef>
              <a:spcAft>
                <a:spcPct val="0"/>
              </a:spcAft>
              <a:defRPr/>
            </a:pPr>
            <a:r>
              <a:rPr lang="fr-FR" altLang="fr-FR" sz="1000" b="1" kern="0" dirty="0">
                <a:latin typeface="Comic Sans MS" panose="030F0702030302020204" pitchFamily="66" charset="0"/>
              </a:rPr>
              <a:t>Seules les bulles avec un diamètre suffisant sont potentiellement pathogènes</a:t>
            </a:r>
          </a:p>
          <a:p>
            <a:pPr indent="0" eaLnBrk="1" fontAlgn="base" hangingPunct="1">
              <a:spcBef>
                <a:spcPct val="0"/>
              </a:spcBef>
              <a:spcAft>
                <a:spcPct val="0"/>
              </a:spcAft>
              <a:defRPr/>
            </a:pPr>
            <a:r>
              <a:rPr lang="fr-FR" altLang="fr-FR" sz="1000" b="1" kern="0" dirty="0">
                <a:latin typeface="Comic Sans MS" panose="030F0702030302020204" pitchFamily="66" charset="0"/>
              </a:rPr>
              <a:t>Si </a:t>
            </a:r>
            <a:r>
              <a:rPr lang="fr-FR" altLang="fr-FR" sz="1000" b="1" kern="0" dirty="0" err="1">
                <a:latin typeface="Comic Sans MS" panose="030F0702030302020204" pitchFamily="66" charset="0"/>
              </a:rPr>
              <a:t>Vbulles</a:t>
            </a:r>
            <a:r>
              <a:rPr lang="fr-FR" altLang="fr-FR" sz="1000" b="1" kern="0" dirty="0">
                <a:latin typeface="Comic Sans MS" panose="030F0702030302020204" pitchFamily="66" charset="0"/>
              </a:rPr>
              <a:t> &lt; </a:t>
            </a:r>
            <a:r>
              <a:rPr lang="fr-FR" altLang="fr-FR" sz="1000" b="1" kern="0" dirty="0" err="1">
                <a:latin typeface="Comic Sans MS" panose="030F0702030302020204" pitchFamily="66" charset="0"/>
              </a:rPr>
              <a:t>Vlimite</a:t>
            </a:r>
            <a:r>
              <a:rPr lang="fr-FR" altLang="fr-FR" sz="1000" b="1" kern="0" dirty="0">
                <a:latin typeface="Comic Sans MS" panose="030F0702030302020204" pitchFamily="66" charset="0"/>
              </a:rPr>
              <a:t> (Pas de risque d’ADD)</a:t>
            </a:r>
          </a:p>
          <a:p>
            <a:pPr indent="0" eaLnBrk="1" fontAlgn="base" hangingPunct="1">
              <a:spcBef>
                <a:spcPct val="0"/>
              </a:spcBef>
              <a:spcAft>
                <a:spcPct val="0"/>
              </a:spcAft>
              <a:defRPr/>
            </a:pPr>
            <a:r>
              <a:rPr lang="fr-FR" altLang="fr-FR" sz="1000" b="1" kern="0" dirty="0">
                <a:latin typeface="Comic Sans MS" panose="030F0702030302020204" pitchFamily="66" charset="0"/>
              </a:rPr>
              <a:t>Si </a:t>
            </a:r>
            <a:r>
              <a:rPr lang="fr-FR" altLang="fr-FR" sz="1000" b="1" kern="0" dirty="0" err="1">
                <a:latin typeface="Comic Sans MS" panose="030F0702030302020204" pitchFamily="66" charset="0"/>
              </a:rPr>
              <a:t>Vbulles</a:t>
            </a:r>
            <a:r>
              <a:rPr lang="fr-FR" altLang="fr-FR" sz="1000" b="1" kern="0" dirty="0">
                <a:latin typeface="Comic Sans MS" panose="030F0702030302020204" pitchFamily="66" charset="0"/>
              </a:rPr>
              <a:t>&gt; </a:t>
            </a:r>
            <a:r>
              <a:rPr lang="fr-FR" altLang="fr-FR" sz="1000" b="1" kern="0" dirty="0" err="1">
                <a:latin typeface="Comic Sans MS" panose="030F0702030302020204" pitchFamily="66" charset="0"/>
              </a:rPr>
              <a:t>Vlimite</a:t>
            </a:r>
            <a:r>
              <a:rPr lang="fr-FR" altLang="fr-FR" sz="1000" b="1" kern="0" dirty="0">
                <a:latin typeface="Comic Sans MS" panose="030F0702030302020204" pitchFamily="66" charset="0"/>
              </a:rPr>
              <a:t> (Risque d’ADD)</a:t>
            </a:r>
          </a:p>
          <a:p>
            <a:pPr indent="0" eaLnBrk="1" fontAlgn="base" hangingPunct="1">
              <a:spcBef>
                <a:spcPct val="0"/>
              </a:spcBef>
              <a:spcAft>
                <a:spcPct val="0"/>
              </a:spcAft>
              <a:defRPr/>
            </a:pPr>
            <a:r>
              <a:rPr lang="fr-FR" altLang="fr-FR" sz="1000" b="1" kern="0" dirty="0" err="1">
                <a:latin typeface="Comic Sans MS" panose="030F0702030302020204" pitchFamily="66" charset="0"/>
              </a:rPr>
              <a:t>Vlimite</a:t>
            </a:r>
            <a:r>
              <a:rPr lang="fr-FR" altLang="fr-FR" sz="1000" b="1" kern="0" dirty="0">
                <a:latin typeface="Comic Sans MS" panose="030F0702030302020204" pitchFamily="66" charset="0"/>
              </a:rPr>
              <a:t> RGBM &gt; </a:t>
            </a:r>
            <a:r>
              <a:rPr lang="fr-FR" altLang="fr-FR" sz="1000" b="1" kern="0" dirty="0" err="1">
                <a:latin typeface="Comic Sans MS" panose="030F0702030302020204" pitchFamily="66" charset="0"/>
              </a:rPr>
              <a:t>Vlimite</a:t>
            </a:r>
            <a:r>
              <a:rPr lang="fr-FR" altLang="fr-FR" sz="1000" b="1" kern="0" dirty="0">
                <a:latin typeface="Comic Sans MS" panose="030F0702030302020204" pitchFamily="66" charset="0"/>
              </a:rPr>
              <a:t> VPM</a:t>
            </a:r>
          </a:p>
        </p:txBody>
      </p:sp>
      <p:sp>
        <p:nvSpPr>
          <p:cNvPr id="25" name="AutoShape 791">
            <a:extLst>
              <a:ext uri="{FF2B5EF4-FFF2-40B4-BE49-F238E27FC236}">
                <a16:creationId xmlns:a16="http://schemas.microsoft.com/office/drawing/2014/main" id="{55A2C421-F86D-E38B-C5F4-1B3390285E4D}"/>
              </a:ext>
            </a:extLst>
          </p:cNvPr>
          <p:cNvSpPr>
            <a:spLocks noChangeArrowheads="1"/>
          </p:cNvSpPr>
          <p:nvPr/>
        </p:nvSpPr>
        <p:spPr bwMode="auto">
          <a:xfrm>
            <a:off x="2191037" y="5599682"/>
            <a:ext cx="4651969" cy="272415"/>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algn="ctr" defTabSz="914400" eaLnBrk="1" fontAlgn="base" latinLnBrk="0" hangingPunct="1">
              <a:lnSpc>
                <a:spcPct val="100000"/>
              </a:lnSpc>
              <a:spcBef>
                <a:spcPct val="0"/>
              </a:spcBef>
              <a:spcAft>
                <a:spcPct val="0"/>
              </a:spcAft>
              <a:buClrTx/>
              <a:buSzTx/>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Si TN2 dans un compartiment dépasse un seuil </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sym typeface="Wingdings" panose="05000000000000000000" pitchFamily="2" charset="2"/>
              </a:rPr>
              <a:t> ADD</a:t>
            </a:r>
          </a:p>
        </p:txBody>
      </p:sp>
      <p:sp>
        <p:nvSpPr>
          <p:cNvPr id="2" name="AutoShape 858">
            <a:extLst>
              <a:ext uri="{FF2B5EF4-FFF2-40B4-BE49-F238E27FC236}">
                <a16:creationId xmlns:a16="http://schemas.microsoft.com/office/drawing/2014/main" id="{7C11FFD6-EA0D-041E-9DC2-EC767A7BE8AE}"/>
              </a:ext>
            </a:extLst>
          </p:cNvPr>
          <p:cNvSpPr>
            <a:spLocks noChangeArrowheads="1"/>
          </p:cNvSpPr>
          <p:nvPr/>
        </p:nvSpPr>
        <p:spPr bwMode="auto">
          <a:xfrm>
            <a:off x="7152763" y="3411755"/>
            <a:ext cx="4929737" cy="612934"/>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p>
            <a:pPr algn="ctr" fontAlgn="base">
              <a:spcBef>
                <a:spcPct val="0"/>
              </a:spcBef>
              <a:spcAft>
                <a:spcPct val="0"/>
              </a:spcAft>
              <a:defRPr/>
            </a:pPr>
            <a:r>
              <a:rPr lang="fr-FR" altLang="fr-FR" sz="1000" b="1" kern="0" dirty="0">
                <a:latin typeface="Comic Sans MS" panose="030F0702030302020204" pitchFamily="66" charset="0"/>
                <a:ea typeface="ＭＳ Ｐゴシック" panose="020B0600070205080204" pitchFamily="34" charset="-128"/>
              </a:rPr>
              <a:t>Partie « Liquide »</a:t>
            </a:r>
          </a:p>
          <a:p>
            <a:pPr algn="ctr" fontAlgn="base">
              <a:spcBef>
                <a:spcPct val="0"/>
              </a:spcBef>
              <a:spcAft>
                <a:spcPct val="0"/>
              </a:spcAft>
              <a:defRPr/>
            </a:pPr>
            <a:r>
              <a:rPr lang="fr-FR" altLang="fr-FR" sz="1000" b="1" kern="0" dirty="0">
                <a:latin typeface="Comic Sans MS" panose="030F0702030302020204" pitchFamily="66" charset="0"/>
                <a:ea typeface="ＭＳ Ｐゴシック" panose="020B0600070205080204" pitchFamily="34" charset="-128"/>
              </a:rPr>
              <a:t>Equations identique au modèle de Haldane</a:t>
            </a:r>
          </a:p>
          <a:p>
            <a:pPr algn="ctr" fontAlgn="base">
              <a:spcBef>
                <a:spcPct val="0"/>
              </a:spcBef>
              <a:spcAft>
                <a:spcPct val="0"/>
              </a:spcAft>
              <a:defRPr/>
            </a:pPr>
            <a:r>
              <a:rPr lang="fr-FR" altLang="fr-FR" sz="1000" b="1" i="1" kern="0" dirty="0">
                <a:solidFill>
                  <a:srgbClr val="FF0000"/>
                </a:solidFill>
                <a:latin typeface="Comic Sans MS" panose="030F0702030302020204" pitchFamily="66" charset="0"/>
                <a:ea typeface="ＭＳ Ｐゴシック" panose="020B0600070205080204" pitchFamily="34" charset="-128"/>
              </a:rPr>
              <a:t>Nombre différent de compartiments et de périodes</a:t>
            </a:r>
          </a:p>
        </p:txBody>
      </p:sp>
      <p:sp>
        <p:nvSpPr>
          <p:cNvPr id="4" name="AutoShape 164">
            <a:extLst>
              <a:ext uri="{FF2B5EF4-FFF2-40B4-BE49-F238E27FC236}">
                <a16:creationId xmlns:a16="http://schemas.microsoft.com/office/drawing/2014/main" id="{34FCA531-B4AE-6AF6-630E-106334F561C5}"/>
              </a:ext>
            </a:extLst>
          </p:cNvPr>
          <p:cNvSpPr>
            <a:spLocks noChangeArrowheads="1"/>
          </p:cNvSpPr>
          <p:nvPr/>
        </p:nvSpPr>
        <p:spPr bwMode="auto">
          <a:xfrm>
            <a:off x="2173579" y="6527163"/>
            <a:ext cx="1898300" cy="272415"/>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88900" algn="ctr" defTabSz="914400" eaLnBrk="1" fontAlgn="base" latinLnBrk="0" hangingPunct="1">
              <a:lnSpc>
                <a:spcPct val="100000"/>
              </a:lnSpc>
              <a:spcBef>
                <a:spcPct val="0"/>
              </a:spcBef>
              <a:spcAft>
                <a:spcPct val="0"/>
              </a:spcAft>
              <a:buClrTx/>
              <a:buSzTx/>
              <a:buFontTx/>
              <a:buNone/>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TN2 </a:t>
            </a:r>
            <a:r>
              <a:rPr kumimoji="0" lang="fr-FR" altLang="fr-FR" sz="1000" b="1" i="0" u="none" strike="noStrike" kern="0" cap="none" spc="0" normalizeH="0" baseline="-25000" noProof="0" dirty="0">
                <a:ln>
                  <a:noFill/>
                </a:ln>
                <a:uLnTx/>
                <a:uFillTx/>
                <a:latin typeface="Comic Sans MS" panose="030F0702030302020204" pitchFamily="66" charset="0"/>
                <a:ea typeface="ＭＳ Ｐゴシック" panose="020B0600070205080204" pitchFamily="34" charset="-128"/>
              </a:rPr>
              <a:t>max admissible </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 2 x </a:t>
            </a:r>
            <a:r>
              <a:rPr kumimoji="0" lang="fr-FR" altLang="fr-FR" sz="1000" b="1" i="0" u="none" strike="noStrike" kern="0" cap="none" spc="0" normalizeH="0" baseline="0" noProof="0" dirty="0" err="1">
                <a:ln>
                  <a:noFill/>
                </a:ln>
                <a:uLnTx/>
                <a:uFillTx/>
                <a:latin typeface="Comic Sans MS" panose="030F0702030302020204" pitchFamily="66" charset="0"/>
                <a:ea typeface="ＭＳ Ｐゴシック" panose="020B0600070205080204" pitchFamily="34" charset="-128"/>
              </a:rPr>
              <a:t>P</a:t>
            </a:r>
            <a:r>
              <a:rPr kumimoji="0" lang="fr-FR" altLang="fr-FR" sz="1000" b="1" i="0" u="none" strike="noStrike" kern="0" cap="none" spc="0" normalizeH="0" baseline="-25000" noProof="0" dirty="0" err="1">
                <a:ln>
                  <a:noFill/>
                </a:ln>
                <a:uLnTx/>
                <a:uFillTx/>
                <a:latin typeface="Comic Sans MS" panose="030F0702030302020204" pitchFamily="66" charset="0"/>
                <a:ea typeface="ＭＳ Ｐゴシック" panose="020B0600070205080204" pitchFamily="34" charset="-128"/>
              </a:rPr>
              <a:t>Abs</a:t>
            </a:r>
            <a:endParaRPr kumimoji="0" lang="fr-FR" altLang="fr-FR" sz="1000" b="1" i="0" u="none" strike="noStrike" kern="0" cap="none" spc="0" normalizeH="0" baseline="-25000" noProof="0" dirty="0">
              <a:ln>
                <a:noFill/>
              </a:ln>
              <a:uLnTx/>
              <a:uFillTx/>
              <a:latin typeface="Comic Sans MS" panose="030F0702030302020204" pitchFamily="66" charset="0"/>
              <a:ea typeface="ＭＳ Ｐゴシック" panose="020B0600070205080204" pitchFamily="34" charset="-128"/>
            </a:endParaRPr>
          </a:p>
        </p:txBody>
      </p:sp>
      <p:sp>
        <p:nvSpPr>
          <p:cNvPr id="5" name="AutoShape 164">
            <a:extLst>
              <a:ext uri="{FF2B5EF4-FFF2-40B4-BE49-F238E27FC236}">
                <a16:creationId xmlns:a16="http://schemas.microsoft.com/office/drawing/2014/main" id="{8B34AD41-DBF7-DADF-9F8E-7BB334949FFA}"/>
              </a:ext>
            </a:extLst>
          </p:cNvPr>
          <p:cNvSpPr>
            <a:spLocks noChangeArrowheads="1"/>
          </p:cNvSpPr>
          <p:nvPr/>
        </p:nvSpPr>
        <p:spPr bwMode="auto">
          <a:xfrm>
            <a:off x="4604826" y="6545420"/>
            <a:ext cx="2238180" cy="272415"/>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88900" algn="ctr" defTabSz="914400" eaLnBrk="1" fontAlgn="base" latinLnBrk="0" hangingPunct="1">
              <a:lnSpc>
                <a:spcPct val="100000"/>
              </a:lnSpc>
              <a:spcBef>
                <a:spcPct val="0"/>
              </a:spcBef>
              <a:spcAft>
                <a:spcPct val="0"/>
              </a:spcAft>
              <a:buClrTx/>
              <a:buSzTx/>
              <a:buFontTx/>
              <a:buNone/>
              <a:tabLst/>
              <a:defRPr/>
            </a:pP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TN2</a:t>
            </a:r>
            <a:r>
              <a:rPr kumimoji="0" lang="fr-FR" altLang="fr-FR" sz="1000" b="1" i="0" u="none" strike="noStrike" kern="0" cap="none" spc="0" normalizeH="0" baseline="-25000" noProof="0" dirty="0">
                <a:ln>
                  <a:noFill/>
                </a:ln>
                <a:uLnTx/>
                <a:uFillTx/>
                <a:latin typeface="Comic Sans MS" panose="030F0702030302020204" pitchFamily="66" charset="0"/>
                <a:ea typeface="ＭＳ Ｐゴシック" panose="020B0600070205080204" pitchFamily="34" charset="-128"/>
              </a:rPr>
              <a:t>max admissible </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 </a:t>
            </a:r>
            <a:r>
              <a:rPr kumimoji="0" lang="fr-FR" altLang="fr-FR" sz="1000" b="1" i="0" u="none" strike="noStrike" kern="0" cap="none" spc="0" normalizeH="0" baseline="0" noProof="0" dirty="0" err="1">
                <a:ln>
                  <a:noFill/>
                </a:ln>
                <a:uLnTx/>
                <a:uFillTx/>
                <a:latin typeface="Comic Sans MS" panose="030F0702030302020204" pitchFamily="66" charset="0"/>
                <a:ea typeface="ＭＳ Ｐゴシック" panose="020B0600070205080204" pitchFamily="34" charset="-128"/>
              </a:rPr>
              <a:t>Sc</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 x </a:t>
            </a:r>
            <a:r>
              <a:rPr kumimoji="0" lang="fr-FR" altLang="fr-FR" sz="1000" b="1" i="0" u="none" strike="noStrike" kern="0" cap="none" spc="0" normalizeH="0" baseline="0" noProof="0" dirty="0" err="1">
                <a:ln>
                  <a:noFill/>
                </a:ln>
                <a:uLnTx/>
                <a:uFillTx/>
                <a:latin typeface="Comic Sans MS" panose="030F0702030302020204" pitchFamily="66" charset="0"/>
                <a:ea typeface="ＭＳ Ｐゴシック" panose="020B0600070205080204" pitchFamily="34" charset="-128"/>
              </a:rPr>
              <a:t>P</a:t>
            </a:r>
            <a:r>
              <a:rPr kumimoji="0" lang="fr-FR" altLang="fr-FR" sz="1000" b="1" i="0" u="none" strike="noStrike" kern="0" cap="none" spc="0" normalizeH="0" baseline="-25000" noProof="0" dirty="0" err="1">
                <a:ln>
                  <a:noFill/>
                </a:ln>
                <a:uLnTx/>
                <a:uFillTx/>
                <a:latin typeface="Comic Sans MS" panose="030F0702030302020204" pitchFamily="66" charset="0"/>
                <a:ea typeface="ＭＳ Ｐゴシック" panose="020B0600070205080204" pitchFamily="34" charset="-128"/>
              </a:rPr>
              <a:t>abs</a:t>
            </a:r>
            <a:r>
              <a:rPr kumimoji="0" lang="fr-FR" altLang="fr-FR" sz="1000" b="1" i="0" u="none" strike="noStrike" kern="0" cap="none" spc="0" normalizeH="0" baseline="-25000" noProof="0" dirty="0">
                <a:ln>
                  <a:noFill/>
                </a:ln>
                <a:uLnTx/>
                <a:uFillTx/>
                <a:latin typeface="Comic Sans MS" panose="030F0702030302020204" pitchFamily="66" charset="0"/>
                <a:ea typeface="ＭＳ Ｐゴシック" panose="020B0600070205080204" pitchFamily="34" charset="-128"/>
              </a:rPr>
              <a:t> </a:t>
            </a:r>
            <a:r>
              <a:rPr kumimoji="0" lang="fr-FR" altLang="fr-FR" sz="1000" b="1" i="0" u="none" strike="noStrike" kern="0" cap="none" spc="0" normalizeH="0" baseline="0" noProof="0" dirty="0">
                <a:ln>
                  <a:noFill/>
                </a:ln>
                <a:uLnTx/>
                <a:uFillTx/>
                <a:latin typeface="Comic Sans MS" panose="030F0702030302020204" pitchFamily="66" charset="0"/>
                <a:ea typeface="ＭＳ Ｐゴシック" panose="020B0600070205080204" pitchFamily="34" charset="-128"/>
              </a:rPr>
              <a:t>+ A</a:t>
            </a:r>
          </a:p>
        </p:txBody>
      </p:sp>
      <p:sp>
        <p:nvSpPr>
          <p:cNvPr id="26" name="AutoShape 784">
            <a:extLst>
              <a:ext uri="{FF2B5EF4-FFF2-40B4-BE49-F238E27FC236}">
                <a16:creationId xmlns:a16="http://schemas.microsoft.com/office/drawing/2014/main" id="{AFFB00FE-A02C-E62B-89EB-1B93B5983F32}"/>
              </a:ext>
            </a:extLst>
          </p:cNvPr>
          <p:cNvSpPr>
            <a:spLocks noChangeArrowheads="1"/>
          </p:cNvSpPr>
          <p:nvPr/>
        </p:nvSpPr>
        <p:spPr bwMode="auto">
          <a:xfrm>
            <a:off x="7186890" y="5087811"/>
            <a:ext cx="2532357" cy="442674"/>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Imperméabilité:</a:t>
            </a:r>
            <a:r>
              <a:rPr kumimoji="0" lang="fr-FR" altLang="fr-FR" sz="1000" b="1" i="1" u="none" strike="noStrike" kern="0" cap="none" spc="0" normalizeH="0" noProof="0" dirty="0">
                <a:ln>
                  <a:noFill/>
                </a:ln>
                <a:solidFill>
                  <a:srgbClr val="FF0000"/>
                </a:solidFill>
                <a:uLnTx/>
                <a:uFillTx/>
                <a:latin typeface="Comic Sans MS" panose="030F0702030302020204" pitchFamily="66" charset="0"/>
                <a:ea typeface="ＭＳ Ｐゴシック" panose="020B0600070205080204" pitchFamily="34" charset="-128"/>
              </a:rPr>
              <a:t> </a:t>
            </a:r>
            <a:r>
              <a:rPr kumimoji="0" lang="fr-FR" altLang="fr-FR" sz="1000" b="1" i="1" u="none" strike="noStrike" kern="0" cap="none" spc="0" normalizeH="0" noProof="0" dirty="0" err="1">
                <a:ln>
                  <a:noFill/>
                </a:ln>
                <a:solidFill>
                  <a:srgbClr val="FF0000"/>
                </a:solidFill>
                <a:uLnTx/>
                <a:uFillTx/>
                <a:latin typeface="Comic Sans MS" panose="030F0702030302020204" pitchFamily="66" charset="0"/>
                <a:ea typeface="ＭＳ Ｐゴシック" panose="020B0600070205080204" pitchFamily="34" charset="-128"/>
              </a:rPr>
              <a:t>V</a:t>
            </a:r>
            <a:r>
              <a:rPr kumimoji="0" lang="fr-FR" altLang="fr-FR" sz="1000" b="1" i="1" u="none" strike="noStrike" kern="0" cap="none" spc="0" normalizeH="0" baseline="0" noProof="0" dirty="0" err="1">
                <a:ln>
                  <a:noFill/>
                </a:ln>
                <a:solidFill>
                  <a:srgbClr val="FF0000"/>
                </a:solidFill>
                <a:uLnTx/>
                <a:uFillTx/>
                <a:latin typeface="Comic Sans MS" panose="030F0702030302020204" pitchFamily="66" charset="0"/>
                <a:ea typeface="ＭＳ Ｐゴシック" panose="020B0600070205080204" pitchFamily="34" charset="-128"/>
              </a:rPr>
              <a:t>bulle</a:t>
            </a: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 &lt;</a:t>
            </a:r>
            <a:r>
              <a:rPr kumimoji="0" lang="fr-FR" altLang="fr-FR" sz="1000" b="1" i="1" u="none" strike="noStrike" kern="0" cap="none" spc="0" normalizeH="0" baseline="0" noProof="0" dirty="0" err="1">
                <a:ln>
                  <a:noFill/>
                </a:ln>
                <a:solidFill>
                  <a:srgbClr val="FF0000"/>
                </a:solidFill>
                <a:uLnTx/>
                <a:uFillTx/>
                <a:latin typeface="Comic Sans MS" panose="030F0702030302020204" pitchFamily="66" charset="0"/>
                <a:ea typeface="ＭＳ Ｐゴシック" panose="020B0600070205080204" pitchFamily="34" charset="-128"/>
              </a:rPr>
              <a:t>Vcritique</a:t>
            </a: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 </a:t>
            </a:r>
          </a:p>
          <a:p>
            <a:pPr marR="0" lvl="0" indent="0" defTabSz="914400" eaLnBrk="1" fontAlgn="base" latinLnBrk="0" hangingPunct="1">
              <a:lnSpc>
                <a:spcPct val="100000"/>
              </a:lnSpc>
              <a:spcBef>
                <a:spcPct val="0"/>
              </a:spcBef>
              <a:spcAft>
                <a:spcPct val="0"/>
              </a:spcAft>
              <a:buClrTx/>
              <a:buSzTx/>
              <a:tabLst/>
              <a:defRPr/>
            </a:pPr>
            <a:r>
              <a:rPr lang="fr-FR" altLang="fr-FR" sz="1000" b="1" i="1" kern="0" dirty="0">
                <a:solidFill>
                  <a:srgbClr val="FF0000"/>
                </a:solidFill>
                <a:latin typeface="Comic Sans MS" panose="030F0702030302020204" pitchFamily="66" charset="0"/>
              </a:rPr>
              <a:t>Perméabilité: </a:t>
            </a:r>
            <a:r>
              <a:rPr lang="fr-FR" altLang="fr-FR" sz="1000" b="1" i="1" kern="0" dirty="0" err="1">
                <a:solidFill>
                  <a:srgbClr val="FF0000"/>
                </a:solidFill>
                <a:latin typeface="Comic Sans MS" panose="030F0702030302020204" pitchFamily="66" charset="0"/>
              </a:rPr>
              <a:t>Vbulle</a:t>
            </a:r>
            <a:r>
              <a:rPr lang="fr-FR" altLang="fr-FR" sz="1000" b="1" i="1" kern="0" dirty="0">
                <a:solidFill>
                  <a:srgbClr val="FF0000"/>
                </a:solidFill>
                <a:latin typeface="Comic Sans MS" panose="030F0702030302020204" pitchFamily="66" charset="0"/>
              </a:rPr>
              <a:t>&gt;</a:t>
            </a:r>
            <a:r>
              <a:rPr lang="fr-FR" altLang="fr-FR" sz="1000" b="1" i="1" kern="0" dirty="0" err="1">
                <a:solidFill>
                  <a:srgbClr val="FF0000"/>
                </a:solidFill>
                <a:latin typeface="Comic Sans MS" panose="030F0702030302020204" pitchFamily="66" charset="0"/>
              </a:rPr>
              <a:t>Vcritique</a:t>
            </a:r>
            <a:endPar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endParaRPr>
          </a:p>
        </p:txBody>
      </p:sp>
      <p:sp>
        <p:nvSpPr>
          <p:cNvPr id="27" name="AutoShape 784">
            <a:extLst>
              <a:ext uri="{FF2B5EF4-FFF2-40B4-BE49-F238E27FC236}">
                <a16:creationId xmlns:a16="http://schemas.microsoft.com/office/drawing/2014/main" id="{AFF5929C-03E5-6AF0-4AD5-040D746F3DE1}"/>
              </a:ext>
            </a:extLst>
          </p:cNvPr>
          <p:cNvSpPr>
            <a:spLocks noChangeArrowheads="1"/>
          </p:cNvSpPr>
          <p:nvPr/>
        </p:nvSpPr>
        <p:spPr bwMode="auto">
          <a:xfrm>
            <a:off x="9985049" y="5079297"/>
            <a:ext cx="2131578" cy="442674"/>
          </a:xfrm>
          <a:prstGeom prst="roundRect">
            <a:avLst>
              <a:gd name="adj" fmla="val 16667"/>
            </a:avLst>
          </a:prstGeom>
          <a:solidFill>
            <a:srgbClr val="9CDBF8"/>
          </a:solidFill>
          <a:ln w="9525" algn="ctr">
            <a:solidFill>
              <a:srgbClr val="005BBB"/>
            </a:solidFill>
            <a:round/>
            <a:headEnd/>
            <a:tailEnd/>
          </a:ln>
          <a:effectLst/>
        </p:spPr>
        <p:txBody>
          <a:bodyPr wrap="square" anchor="ctr">
            <a:spAutoFit/>
          </a:bodyPr>
          <a:lstStyle>
            <a:lvl1pPr indent="88900"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R="0" lvl="0" indent="0" defTabSz="914400" eaLnBrk="1" fontAlgn="base" latinLnBrk="0" hangingPunct="1">
              <a:lnSpc>
                <a:spcPct val="100000"/>
              </a:lnSpc>
              <a:spcBef>
                <a:spcPct val="0"/>
              </a:spcBef>
              <a:spcAft>
                <a:spcPct val="0"/>
              </a:spcAft>
              <a:buClrTx/>
              <a:buSzTx/>
              <a:tabLst/>
              <a:defRPr/>
            </a:pPr>
            <a:r>
              <a:rPr kumimoji="0" lang="fr-FR" altLang="fr-FR" sz="1000" b="1" i="1" u="none" strike="noStrike" kern="0" cap="none" spc="0" normalizeH="0" baseline="0" noProof="0" dirty="0">
                <a:ln>
                  <a:noFill/>
                </a:ln>
                <a:solidFill>
                  <a:srgbClr val="FF0000"/>
                </a:solidFill>
                <a:uLnTx/>
                <a:uFillTx/>
                <a:latin typeface="Comic Sans MS" panose="030F0702030302020204" pitchFamily="66" charset="0"/>
                <a:ea typeface="ＭＳ Ｐゴシック" panose="020B0600070205080204" pitchFamily="34" charset="-128"/>
              </a:rPr>
              <a:t>Coalescence (regroupement) des bulles</a:t>
            </a:r>
          </a:p>
        </p:txBody>
      </p:sp>
    </p:spTree>
    <p:extLst>
      <p:ext uri="{BB962C8B-B14F-4D97-AF65-F5344CB8AC3E}">
        <p14:creationId xmlns:p14="http://schemas.microsoft.com/office/powerpoint/2010/main" val="6869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dissolv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left)">
                                      <p:cBhvr>
                                        <p:cTn id="74" dur="500"/>
                                        <p:tgtEl>
                                          <p:spTgt spid="4"/>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par>
                          <p:cTn id="79" fill="hold">
                            <p:stCondLst>
                              <p:cond delay="1500"/>
                            </p:stCondLst>
                            <p:childTnLst>
                              <p:par>
                                <p:cTn id="80" presetID="9"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dissolve">
                                      <p:cBhvr>
                                        <p:cTn id="82" dur="500"/>
                                        <p:tgtEl>
                                          <p:spTgt spid="26"/>
                                        </p:tgtEl>
                                      </p:cBhvr>
                                    </p:animEffect>
                                  </p:childTnLst>
                                </p:cTn>
                              </p:par>
                            </p:childTnLst>
                          </p:cTn>
                        </p:par>
                        <p:par>
                          <p:cTn id="83" fill="hold">
                            <p:stCondLst>
                              <p:cond delay="2000"/>
                            </p:stCondLst>
                            <p:childTnLst>
                              <p:par>
                                <p:cTn id="84" presetID="9"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dissolve">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8" grpId="0" animBg="1"/>
      <p:bldP spid="19" grpId="0" animBg="1"/>
      <p:bldP spid="20" grpId="0" animBg="1"/>
      <p:bldP spid="22" grpId="0" animBg="1"/>
      <p:bldP spid="23" grpId="0" animBg="1"/>
      <p:bldP spid="24" grpId="0" animBg="1"/>
      <p:bldP spid="25" grpId="0" animBg="1"/>
      <p:bldP spid="2" grpId="0" animBg="1"/>
      <p:bldP spid="4" grpId="0" animBg="1"/>
      <p:bldP spid="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D05274-BE47-F28A-53DA-8C91ED9FB0F9}"/>
              </a:ext>
            </a:extLst>
          </p:cNvPr>
          <p:cNvSpPr>
            <a:spLocks noGrp="1"/>
          </p:cNvSpPr>
          <p:nvPr>
            <p:ph idx="1"/>
          </p:nvPr>
        </p:nvSpPr>
        <p:spPr>
          <a:xfrm>
            <a:off x="673608" y="1350137"/>
            <a:ext cx="6270938" cy="4667250"/>
          </a:xfrm>
        </p:spPr>
        <p:txBody>
          <a:bodyPr/>
          <a:lstStyle/>
          <a:p>
            <a:pPr marL="0" indent="0">
              <a:buNone/>
            </a:pPr>
            <a:br>
              <a:rPr lang="fr-FR" sz="1200" dirty="0"/>
            </a:br>
            <a:r>
              <a:rPr lang="fr-FR" sz="1200" dirty="0">
                <a:ea typeface="+mj-ea"/>
                <a:cs typeface="+mj-cs"/>
              </a:rPr>
              <a:t>Pour une pression ambiante donnée, une M-value est définie comme étant la pression maximale qu’un compartiment (tissu) hypothétique peut supporter sans présenter de symptôme de la maladie de la décompression. Autrement dit : Les M-Values sont la pression partielle maximale tolérable de l’azote et de l’hélium pour chaque compartiment et pour chaque profondeur. Elles ont été mises en place par Robert Workman au milieu des années 60.</a:t>
            </a:r>
          </a:p>
          <a:p>
            <a:pPr marL="0" indent="0">
              <a:buNone/>
            </a:pPr>
            <a:r>
              <a:rPr lang="fr-FR" sz="1200" dirty="0">
                <a:ea typeface="+mj-ea"/>
                <a:cs typeface="+mj-cs"/>
              </a:rPr>
              <a:t>Il détermine un nouveau rapport de sursaturation de 1.58 au lieu de 2 (en ne tenant compte que de l’azote soit 79% pour les plongées à l’air) ➔ la profondeur « cible » pour le palier augmente de ce fait, il faut donc s’arrêter avant les prévisions de Haldane.</a:t>
            </a:r>
          </a:p>
          <a:p>
            <a:pPr marL="0" indent="0">
              <a:buNone/>
            </a:pPr>
            <a:r>
              <a:rPr lang="fr-FR" sz="1200" dirty="0">
                <a:ea typeface="+mj-ea"/>
                <a:cs typeface="+mj-cs"/>
              </a:rPr>
              <a:t>Workman  met en évidence deux choses :</a:t>
            </a:r>
          </a:p>
          <a:p>
            <a:pPr marL="0" indent="0">
              <a:buNone/>
            </a:pPr>
            <a:r>
              <a:rPr lang="fr-FR" sz="1200" dirty="0">
                <a:ea typeface="+mj-ea"/>
                <a:cs typeface="+mj-cs"/>
              </a:rPr>
              <a:t>➔ Le seuil de sursaturation critique dépend non seulement du compartiment, mais aussi de la profondeur.</a:t>
            </a:r>
          </a:p>
          <a:p>
            <a:pPr marL="0" indent="0">
              <a:buNone/>
            </a:pPr>
            <a:r>
              <a:rPr lang="fr-FR" sz="1200" dirty="0">
                <a:ea typeface="+mj-ea"/>
                <a:cs typeface="+mj-cs"/>
              </a:rPr>
              <a:t>➔ Chaque compartiment n’est pas caractérisé par un seul Sc, mais par une série de Sc dont la valeur dépend de la profondeur. Ce sont les M-values (Valeurs Maximales).</a:t>
            </a:r>
          </a:p>
          <a:p>
            <a:pPr marL="0" indent="0">
              <a:buNone/>
            </a:pPr>
            <a:r>
              <a:rPr lang="fr-FR" sz="1200" dirty="0">
                <a:ea typeface="+mj-ea"/>
                <a:cs typeface="+mj-cs"/>
              </a:rPr>
              <a:t>Reprises par Albert </a:t>
            </a:r>
            <a:r>
              <a:rPr lang="fr-FR" sz="1200" dirty="0" err="1">
                <a:ea typeface="+mj-ea"/>
                <a:cs typeface="+mj-cs"/>
              </a:rPr>
              <a:t>Bülhman</a:t>
            </a:r>
            <a:r>
              <a:rPr lang="fr-FR" sz="1200" dirty="0">
                <a:ea typeface="+mj-ea"/>
                <a:cs typeface="+mj-cs"/>
              </a:rPr>
              <a:t> par la suite, elles sont aujourd’hui intégrées dans la majorité des modèles de décompression des ordinateurs du marché. Les M-Values de </a:t>
            </a:r>
            <a:r>
              <a:rPr lang="fr-FR" sz="1200" dirty="0" err="1">
                <a:ea typeface="+mj-ea"/>
                <a:cs typeface="+mj-cs"/>
              </a:rPr>
              <a:t>Bülhamn</a:t>
            </a:r>
            <a:r>
              <a:rPr lang="fr-FR" sz="1200" dirty="0">
                <a:ea typeface="+mj-ea"/>
                <a:cs typeface="+mj-cs"/>
              </a:rPr>
              <a:t> se différencient des précédentes sur deux points:</a:t>
            </a:r>
          </a:p>
          <a:p>
            <a:pPr marL="0" indent="0">
              <a:buNone/>
            </a:pPr>
            <a:r>
              <a:rPr lang="fr-FR" sz="1200" dirty="0"/>
              <a:t>➔ </a:t>
            </a:r>
            <a:r>
              <a:rPr lang="fr-FR" sz="1200" dirty="0">
                <a:ea typeface="+mj-ea"/>
                <a:cs typeface="+mj-cs"/>
              </a:rPr>
              <a:t>Elles prennent en compte la pression absolue et la composition de l’air alvéolaire (au lieu de l’air atmosphérique) —&gt; Cela permet d’utiliser le concept des M-values pour les plongées en altitude.</a:t>
            </a:r>
          </a:p>
          <a:p>
            <a:pPr marL="0" indent="0">
              <a:buNone/>
            </a:pPr>
            <a:r>
              <a:rPr lang="fr-FR" sz="1200" dirty="0"/>
              <a:t>➔ </a:t>
            </a:r>
            <a:r>
              <a:rPr lang="fr-FR" sz="1200" dirty="0">
                <a:ea typeface="+mj-ea"/>
                <a:cs typeface="+mj-cs"/>
              </a:rPr>
              <a:t>Bühlmann a publié deux séries de M-values pour chaque compartiment et pour chaque profondeur, puisqu’il différencie le comportement de l’azote et de l’hélium.</a:t>
            </a:r>
          </a:p>
          <a:p>
            <a:pPr marL="0" indent="0">
              <a:buNone/>
            </a:pPr>
            <a:endParaRPr lang="fr-FR" sz="1200" dirty="0">
              <a:ea typeface="+mj-ea"/>
              <a:cs typeface="+mj-cs"/>
            </a:endParaRPr>
          </a:p>
          <a:p>
            <a:pPr marL="0" indent="0">
              <a:buNone/>
            </a:pPr>
            <a:endParaRPr lang="fr-FR" sz="1200" dirty="0">
              <a:ea typeface="+mj-ea"/>
              <a:cs typeface="+mj-cs"/>
            </a:endParaRPr>
          </a:p>
          <a:p>
            <a:pPr marL="0" indent="0">
              <a:buNone/>
            </a:pPr>
            <a:endParaRPr lang="fr-FR" sz="1200" dirty="0">
              <a:ea typeface="+mj-ea"/>
              <a:cs typeface="+mj-cs"/>
            </a:endParaRPr>
          </a:p>
          <a:p>
            <a:pPr marL="0" indent="0">
              <a:buNone/>
            </a:pPr>
            <a:endParaRPr lang="fr-FR" dirty="0"/>
          </a:p>
          <a:p>
            <a:pPr marL="0" indent="0">
              <a:buNone/>
            </a:pPr>
            <a:endParaRPr lang="fr-FR" sz="1200" dirty="0">
              <a:ea typeface="+mj-ea"/>
              <a:cs typeface="+mj-cs"/>
            </a:endParaRPr>
          </a:p>
          <a:p>
            <a:pPr marL="0" indent="0">
              <a:buNone/>
            </a:pPr>
            <a:br>
              <a:rPr lang="fr-FR" b="1" dirty="0">
                <a:solidFill>
                  <a:srgbClr val="FF0000"/>
                </a:solidFill>
              </a:rPr>
            </a:br>
            <a:br>
              <a:rPr lang="fr-FR" b="1" dirty="0">
                <a:solidFill>
                  <a:srgbClr val="FF0000"/>
                </a:solidFill>
              </a:rPr>
            </a:br>
            <a:br>
              <a:rPr lang="fr-FR" dirty="0"/>
            </a:br>
            <a:endParaRPr lang="fr-FR" dirty="0"/>
          </a:p>
        </p:txBody>
      </p:sp>
      <p:pic>
        <p:nvPicPr>
          <p:cNvPr id="5" name="Image 4">
            <a:extLst>
              <a:ext uri="{FF2B5EF4-FFF2-40B4-BE49-F238E27FC236}">
                <a16:creationId xmlns:a16="http://schemas.microsoft.com/office/drawing/2014/main" id="{B60C60FB-DA24-CED1-3576-7F6A5A0CC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1162" y="1426786"/>
            <a:ext cx="4804178" cy="4370187"/>
          </a:xfrm>
          <a:prstGeom prst="rect">
            <a:avLst/>
          </a:prstGeom>
        </p:spPr>
      </p:pic>
      <p:sp>
        <p:nvSpPr>
          <p:cNvPr id="4" name="Title 1">
            <a:extLst>
              <a:ext uri="{FF2B5EF4-FFF2-40B4-BE49-F238E27FC236}">
                <a16:creationId xmlns:a16="http://schemas.microsoft.com/office/drawing/2014/main" id="{4106BEB6-79B0-5247-C54F-4A3341CE875C}"/>
              </a:ext>
            </a:extLst>
          </p:cNvPr>
          <p:cNvSpPr txBox="1">
            <a:spLocks/>
          </p:cNvSpPr>
          <p:nvPr/>
        </p:nvSpPr>
        <p:spPr>
          <a:xfrm>
            <a:off x="6635496" y="513657"/>
            <a:ext cx="4828032" cy="26752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b="1" dirty="0">
                <a:solidFill>
                  <a:prstClr val="black"/>
                </a:solidFill>
                <a:latin typeface="Calibri Light" panose="020F0302020204030204"/>
              </a:rPr>
              <a:t>4. Les M-Values</a:t>
            </a:r>
            <a:endParaRPr lang="fr-FR" sz="1600" b="1" dirty="0"/>
          </a:p>
        </p:txBody>
      </p:sp>
    </p:spTree>
    <p:extLst>
      <p:ext uri="{BB962C8B-B14F-4D97-AF65-F5344CB8AC3E}">
        <p14:creationId xmlns:p14="http://schemas.microsoft.com/office/powerpoint/2010/main" val="158375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4766-5113-A94F-8BC1-110A26F6D4E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4143838-91DA-4741-0178-8D5DD74AC852}"/>
              </a:ext>
            </a:extLst>
          </p:cNvPr>
          <p:cNvSpPr>
            <a:spLocks noGrp="1"/>
          </p:cNvSpPr>
          <p:nvPr>
            <p:ph idx="1"/>
          </p:nvPr>
        </p:nvSpPr>
        <p:spPr>
          <a:xfrm>
            <a:off x="685800" y="1481328"/>
            <a:ext cx="6345936" cy="5184648"/>
          </a:xfrm>
        </p:spPr>
        <p:txBody>
          <a:bodyPr/>
          <a:lstStyle/>
          <a:p>
            <a:pPr marL="0" indent="0">
              <a:lnSpc>
                <a:spcPct val="100000"/>
              </a:lnSpc>
              <a:spcBef>
                <a:spcPts val="0"/>
              </a:spcBef>
              <a:buNone/>
            </a:pPr>
            <a:r>
              <a:rPr lang="fr-FR" sz="1200" dirty="0">
                <a:ea typeface="+mj-ea"/>
                <a:cs typeface="+mj-cs"/>
              </a:rPr>
              <a:t>Formalisé par Eric Baker (1998), ils sont destinés à offrir un facteur de conservatisme au modèle de </a:t>
            </a:r>
            <a:r>
              <a:rPr lang="fr-FR" sz="1200" dirty="0" err="1">
                <a:ea typeface="+mj-ea"/>
                <a:cs typeface="+mj-cs"/>
              </a:rPr>
              <a:t>Bülhman</a:t>
            </a:r>
            <a:r>
              <a:rPr lang="fr-FR" sz="1200" dirty="0">
                <a:ea typeface="+mj-ea"/>
                <a:cs typeface="+mj-cs"/>
              </a:rPr>
              <a:t>. </a:t>
            </a:r>
          </a:p>
          <a:p>
            <a:pPr marL="0" indent="0">
              <a:lnSpc>
                <a:spcPct val="100000"/>
              </a:lnSpc>
              <a:spcBef>
                <a:spcPts val="0"/>
              </a:spcBef>
              <a:buNone/>
            </a:pPr>
            <a:endParaRPr lang="fr-FR" sz="1200" dirty="0">
              <a:ea typeface="+mj-ea"/>
              <a:cs typeface="+mj-cs"/>
            </a:endParaRPr>
          </a:p>
          <a:p>
            <a:pPr marL="0" indent="0">
              <a:lnSpc>
                <a:spcPct val="100000"/>
              </a:lnSpc>
              <a:spcBef>
                <a:spcPts val="0"/>
              </a:spcBef>
              <a:buNone/>
            </a:pPr>
            <a:r>
              <a:rPr lang="fr-FR" sz="1200" dirty="0">
                <a:ea typeface="+mj-ea"/>
                <a:cs typeface="+mj-cs"/>
              </a:rPr>
              <a:t>En règle générale on retrouve un GF fond (bas, </a:t>
            </a:r>
            <a:r>
              <a:rPr lang="fr-FR" sz="1200" dirty="0" err="1">
                <a:ea typeface="+mj-ea"/>
                <a:cs typeface="+mj-cs"/>
              </a:rPr>
              <a:t>low</a:t>
            </a:r>
            <a:r>
              <a:rPr lang="fr-FR" sz="1200" dirty="0">
                <a:ea typeface="+mj-ea"/>
                <a:cs typeface="+mj-cs"/>
              </a:rPr>
              <a:t>) qui fixe la profondeur du 1er palier et un GF proche de la surface (haut, high) qui fixe la durée de la décompression. </a:t>
            </a:r>
          </a:p>
          <a:p>
            <a:pPr marL="0" indent="0">
              <a:lnSpc>
                <a:spcPct val="100000"/>
              </a:lnSpc>
              <a:spcBef>
                <a:spcPts val="0"/>
              </a:spcBef>
              <a:buNone/>
            </a:pPr>
            <a:r>
              <a:rPr lang="fr-FR" sz="1200" dirty="0">
                <a:ea typeface="+mj-ea"/>
                <a:cs typeface="+mj-cs"/>
              </a:rPr>
              <a:t>Plus les % sont faibles et plus les paliers sont profonds et la déco longue.</a:t>
            </a:r>
          </a:p>
          <a:p>
            <a:pPr marL="0" indent="0">
              <a:lnSpc>
                <a:spcPct val="100000"/>
              </a:lnSpc>
              <a:spcBef>
                <a:spcPts val="0"/>
              </a:spcBef>
              <a:buNone/>
            </a:pPr>
            <a:endParaRPr lang="fr-FR" sz="1200" dirty="0">
              <a:ea typeface="+mj-ea"/>
              <a:cs typeface="+mj-cs"/>
            </a:endParaRPr>
          </a:p>
          <a:p>
            <a:pPr marL="0" indent="0">
              <a:lnSpc>
                <a:spcPct val="100000"/>
              </a:lnSpc>
              <a:spcBef>
                <a:spcPts val="0"/>
              </a:spcBef>
              <a:buNone/>
            </a:pPr>
            <a:r>
              <a:rPr lang="fr-FR" sz="1200" u="sng" dirty="0">
                <a:ea typeface="+mj-ea"/>
                <a:cs typeface="+mj-cs"/>
              </a:rPr>
              <a:t>CONNAISSANCES ACTUELLES SUR L’UTILISATION DES « GF »:</a:t>
            </a:r>
          </a:p>
          <a:p>
            <a:pPr marL="0" indent="0">
              <a:lnSpc>
                <a:spcPct val="100000"/>
              </a:lnSpc>
              <a:spcBef>
                <a:spcPts val="0"/>
              </a:spcBef>
              <a:buNone/>
            </a:pPr>
            <a:r>
              <a:rPr lang="fr-FR" sz="1200" dirty="0">
                <a:ea typeface="+mj-ea"/>
                <a:cs typeface="+mj-cs"/>
              </a:rPr>
              <a:t>Une étude menée par DAN en 2017 montre que les GF ont un lien direct avec le nombre de bulles. Plus le GF est élevé et plus le nombre d’ADD l’est aussi. On ne constate pas d’ADD lorsque le GF avoisine 62% mais à contrario beaucoup d’accidents pour des GF à 79%. Cependant, il existe une très grande variabilité individuelle qui peut-être influencée notamment par le préconditionné avant la plongée. On constate donc dans les M-Value une zone grise entre 72 et 84% de GF très accidentogène où le nombre d’ADD est très élevé. Cette zone semble « non couverte » par les ordinateurs de plongée actuel.</a:t>
            </a:r>
          </a:p>
          <a:p>
            <a:pPr marL="0" indent="0">
              <a:lnSpc>
                <a:spcPct val="100000"/>
              </a:lnSpc>
              <a:spcBef>
                <a:spcPts val="0"/>
              </a:spcBef>
              <a:buNone/>
            </a:pPr>
            <a:endParaRPr lang="fr-FR" sz="1200" dirty="0">
              <a:ea typeface="+mj-ea"/>
              <a:cs typeface="+mj-cs"/>
            </a:endParaRPr>
          </a:p>
          <a:p>
            <a:pPr marL="0" indent="0">
              <a:lnSpc>
                <a:spcPct val="100000"/>
              </a:lnSpc>
              <a:spcBef>
                <a:spcPts val="0"/>
              </a:spcBef>
              <a:buNone/>
            </a:pPr>
            <a:r>
              <a:rPr lang="fr-FR" sz="1200" dirty="0">
                <a:ea typeface="+mj-ea"/>
                <a:cs typeface="+mj-cs"/>
              </a:rPr>
              <a:t>Il semblerait que l’utilisation des « GF » serait plus pertinente pour les plongées aux mélanges que pour les plongées à l’air, ces derniers ne répondant pas à l’entièreté des phénomènes d’accidentologie actuels (notamment aux différents processus de croissance des bulles).</a:t>
            </a:r>
          </a:p>
          <a:p>
            <a:pPr marL="0" indent="0">
              <a:lnSpc>
                <a:spcPct val="100000"/>
              </a:lnSpc>
              <a:spcBef>
                <a:spcPts val="0"/>
              </a:spcBef>
              <a:buNone/>
            </a:pPr>
            <a:endParaRPr lang="fr-FR" sz="1200" dirty="0">
              <a:highlight>
                <a:srgbClr val="FFFF00"/>
              </a:highlight>
              <a:ea typeface="+mj-ea"/>
              <a:cs typeface="+mj-cs"/>
            </a:endParaRPr>
          </a:p>
          <a:p>
            <a:pPr marL="0" indent="0">
              <a:lnSpc>
                <a:spcPct val="100000"/>
              </a:lnSpc>
              <a:spcBef>
                <a:spcPts val="0"/>
              </a:spcBef>
              <a:buNone/>
            </a:pPr>
            <a:endParaRPr lang="fr-FR" sz="1200" dirty="0">
              <a:ea typeface="+mj-ea"/>
              <a:cs typeface="+mj-cs"/>
            </a:endParaRPr>
          </a:p>
          <a:p>
            <a:pPr marL="0" indent="0">
              <a:lnSpc>
                <a:spcPct val="100000"/>
              </a:lnSpc>
              <a:spcBef>
                <a:spcPts val="0"/>
              </a:spcBef>
              <a:buNone/>
            </a:pPr>
            <a:endParaRPr lang="fr-FR" sz="1200" dirty="0">
              <a:ea typeface="+mj-ea"/>
              <a:cs typeface="+mj-cs"/>
            </a:endParaRPr>
          </a:p>
          <a:p>
            <a:endParaRPr lang="fr-FR" dirty="0"/>
          </a:p>
        </p:txBody>
      </p:sp>
      <p:pic>
        <p:nvPicPr>
          <p:cNvPr id="5" name="Image 4">
            <a:extLst>
              <a:ext uri="{FF2B5EF4-FFF2-40B4-BE49-F238E27FC236}">
                <a16:creationId xmlns:a16="http://schemas.microsoft.com/office/drawing/2014/main" id="{F465BBC9-E1D4-EDA6-8BC7-317EE596B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971" y="1543586"/>
            <a:ext cx="4512877" cy="3770827"/>
          </a:xfrm>
          <a:prstGeom prst="rect">
            <a:avLst/>
          </a:prstGeom>
        </p:spPr>
      </p:pic>
      <p:sp>
        <p:nvSpPr>
          <p:cNvPr id="4" name="Title 1">
            <a:extLst>
              <a:ext uri="{FF2B5EF4-FFF2-40B4-BE49-F238E27FC236}">
                <a16:creationId xmlns:a16="http://schemas.microsoft.com/office/drawing/2014/main" id="{13676ECD-6B6C-CC5E-7760-32B46693F958}"/>
              </a:ext>
            </a:extLst>
          </p:cNvPr>
          <p:cNvSpPr txBox="1">
            <a:spLocks/>
          </p:cNvSpPr>
          <p:nvPr/>
        </p:nvSpPr>
        <p:spPr>
          <a:xfrm>
            <a:off x="6635496" y="513657"/>
            <a:ext cx="4828032" cy="26752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600" b="1" dirty="0">
                <a:solidFill>
                  <a:prstClr val="black"/>
                </a:solidFill>
                <a:latin typeface="Calibri Light" panose="020F0302020204030204"/>
              </a:rPr>
              <a:t>5. Les « Gradient-factor »(GF)</a:t>
            </a:r>
            <a:endParaRPr lang="fr-FR" sz="1600" b="1" dirty="0"/>
          </a:p>
        </p:txBody>
      </p:sp>
      <p:sp>
        <p:nvSpPr>
          <p:cNvPr id="6" name="Espace réservé du contenu 2">
            <a:extLst>
              <a:ext uri="{FF2B5EF4-FFF2-40B4-BE49-F238E27FC236}">
                <a16:creationId xmlns:a16="http://schemas.microsoft.com/office/drawing/2014/main" id="{F4B77644-CAB2-0FD8-1494-90E96CA954F1}"/>
              </a:ext>
            </a:extLst>
          </p:cNvPr>
          <p:cNvSpPr txBox="1">
            <a:spLocks/>
          </p:cNvSpPr>
          <p:nvPr/>
        </p:nvSpPr>
        <p:spPr>
          <a:xfrm>
            <a:off x="545053" y="5376672"/>
            <a:ext cx="10961147" cy="9755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fr-FR" sz="1200" u="sng" dirty="0">
                <a:ea typeface="+mj-ea"/>
                <a:cs typeface="+mj-cs"/>
              </a:rPr>
              <a:t>A retenir / Perspectives</a:t>
            </a:r>
            <a:r>
              <a:rPr lang="fr-FR" sz="1200" dirty="0">
                <a:ea typeface="+mj-ea"/>
                <a:cs typeface="+mj-cs"/>
              </a:rPr>
              <a:t>:</a:t>
            </a:r>
          </a:p>
          <a:p>
            <a:pPr marL="0" indent="0" algn="ctr">
              <a:lnSpc>
                <a:spcPct val="100000"/>
              </a:lnSpc>
              <a:spcBef>
                <a:spcPts val="0"/>
              </a:spcBef>
              <a:buNone/>
            </a:pPr>
            <a:r>
              <a:rPr lang="fr-FR" sz="1200" dirty="0">
                <a:ea typeface="+mj-ea"/>
                <a:cs typeface="+mj-cs"/>
              </a:rPr>
              <a:t>Entre la théorie; les statistiques; les calculs mathématiques et les moyens de désaturation actuels il y a les hommes; leur physiologie variable; la réflexion et surtout le bon sens. L</a:t>
            </a:r>
            <a:r>
              <a:rPr lang="fr-FR" sz="1200" dirty="0"/>
              <a:t>es variations ne sont pas expliquées par les algorithmes actuellement utilisés.</a:t>
            </a:r>
            <a:endParaRPr lang="fr-FR" sz="1200" dirty="0">
              <a:ea typeface="+mj-ea"/>
              <a:cs typeface="+mj-cs"/>
            </a:endParaRPr>
          </a:p>
          <a:p>
            <a:pPr marL="0" indent="0" algn="ctr">
              <a:lnSpc>
                <a:spcPct val="100000"/>
              </a:lnSpc>
              <a:spcBef>
                <a:spcPts val="0"/>
              </a:spcBef>
              <a:buFont typeface="Arial" panose="020B0604020202020204" pitchFamily="34" charset="0"/>
              <a:buNone/>
            </a:pPr>
            <a:endParaRPr lang="fr-FR" sz="1200" dirty="0">
              <a:ea typeface="+mj-ea"/>
              <a:cs typeface="+mj-cs"/>
            </a:endParaRPr>
          </a:p>
          <a:p>
            <a:pPr marL="0" indent="0" algn="ctr">
              <a:lnSpc>
                <a:spcPct val="100000"/>
              </a:lnSpc>
              <a:spcBef>
                <a:spcPts val="0"/>
              </a:spcBef>
              <a:buFont typeface="Arial" panose="020B0604020202020204" pitchFamily="34" charset="0"/>
              <a:buNone/>
            </a:pPr>
            <a:r>
              <a:rPr lang="fr-FR" sz="1200" dirty="0">
                <a:ea typeface="+mj-ea"/>
                <a:cs typeface="+mj-cs"/>
              </a:rPr>
              <a:t>La tendance générale est au ralentissement des vitesses de remontée et les recherches actuelles s’orientent autour de la détection des bulles en temps réel; de la physiologie; de la biologie et de l’immunologie afin d’obtenir une désaturation personnalisée</a:t>
            </a:r>
          </a:p>
          <a:p>
            <a:endParaRPr lang="fr-FR" dirty="0"/>
          </a:p>
        </p:txBody>
      </p:sp>
    </p:spTree>
    <p:extLst>
      <p:ext uri="{BB962C8B-B14F-4D97-AF65-F5344CB8AC3E}">
        <p14:creationId xmlns:p14="http://schemas.microsoft.com/office/powerpoint/2010/main" val="411466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90EDF-C3CA-CE0E-1571-1C2B79308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4E98B7-F71C-824F-2352-B36449BA2206}"/>
              </a:ext>
            </a:extLst>
          </p:cNvPr>
          <p:cNvSpPr>
            <a:spLocks noGrp="1"/>
          </p:cNvSpPr>
          <p:nvPr>
            <p:ph type="ctrTitle"/>
          </p:nvPr>
        </p:nvSpPr>
        <p:spPr>
          <a:xfrm>
            <a:off x="365760" y="1207008"/>
            <a:ext cx="11658600" cy="5532120"/>
          </a:xfrm>
        </p:spPr>
        <p:txBody>
          <a:bodyPr anchor="t"/>
          <a:lstStyle/>
          <a:p>
            <a:pPr algn="l"/>
            <a:r>
              <a:rPr lang="fr-FR" sz="1200" dirty="0">
                <a:latin typeface="+mn-lt"/>
              </a:rPr>
              <a:t>Belin, J.-M. (2002, juin). </a:t>
            </a:r>
            <a:r>
              <a:rPr lang="fr-FR" sz="1200" i="1" dirty="0">
                <a:latin typeface="+mn-lt"/>
              </a:rPr>
              <a:t>Les dessous de la décompression</a:t>
            </a:r>
            <a:r>
              <a:rPr lang="fr-FR" sz="1200" dirty="0">
                <a:latin typeface="+mn-lt"/>
              </a:rPr>
              <a:t> [Mémoire].</a:t>
            </a:r>
            <a:br>
              <a:rPr lang="fr-FR" sz="1200" dirty="0">
                <a:latin typeface="+mn-lt"/>
              </a:rPr>
            </a:br>
            <a:br>
              <a:rPr lang="fr-FR" sz="1200" dirty="0">
                <a:latin typeface="+mn-lt"/>
              </a:rPr>
            </a:br>
            <a:r>
              <a:rPr lang="fr-FR" sz="1200" dirty="0"/>
              <a:t>Bertrand, A., </a:t>
            </a:r>
            <a:r>
              <a:rPr lang="fr-FR" sz="1200" dirty="0" err="1"/>
              <a:t>Vautey</a:t>
            </a:r>
            <a:r>
              <a:rPr lang="fr-FR" sz="1200" dirty="0"/>
              <a:t>, A. (2019) </a:t>
            </a:r>
            <a:r>
              <a:rPr lang="fr-FR" sz="1200" i="1" dirty="0"/>
              <a:t>Caractéristiques principales des ordinateurs de plongée. </a:t>
            </a:r>
            <a:r>
              <a:rPr lang="fr-FR" sz="1200" i="1" dirty="0">
                <a:hlinkClick r:id="rId2"/>
              </a:rPr>
              <a:t>https://ffessm-ctr-aura.fr/wp-content/uploads/2020/09/Ordinateurs.pdf</a:t>
            </a:r>
            <a:br>
              <a:rPr lang="fr-FR" sz="1200" dirty="0">
                <a:latin typeface="+mn-lt"/>
              </a:rPr>
            </a:br>
            <a:br>
              <a:rPr lang="fr-FR" sz="1200" dirty="0">
                <a:latin typeface="+mn-lt"/>
              </a:rPr>
            </a:br>
            <a:r>
              <a:rPr lang="fr-FR" sz="1200" dirty="0"/>
              <a:t>Cordier, H. (2022, juillet). </a:t>
            </a:r>
            <a:r>
              <a:rPr lang="fr-FR" sz="1200" i="1" dirty="0"/>
              <a:t>Présentation sur la désaturation</a:t>
            </a:r>
            <a:r>
              <a:rPr lang="fr-FR" sz="1200" dirty="0"/>
              <a:t> [Stage final MF2 Hendaye, IN </a:t>
            </a:r>
            <a:r>
              <a:rPr lang="fr-FR" sz="1200"/>
              <a:t>179]</a:t>
            </a:r>
            <a:br>
              <a:rPr lang="fr-FR" sz="1200"/>
            </a:br>
            <a:br>
              <a:rPr lang="fr-FR" sz="1200" dirty="0"/>
            </a:br>
            <a:r>
              <a:rPr lang="fr-FR" sz="1200" dirty="0" err="1"/>
              <a:t>Denoble</a:t>
            </a:r>
            <a:r>
              <a:rPr lang="fr-FR" sz="1200" dirty="0"/>
              <a:t>, P., </a:t>
            </a:r>
            <a:r>
              <a:rPr lang="fr-FR" sz="1200" dirty="0" err="1"/>
              <a:t>Marroni</a:t>
            </a:r>
            <a:r>
              <a:rPr lang="fr-FR" sz="1200" dirty="0"/>
              <a:t>, A., &amp; DAN Europe </a:t>
            </a:r>
            <a:r>
              <a:rPr lang="fr-FR" sz="1200" dirty="0" err="1"/>
              <a:t>Research</a:t>
            </a:r>
            <a:r>
              <a:rPr lang="fr-FR" sz="1200" dirty="0"/>
              <a:t> Division. (2015, </a:t>
            </a:r>
            <a:r>
              <a:rPr lang="fr-FR" sz="1200" dirty="0" err="1"/>
              <a:t>September</a:t>
            </a:r>
            <a:r>
              <a:rPr lang="fr-FR" sz="1200" dirty="0"/>
              <a:t>). </a:t>
            </a:r>
            <a:r>
              <a:rPr lang="fr-FR" sz="1200" i="1" dirty="0"/>
              <a:t>Gradient </a:t>
            </a:r>
            <a:r>
              <a:rPr lang="fr-FR" sz="1200" i="1" dirty="0" err="1"/>
              <a:t>factors</a:t>
            </a:r>
            <a:r>
              <a:rPr lang="fr-FR" sz="1200" i="1" dirty="0"/>
              <a:t> can </a:t>
            </a:r>
            <a:r>
              <a:rPr lang="fr-FR" sz="1200" i="1" dirty="0" err="1"/>
              <a:t>be</a:t>
            </a:r>
            <a:r>
              <a:rPr lang="fr-FR" sz="1200" i="1" dirty="0"/>
              <a:t> </a:t>
            </a:r>
            <a:r>
              <a:rPr lang="fr-FR" sz="1200" i="1" dirty="0" err="1"/>
              <a:t>used</a:t>
            </a:r>
            <a:r>
              <a:rPr lang="fr-FR" sz="1200" i="1" dirty="0"/>
              <a:t> to control for </a:t>
            </a:r>
            <a:r>
              <a:rPr lang="fr-FR" sz="1200" i="1" dirty="0" err="1"/>
              <a:t>depth</a:t>
            </a:r>
            <a:r>
              <a:rPr lang="fr-FR" sz="1200" i="1" dirty="0"/>
              <a:t>-time </a:t>
            </a:r>
            <a:r>
              <a:rPr lang="fr-FR" sz="1200" i="1" dirty="0" err="1"/>
              <a:t>exposure</a:t>
            </a:r>
            <a:r>
              <a:rPr lang="fr-FR" sz="1200" i="1" dirty="0"/>
              <a:t> and </a:t>
            </a:r>
            <a:r>
              <a:rPr lang="fr-FR" sz="1200" i="1" dirty="0" err="1"/>
              <a:t>alleviate</a:t>
            </a:r>
            <a:r>
              <a:rPr lang="fr-FR" sz="1200" i="1" dirty="0"/>
              <a:t> the </a:t>
            </a:r>
            <a:r>
              <a:rPr lang="fr-FR" sz="1200" i="1" dirty="0" err="1"/>
              <a:t>risk</a:t>
            </a:r>
            <a:r>
              <a:rPr lang="fr-FR" sz="1200" i="1" dirty="0"/>
              <a:t> of </a:t>
            </a:r>
            <a:r>
              <a:rPr lang="fr-FR" sz="1200" i="1" dirty="0" err="1"/>
              <a:t>decompression</a:t>
            </a:r>
            <a:r>
              <a:rPr lang="fr-FR" sz="1200" i="1" dirty="0"/>
              <a:t> </a:t>
            </a:r>
            <a:r>
              <a:rPr lang="fr-FR" sz="1200" i="1" dirty="0" err="1"/>
              <a:t>sickness</a:t>
            </a:r>
            <a:r>
              <a:rPr lang="fr-FR" sz="1200" i="1" dirty="0"/>
              <a:t> in </a:t>
            </a:r>
            <a:r>
              <a:rPr lang="fr-FR" sz="1200" i="1" dirty="0" err="1"/>
              <a:t>recreational</a:t>
            </a:r>
            <a:r>
              <a:rPr lang="fr-FR" sz="1200" i="1" dirty="0"/>
              <a:t> </a:t>
            </a:r>
            <a:r>
              <a:rPr lang="fr-FR" sz="1200" i="1" dirty="0" err="1"/>
              <a:t>diving</a:t>
            </a:r>
            <a:r>
              <a:rPr lang="fr-FR" sz="1200" dirty="0"/>
              <a:t>. Communication présentée à l’</a:t>
            </a:r>
            <a:r>
              <a:rPr lang="fr-FR" sz="1200" dirty="0" err="1"/>
              <a:t>European</a:t>
            </a:r>
            <a:r>
              <a:rPr lang="fr-FR" sz="1200" dirty="0"/>
              <a:t> </a:t>
            </a:r>
            <a:r>
              <a:rPr lang="fr-FR" sz="1200" dirty="0" err="1"/>
              <a:t>Underwater</a:t>
            </a:r>
            <a:r>
              <a:rPr lang="fr-FR" sz="1200" dirty="0"/>
              <a:t> and </a:t>
            </a:r>
            <a:r>
              <a:rPr lang="fr-FR" sz="1200" dirty="0" err="1"/>
              <a:t>Baromedical</a:t>
            </a:r>
            <a:r>
              <a:rPr lang="fr-FR" sz="1200" dirty="0"/>
              <a:t> Society (EUBS) </a:t>
            </a:r>
            <a:r>
              <a:rPr lang="fr-FR" sz="1200" dirty="0" err="1"/>
              <a:t>Annual</a:t>
            </a:r>
            <a:r>
              <a:rPr lang="fr-FR" sz="1200" dirty="0"/>
              <a:t> Scientific Meeting, Wiesbaden, Allemagne. Divers </a:t>
            </a:r>
            <a:r>
              <a:rPr lang="fr-FR" sz="1200" dirty="0" err="1"/>
              <a:t>Alert</a:t>
            </a:r>
            <a:r>
              <a:rPr lang="fr-FR" sz="1200" dirty="0"/>
              <a:t> Network. </a:t>
            </a:r>
            <a:r>
              <a:rPr lang="fr-FR" sz="1200" dirty="0">
                <a:hlinkClick r:id="rId3"/>
              </a:rPr>
              <a:t>https://dan.org/safety-prevention/diver-safety/divers-blog/gradient-factors-can-be-used-to-control-for-depth-time-exposure-and-alleviate-the-risk-of-decompression-sickness-in-recreational-diving/</a:t>
            </a:r>
            <a:br>
              <a:rPr lang="fr-FR" sz="1200" dirty="0"/>
            </a:br>
            <a:br>
              <a:rPr lang="fr-FR" sz="1200" dirty="0">
                <a:latin typeface="+mn-lt"/>
              </a:rPr>
            </a:br>
            <a:r>
              <a:rPr lang="fr-FR" sz="1200" dirty="0" err="1">
                <a:latin typeface="+mn-lt"/>
              </a:rPr>
              <a:t>Falzone</a:t>
            </a:r>
            <a:r>
              <a:rPr lang="fr-FR" sz="1200" dirty="0">
                <a:latin typeface="+mn-lt"/>
              </a:rPr>
              <a:t>, </a:t>
            </a:r>
            <a:r>
              <a:rPr lang="fr-FR" sz="1200" dirty="0" err="1">
                <a:latin typeface="+mn-lt"/>
              </a:rPr>
              <a:t>T</a:t>
            </a:r>
            <a:r>
              <a:rPr lang="fr-FR" sz="1200" dirty="0">
                <a:latin typeface="+mn-lt"/>
              </a:rPr>
              <a:t>. (2019, novembre). </a:t>
            </a:r>
            <a:r>
              <a:rPr lang="fr-FR" sz="1200" i="1" dirty="0">
                <a:latin typeface="+mn-lt"/>
              </a:rPr>
              <a:t>Les dernières données sur la décompression : genèse et gestion des bulles, dysfonction endothéliale…</a:t>
            </a:r>
            <a:r>
              <a:rPr lang="fr-FR" sz="1200" dirty="0">
                <a:latin typeface="+mn-lt"/>
              </a:rPr>
              <a:t> [Mémoire d’Instructeur National].</a:t>
            </a:r>
            <a:br>
              <a:rPr lang="fr-FR" sz="1200" dirty="0">
                <a:latin typeface="+mn-lt"/>
              </a:rPr>
            </a:br>
            <a:br>
              <a:rPr lang="fr-FR" sz="1200" dirty="0">
                <a:latin typeface="+mn-lt"/>
              </a:rPr>
            </a:br>
            <a:br>
              <a:rPr lang="fr-FR" sz="1200" dirty="0"/>
            </a:br>
            <a:r>
              <a:rPr lang="fr-FR" sz="1200" dirty="0"/>
              <a:t>	</a:t>
            </a:r>
            <a:br>
              <a:rPr lang="fr-FR" sz="1200" dirty="0"/>
            </a:br>
            <a:br>
              <a:rPr lang="fr-FR" sz="1200" dirty="0"/>
            </a:br>
            <a:br>
              <a:rPr lang="fr-FR" sz="1200" dirty="0"/>
            </a:br>
            <a:br>
              <a:rPr lang="fr-FR" sz="1200" dirty="0"/>
            </a:br>
            <a:r>
              <a:rPr lang="fr-FR" sz="1200" dirty="0"/>
              <a:t> </a:t>
            </a:r>
            <a:endParaRPr sz="1200" dirty="0"/>
          </a:p>
        </p:txBody>
      </p:sp>
      <p:sp>
        <p:nvSpPr>
          <p:cNvPr id="3" name="Title 1">
            <a:extLst>
              <a:ext uri="{FF2B5EF4-FFF2-40B4-BE49-F238E27FC236}">
                <a16:creationId xmlns:a16="http://schemas.microsoft.com/office/drawing/2014/main" id="{8A4B4E99-05FC-49E8-DA2F-01516FD89C57}"/>
              </a:ext>
            </a:extLst>
          </p:cNvPr>
          <p:cNvSpPr txBox="1">
            <a:spLocks/>
          </p:cNvSpPr>
          <p:nvPr/>
        </p:nvSpPr>
        <p:spPr>
          <a:xfrm>
            <a:off x="6525768" y="299403"/>
            <a:ext cx="4828032" cy="26752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Light" panose="020F0302020204030204"/>
                <a:ea typeface="+mj-ea"/>
                <a:cs typeface="+mj-cs"/>
              </a:rPr>
              <a:t>Bibliographie</a:t>
            </a:r>
          </a:p>
        </p:txBody>
      </p:sp>
    </p:spTree>
    <p:extLst>
      <p:ext uri="{BB962C8B-B14F-4D97-AF65-F5344CB8AC3E}">
        <p14:creationId xmlns:p14="http://schemas.microsoft.com/office/powerpoint/2010/main" val="33751815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45221</TotalTime>
  <Words>2262</Words>
  <Application>Microsoft Macintosh PowerPoint</Application>
  <PresentationFormat>Grand écran</PresentationFormat>
  <Paragraphs>93</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Aptos</vt:lpstr>
      <vt:lpstr>Arial</vt:lpstr>
      <vt:lpstr>Calibri</vt:lpstr>
      <vt:lpstr>Calibri Light</vt:lpstr>
      <vt:lpstr>Comic Sans MS</vt:lpstr>
      <vt:lpstr>Thème Office</vt:lpstr>
      <vt:lpstr>Les modèles de désaturation utilisés aujourd’hui</vt:lpstr>
      <vt:lpstr>Formation des microbulles et interaction avec la désaturation: Il existe plusieurs origines à la naissance et à la croissance des microbulles : - Diffusion au travers des parois alvéolaires et tissulaires: le gaz se diffuse au travers des parois alvéolaires pour aller se dissoudre dans le sang (Hempleman, 1952),  - Bulles extra vasculaires et leur volume critique (bulles interstitielles : Hempleman et Hennesy en 1977): Les bulles sont la cause des symptômes des ADD. Les gaz nucleï existent ou se forment dans les tissus extra vasculaires durant la décompression. Au moment de la diffusion au travers de la paroi tissulaire le gaz dissout reprend sa forme gazeuse sous forme de microbulles (gaz nucleï). Une fois la paroi franchie, en situation normale, le gaz se dissout à nouveau. Cette dissolution n’est pas immédiate et la microbulle met un certain temps à se dissoudre, elle a une durée de vie. Ce modèle permet de calculer une taille critique de bulle pour un nombre total de bulles.    - Perméabilité variable d’une bulle (Yount et Hoffman : VPM en 1986): En dessous d’un certain volume, appelé volume critique, la bulle est imperméable (pas d’échanges entre l’intérieur de la bulle et le gaz dissous à l’extérieur). Au-dessus d’un certain volume, le gaz peut soit diffuser de la bulle vers le liquide et la dissolution va contribuer à la faire diminuer, soit diffuser du liquide vers la bulle et contribuer à la faire grossir.   - Coalescence (regroupement) des bulles (Wienke : RGBM en 1991)   Autres facteurs pouvant favoriser le phénomène bullaire: La « théorie des microbulles » ou des noyaux gazeux préexistants, explique en partie, l’existence de microbulles artérielles et veineuses non pathogènes dès les premiers instants de la plongée et lors de la remontée (le début de la désaturation). L’apparition des microbulles est liée à des phénomènes de cavitation au niveau des valves cardiaques mais également au niveau des jonctions des vaisseaux en plus petits vaisseaux.  Mais également, par frottement tout au long des parois non homogène des vaisseaux sanguins. Les microbulles ont, en conditions ordinaires, une capacité de survie de quelques minutes. En plongée, la tension des gaz dissous dans le sang (N2, CO2) favorise l’allongement de la durée de vie des microbulles, qui peuvent ainsi atteindre des tissus, où le dégazage dû à la désaturation, participe à l’augmentation de leur volume.  Cette augmentation de volume, ajoutée à des conditions physiques et physiologiques particulières (hyperpression pulmonaire à la remontée, shunts artério-veineux, FOP…) laissent supposer qu’elles passent le filtre pulmonaire et qu’elles peuvent effectuer plusieurs cycles circulatoires d’amplification.  Les microbulles sont par essence instables, pouvant se résorber, ou, à l’inverse croître jusqu’à devenir des bulles visibles au niveau artérielle ou tissulaire, de diamètre pouvant engendrer un ADD.       </vt:lpstr>
      <vt:lpstr> 1. Modèle de désaturation: Un modèle est une représentation simplifiée (et incomplète) d’un ou de phénomènes difficiles à appréhender. En plongée, la phase de désaturation fait intervenir des phénomènes complexes (physique, physiologique, immunologique,…) qui aujourd’hui encore ne sont pas totalement identifiés.  En se fondant sur des hypothèses simplificatrices, certains modèles ont permis de sécuriser la phase de désaturation.  Certains sont traduits uniquement sous forme de tables de plongée, d’autres sont intégrés dans des ordinateurs ou des logiciels de plongée.  Tables et ordinateurs sont des formes de présentation différentes des résultats fournis par un modèle mathématique.  2. Perfusion vs. Diffusion: Perfusion: Transport d’un élément (par exemple un gaz comme l’azote ou l’hélium) dans l’organisme par le sang. La perfusion correspond à la dynamique de remplissage d’un organe ou d’un tissu. Elle dépend de la solubilité gaz/sang et gaz/tissu, du débit sanguin et du volume du tissu. Diffusion: Migration spontanée d’un élément (gaz: azote ou hélium) depuis la zone où il est le plus concentré vers celle où il est le moins concentré. Pénétration et évacuation des gaz des différents organes et tissus par ce phénomène de diffusion.  Difficulté pour modéliser les 2 phénomènes de manière combinée, la majorité des modèles de désaturation existants, privilégient l’un ou l’autre des 2 phénomènes, considérant alors que le second a peu/pas d’influence sur le premier. Ainsi, un modèle Haldanien est un modèle dit « à perfusion » car pour ce modèle, le temps d’acheminement des gaz est plus important que le temps de diffusion, ce modèle considère que le transport des gaz par le sang est le facteur limitatif de l’absorption et de la désorption. Un modèle « à perfusion » suppose qu’il suffit qu’une quantité X de gaz soit transportée pour qu’elle soit diffusée en totalité au sang et aux tissus. Au contraire, un modèle « à diffusion » considère que le phénomène limitatif est la diffusion, et qu’il ne suffit pas que le gaz soit transporté pour qu’il soit transmis à 100% au sang et aux tissus (modèles d’Hempleman et de Hills).  3. Modèle à microbulles: Un modèle dit « à microbulles » ne prend en compte que l’azote dissous et fait remonter le plongeur à la limite du risque d’ADD symbolisé par le seuil de « sursaturation critique : Sc » ou les M-Values, il complète le modèle Haldanien en tentant de modéliser la présence de noyaux gazeux lors de la désaturation. Dans ces modèles qui prennent en compte l’existence de microbulles (RGBM, VPM et ses évolutions ; Bülhmann ZH-L8 ADT MB …) le plongeur est conduit à se tenir plus loin de la limite de risque que dans les modèles haldaniens.  Aujourd’hui, quasiment tous les ordinateurs de plongée récents, associent l’approche haldanienne et des portions des modèles à microbulles.  Les modèles à microbulles sont complexes, plus mathématiques que physiologiques et quasiment impossible à comprendre dans leur entièreté.  De fait, nous ne devons pas perdre notre esprit critique, particulièrement lors du paramétrage des ordinateurs de plongée (conservatisme / GF): « Il faut bien se convaincre qu’en matière de décompression, la vérité n’est pas téléchargeable » (Dr Bernard Gardette – Comex)       </vt:lpstr>
      <vt:lpstr>Présentation PowerPoint</vt:lpstr>
      <vt:lpstr>Présentation PowerPoint</vt:lpstr>
      <vt:lpstr>Présentation PowerPoint</vt:lpstr>
      <vt:lpstr>Belin, J.-M. (2002, juin). Les dessous de la décompression [Mémoire].  Bertrand, A., Vautey, A. (2019) Caractéristiques principales des ordinateurs de plongée. https://ffessm-ctr-aura.fr/wp-content/uploads/2020/09/Ordinateurs.pdf  Cordier, H. (2022, juillet). Présentation sur la désaturation [Stage final MF2 Hendaye, IN 179]  Denoble, P., Marroni, A., &amp; DAN Europe Research Division. (2015, September). Gradient factors can be used to control for depth-time exposure and alleviate the risk of decompression sickness in recreational diving. Communication présentée à l’European Underwater and Baromedical Society (EUBS) Annual Scientific Meeting, Wiesbaden, Allemagne. Divers Alert Network. https://dan.org/safety-prevention/diver-safety/divers-blog/gradient-factors-can-be-used-to-control-for-depth-time-exposure-and-alleviate-the-risk-of-decompression-sickness-in-recreational-diving/  Falzone, T. (2019, novembre). Les dernières données sur la décompression : genèse et gestion des bulles, dysfonction endothéliale… [Mémoire d’Instructeur 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DESSERTINE Olivier</dc:creator>
  <cp:lastModifiedBy>Marty Anne</cp:lastModifiedBy>
  <cp:revision>28</cp:revision>
  <dcterms:created xsi:type="dcterms:W3CDTF">2024-09-11T10:55:41Z</dcterms:created>
  <dcterms:modified xsi:type="dcterms:W3CDTF">2025-09-09T09:35:06Z</dcterms:modified>
</cp:coreProperties>
</file>