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60"/>
  </p:normalViewPr>
  <p:slideViewPr>
    <p:cSldViewPr snapToGrid="0">
      <p:cViewPr varScale="1">
        <p:scale>
          <a:sx n="105" d="100"/>
          <a:sy n="105" d="100"/>
        </p:scale>
        <p:origin x="2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9F7EE-BF6F-4FE6-883D-A40A42A93603}" type="datetimeFigureOut">
              <a:rPr lang="fr-CH" smtClean="0"/>
              <a:t>03.09.2025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053A2-E7D7-4950-AB81-1151D60FBC0F}" type="slidenum">
              <a:rPr lang="fr-CH" smtClean="0"/>
              <a:t>‹N°›</a:t>
            </a:fld>
            <a:endParaRPr lang="fr-CH"/>
          </a:p>
        </p:txBody>
      </p:sp>
    </p:spTree>
    <p:extLst>
      <p:ext uri="{BB962C8B-B14F-4D97-AF65-F5344CB8AC3E}">
        <p14:creationId xmlns:p14="http://schemas.microsoft.com/office/powerpoint/2010/main" val="306985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CA309-1CBD-0AAA-6504-F0C8008704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02DC26-0D86-8DB7-1490-673BF4676D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491C0B-7BF6-FA9F-356A-A9E9F3B77508}"/>
              </a:ext>
            </a:extLst>
          </p:cNvPr>
          <p:cNvSpPr>
            <a:spLocks noGrp="1"/>
          </p:cNvSpPr>
          <p:nvPr>
            <p:ph type="dt" sz="half" idx="10"/>
          </p:nvPr>
        </p:nvSpPr>
        <p:spPr/>
        <p:txBody>
          <a:bodyPr/>
          <a:lstStyle/>
          <a:p>
            <a:fld id="{EC42D8EC-7C82-4C67-B94E-64EB16EFAF63}" type="datetime1">
              <a:rPr lang="fr-FR" smtClean="0"/>
              <a:t>03/09/2025</a:t>
            </a:fld>
            <a:endParaRPr lang="fr-FR"/>
          </a:p>
        </p:txBody>
      </p:sp>
      <p:sp>
        <p:nvSpPr>
          <p:cNvPr id="5" name="Espace réservé du pied de page 4">
            <a:extLst>
              <a:ext uri="{FF2B5EF4-FFF2-40B4-BE49-F238E27FC236}">
                <a16:creationId xmlns:a16="http://schemas.microsoft.com/office/drawing/2014/main" id="{7F8A353B-E6F0-1DFF-663D-F51680838372}"/>
              </a:ext>
            </a:extLst>
          </p:cNvPr>
          <p:cNvSpPr>
            <a:spLocks noGrp="1"/>
          </p:cNvSpPr>
          <p:nvPr>
            <p:ph type="ftr" sz="quarter" idx="11"/>
          </p:nvPr>
        </p:nvSpPr>
        <p:spPr/>
        <p:txBody>
          <a:bodyPr/>
          <a:lstStyle/>
          <a:p>
            <a:r>
              <a:rPr lang="fr-CH"/>
              <a:t>E. Masson - IFR81 - CTR AURA</a:t>
            </a:r>
            <a:endParaRPr lang="fr-FR"/>
          </a:p>
        </p:txBody>
      </p:sp>
      <p:sp>
        <p:nvSpPr>
          <p:cNvPr id="6" name="Espace réservé du numéro de diapositive 5">
            <a:extLst>
              <a:ext uri="{FF2B5EF4-FFF2-40B4-BE49-F238E27FC236}">
                <a16:creationId xmlns:a16="http://schemas.microsoft.com/office/drawing/2014/main" id="{FDE285AA-7B61-3E10-D330-3D3A5DD8D5A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396763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D9704-57D9-2174-B950-6CCE0751D39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52C4281-2352-1283-0E1A-C41436F19819}"/>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AE304C-6F7C-BBD5-709C-43C9650AACB5}"/>
              </a:ext>
            </a:extLst>
          </p:cNvPr>
          <p:cNvSpPr>
            <a:spLocks noGrp="1"/>
          </p:cNvSpPr>
          <p:nvPr>
            <p:ph type="dt" sz="half" idx="10"/>
          </p:nvPr>
        </p:nvSpPr>
        <p:spPr/>
        <p:txBody>
          <a:bodyPr/>
          <a:lstStyle/>
          <a:p>
            <a:fld id="{9F06A403-88E0-4412-B6DD-0814B2DEC10B}" type="datetime1">
              <a:rPr lang="fr-FR" smtClean="0"/>
              <a:t>03/09/2025</a:t>
            </a:fld>
            <a:endParaRPr lang="fr-FR"/>
          </a:p>
        </p:txBody>
      </p:sp>
      <p:sp>
        <p:nvSpPr>
          <p:cNvPr id="5" name="Espace réservé du pied de page 4">
            <a:extLst>
              <a:ext uri="{FF2B5EF4-FFF2-40B4-BE49-F238E27FC236}">
                <a16:creationId xmlns:a16="http://schemas.microsoft.com/office/drawing/2014/main" id="{A7A17492-7A3C-3690-71F1-9CAFEEBC5D69}"/>
              </a:ext>
            </a:extLst>
          </p:cNvPr>
          <p:cNvSpPr>
            <a:spLocks noGrp="1"/>
          </p:cNvSpPr>
          <p:nvPr>
            <p:ph type="ftr" sz="quarter" idx="11"/>
          </p:nvPr>
        </p:nvSpPr>
        <p:spPr/>
        <p:txBody>
          <a:bodyPr/>
          <a:lstStyle/>
          <a:p>
            <a:r>
              <a:rPr lang="fr-CH"/>
              <a:t>E. Masson - IFR81 - CTR AURA</a:t>
            </a:r>
            <a:endParaRPr lang="fr-FR"/>
          </a:p>
        </p:txBody>
      </p:sp>
      <p:sp>
        <p:nvSpPr>
          <p:cNvPr id="6" name="Espace réservé du numéro de diapositive 5">
            <a:extLst>
              <a:ext uri="{FF2B5EF4-FFF2-40B4-BE49-F238E27FC236}">
                <a16:creationId xmlns:a16="http://schemas.microsoft.com/office/drawing/2014/main" id="{AD6DC752-A1A5-033D-90BF-337723A873E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8310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C9DA0F-4804-4752-8110-3C7D5AECEAF9}"/>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752F9D-674E-AC4C-3A4C-8AEDD6A7FECD}"/>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321182-B114-8D21-8A61-A1C932FCDB39}"/>
              </a:ext>
            </a:extLst>
          </p:cNvPr>
          <p:cNvSpPr>
            <a:spLocks noGrp="1"/>
          </p:cNvSpPr>
          <p:nvPr>
            <p:ph type="dt" sz="half" idx="10"/>
          </p:nvPr>
        </p:nvSpPr>
        <p:spPr/>
        <p:txBody>
          <a:bodyPr/>
          <a:lstStyle/>
          <a:p>
            <a:fld id="{A820483F-4329-4217-BF0D-3A773C5DF14E}" type="datetime1">
              <a:rPr lang="fr-FR" smtClean="0"/>
              <a:t>03/09/2025</a:t>
            </a:fld>
            <a:endParaRPr lang="fr-FR"/>
          </a:p>
        </p:txBody>
      </p:sp>
      <p:sp>
        <p:nvSpPr>
          <p:cNvPr id="5" name="Espace réservé du pied de page 4">
            <a:extLst>
              <a:ext uri="{FF2B5EF4-FFF2-40B4-BE49-F238E27FC236}">
                <a16:creationId xmlns:a16="http://schemas.microsoft.com/office/drawing/2014/main" id="{5DA6A273-99B6-6DC6-C7AF-414A3C036096}"/>
              </a:ext>
            </a:extLst>
          </p:cNvPr>
          <p:cNvSpPr>
            <a:spLocks noGrp="1"/>
          </p:cNvSpPr>
          <p:nvPr>
            <p:ph type="ftr" sz="quarter" idx="11"/>
          </p:nvPr>
        </p:nvSpPr>
        <p:spPr/>
        <p:txBody>
          <a:bodyPr/>
          <a:lstStyle/>
          <a:p>
            <a:r>
              <a:rPr lang="fr-CH"/>
              <a:t>E. Masson - IFR81 - CTR AURA</a:t>
            </a:r>
            <a:endParaRPr lang="fr-FR"/>
          </a:p>
        </p:txBody>
      </p:sp>
      <p:sp>
        <p:nvSpPr>
          <p:cNvPr id="6" name="Espace réservé du numéro de diapositive 5">
            <a:extLst>
              <a:ext uri="{FF2B5EF4-FFF2-40B4-BE49-F238E27FC236}">
                <a16:creationId xmlns:a16="http://schemas.microsoft.com/office/drawing/2014/main" id="{86B78BBB-1ABE-B91A-DA34-05620BFF504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11265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F4A9C-C5EF-B886-9005-A22CA4F75DC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46C0DCD8-452F-4D80-A33C-6FB12B72856E}"/>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7E5635-011F-50A3-DA1D-2958CF064406}"/>
              </a:ext>
            </a:extLst>
          </p:cNvPr>
          <p:cNvSpPr>
            <a:spLocks noGrp="1"/>
          </p:cNvSpPr>
          <p:nvPr>
            <p:ph type="dt" sz="half" idx="10"/>
          </p:nvPr>
        </p:nvSpPr>
        <p:spPr/>
        <p:txBody>
          <a:bodyPr/>
          <a:lstStyle/>
          <a:p>
            <a:fld id="{702FC766-5214-4759-8144-A0BC723D38F9}" type="datetime1">
              <a:rPr lang="fr-FR" smtClean="0"/>
              <a:t>03/09/2025</a:t>
            </a:fld>
            <a:endParaRPr lang="fr-FR"/>
          </a:p>
        </p:txBody>
      </p:sp>
      <p:sp>
        <p:nvSpPr>
          <p:cNvPr id="5" name="Espace réservé du pied de page 4">
            <a:extLst>
              <a:ext uri="{FF2B5EF4-FFF2-40B4-BE49-F238E27FC236}">
                <a16:creationId xmlns:a16="http://schemas.microsoft.com/office/drawing/2014/main" id="{2734805D-694F-EE56-7AC9-1DC4AF2024CA}"/>
              </a:ext>
            </a:extLst>
          </p:cNvPr>
          <p:cNvSpPr>
            <a:spLocks noGrp="1"/>
          </p:cNvSpPr>
          <p:nvPr>
            <p:ph type="ftr" sz="quarter" idx="11"/>
          </p:nvPr>
        </p:nvSpPr>
        <p:spPr/>
        <p:txBody>
          <a:bodyPr/>
          <a:lstStyle/>
          <a:p>
            <a:r>
              <a:rPr lang="fr-CH"/>
              <a:t>E. Masson - IFR81 - CTR AURA</a:t>
            </a:r>
            <a:endParaRPr lang="fr-FR"/>
          </a:p>
        </p:txBody>
      </p:sp>
      <p:sp>
        <p:nvSpPr>
          <p:cNvPr id="6" name="Espace réservé du numéro de diapositive 5">
            <a:extLst>
              <a:ext uri="{FF2B5EF4-FFF2-40B4-BE49-F238E27FC236}">
                <a16:creationId xmlns:a16="http://schemas.microsoft.com/office/drawing/2014/main" id="{9EFFC96C-03F8-3DA4-B30C-112CCB4B504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16361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B544-32BD-CFC5-B1FA-67E92DE452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17A266E-7473-FF15-1E8C-BEB8413D46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B812D9-A936-126A-22C3-269245033764}"/>
              </a:ext>
            </a:extLst>
          </p:cNvPr>
          <p:cNvSpPr>
            <a:spLocks noGrp="1"/>
          </p:cNvSpPr>
          <p:nvPr>
            <p:ph type="dt" sz="half" idx="10"/>
          </p:nvPr>
        </p:nvSpPr>
        <p:spPr/>
        <p:txBody>
          <a:bodyPr/>
          <a:lstStyle/>
          <a:p>
            <a:fld id="{1A8304A0-F2FC-43F2-A0DE-6098DC81DBE5}" type="datetime1">
              <a:rPr lang="fr-FR" smtClean="0"/>
              <a:t>03/09/2025</a:t>
            </a:fld>
            <a:endParaRPr lang="fr-FR"/>
          </a:p>
        </p:txBody>
      </p:sp>
      <p:sp>
        <p:nvSpPr>
          <p:cNvPr id="5" name="Espace réservé du pied de page 4">
            <a:extLst>
              <a:ext uri="{FF2B5EF4-FFF2-40B4-BE49-F238E27FC236}">
                <a16:creationId xmlns:a16="http://schemas.microsoft.com/office/drawing/2014/main" id="{E28EA1A5-42AD-A086-3E85-67B72F053597}"/>
              </a:ext>
            </a:extLst>
          </p:cNvPr>
          <p:cNvSpPr>
            <a:spLocks noGrp="1"/>
          </p:cNvSpPr>
          <p:nvPr>
            <p:ph type="ftr" sz="quarter" idx="11"/>
          </p:nvPr>
        </p:nvSpPr>
        <p:spPr/>
        <p:txBody>
          <a:bodyPr/>
          <a:lstStyle/>
          <a:p>
            <a:r>
              <a:rPr lang="fr-CH"/>
              <a:t>E. Masson - IFR81 - CTR AURA</a:t>
            </a:r>
            <a:endParaRPr lang="fr-FR"/>
          </a:p>
        </p:txBody>
      </p:sp>
      <p:sp>
        <p:nvSpPr>
          <p:cNvPr id="6" name="Espace réservé du numéro de diapositive 5">
            <a:extLst>
              <a:ext uri="{FF2B5EF4-FFF2-40B4-BE49-F238E27FC236}">
                <a16:creationId xmlns:a16="http://schemas.microsoft.com/office/drawing/2014/main" id="{8CF9E411-37BA-B02D-C089-F58AB036133B}"/>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5490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FB0BD-616A-C1BB-8396-CE6B6AF63059}"/>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51F035B-FFA3-8A9B-CDC8-7C6E5DD60F16}"/>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D61BA3A-C7DF-63C7-F764-1ADC7F0E1F04}"/>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88BCFA-A86E-96D1-A29B-0114535EA49D}"/>
              </a:ext>
            </a:extLst>
          </p:cNvPr>
          <p:cNvSpPr>
            <a:spLocks noGrp="1"/>
          </p:cNvSpPr>
          <p:nvPr>
            <p:ph type="dt" sz="half" idx="10"/>
          </p:nvPr>
        </p:nvSpPr>
        <p:spPr/>
        <p:txBody>
          <a:bodyPr/>
          <a:lstStyle/>
          <a:p>
            <a:fld id="{78FCC090-27F9-485B-A9FA-DF18906066DD}" type="datetime1">
              <a:rPr lang="fr-FR" smtClean="0"/>
              <a:t>03/09/2025</a:t>
            </a:fld>
            <a:endParaRPr lang="fr-FR"/>
          </a:p>
        </p:txBody>
      </p:sp>
      <p:sp>
        <p:nvSpPr>
          <p:cNvPr id="6" name="Espace réservé du pied de page 5">
            <a:extLst>
              <a:ext uri="{FF2B5EF4-FFF2-40B4-BE49-F238E27FC236}">
                <a16:creationId xmlns:a16="http://schemas.microsoft.com/office/drawing/2014/main" id="{0D7B0E5E-930D-502C-4112-4BA878BF39B8}"/>
              </a:ext>
            </a:extLst>
          </p:cNvPr>
          <p:cNvSpPr>
            <a:spLocks noGrp="1"/>
          </p:cNvSpPr>
          <p:nvPr>
            <p:ph type="ftr" sz="quarter" idx="11"/>
          </p:nvPr>
        </p:nvSpPr>
        <p:spPr/>
        <p:txBody>
          <a:bodyPr/>
          <a:lstStyle/>
          <a:p>
            <a:r>
              <a:rPr lang="fr-CH"/>
              <a:t>E. Masson - IFR81 - CTR AURA</a:t>
            </a:r>
            <a:endParaRPr lang="fr-FR"/>
          </a:p>
        </p:txBody>
      </p:sp>
      <p:sp>
        <p:nvSpPr>
          <p:cNvPr id="7" name="Espace réservé du numéro de diapositive 6">
            <a:extLst>
              <a:ext uri="{FF2B5EF4-FFF2-40B4-BE49-F238E27FC236}">
                <a16:creationId xmlns:a16="http://schemas.microsoft.com/office/drawing/2014/main" id="{54B9AFCC-F0F6-FBF5-ED7A-CE86433A716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284078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5677E-83C1-8B50-C82D-ACFDBCDF0763}"/>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2025382C-7E4F-8C71-7F51-B7FD63E1B5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D4CE73-99EB-DF35-5C2A-4EB73D77117C}"/>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850967-70CB-5E67-A82E-E21970C7A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4662BB-D842-7B9D-59F8-C2C49663B56F}"/>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E3E056-8A0F-3A88-572D-E30B96B5FBA8}"/>
              </a:ext>
            </a:extLst>
          </p:cNvPr>
          <p:cNvSpPr>
            <a:spLocks noGrp="1"/>
          </p:cNvSpPr>
          <p:nvPr>
            <p:ph type="dt" sz="half" idx="10"/>
          </p:nvPr>
        </p:nvSpPr>
        <p:spPr/>
        <p:txBody>
          <a:bodyPr/>
          <a:lstStyle/>
          <a:p>
            <a:fld id="{0156BDFD-C137-44D7-888F-9258A3BA2059}" type="datetime1">
              <a:rPr lang="fr-FR" smtClean="0"/>
              <a:t>03/09/2025</a:t>
            </a:fld>
            <a:endParaRPr lang="fr-FR"/>
          </a:p>
        </p:txBody>
      </p:sp>
      <p:sp>
        <p:nvSpPr>
          <p:cNvPr id="8" name="Espace réservé du pied de page 7">
            <a:extLst>
              <a:ext uri="{FF2B5EF4-FFF2-40B4-BE49-F238E27FC236}">
                <a16:creationId xmlns:a16="http://schemas.microsoft.com/office/drawing/2014/main" id="{7CFAEC14-714F-B327-BDDF-F78247014359}"/>
              </a:ext>
            </a:extLst>
          </p:cNvPr>
          <p:cNvSpPr>
            <a:spLocks noGrp="1"/>
          </p:cNvSpPr>
          <p:nvPr>
            <p:ph type="ftr" sz="quarter" idx="11"/>
          </p:nvPr>
        </p:nvSpPr>
        <p:spPr/>
        <p:txBody>
          <a:bodyPr/>
          <a:lstStyle/>
          <a:p>
            <a:r>
              <a:rPr lang="fr-CH"/>
              <a:t>E. Masson - IFR81 - CTR AURA</a:t>
            </a:r>
            <a:endParaRPr lang="fr-FR"/>
          </a:p>
        </p:txBody>
      </p:sp>
      <p:sp>
        <p:nvSpPr>
          <p:cNvPr id="9" name="Espace réservé du numéro de diapositive 8">
            <a:extLst>
              <a:ext uri="{FF2B5EF4-FFF2-40B4-BE49-F238E27FC236}">
                <a16:creationId xmlns:a16="http://schemas.microsoft.com/office/drawing/2014/main" id="{E2C41147-8D7F-49C7-4CA3-4681EDD84CE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2835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4806C-60FF-17E4-4E74-61B3A116F9BB}"/>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3F8B388C-D989-FB41-F6BF-1A1101D19C35}"/>
              </a:ext>
            </a:extLst>
          </p:cNvPr>
          <p:cNvSpPr>
            <a:spLocks noGrp="1"/>
          </p:cNvSpPr>
          <p:nvPr>
            <p:ph type="dt" sz="half" idx="10"/>
          </p:nvPr>
        </p:nvSpPr>
        <p:spPr/>
        <p:txBody>
          <a:bodyPr/>
          <a:lstStyle/>
          <a:p>
            <a:fld id="{700280E6-46EC-4EA0-AFB9-012A81FBBAA1}" type="datetime1">
              <a:rPr lang="fr-FR" smtClean="0"/>
              <a:t>03/09/2025</a:t>
            </a:fld>
            <a:endParaRPr lang="fr-FR"/>
          </a:p>
        </p:txBody>
      </p:sp>
      <p:sp>
        <p:nvSpPr>
          <p:cNvPr id="4" name="Espace réservé du pied de page 3">
            <a:extLst>
              <a:ext uri="{FF2B5EF4-FFF2-40B4-BE49-F238E27FC236}">
                <a16:creationId xmlns:a16="http://schemas.microsoft.com/office/drawing/2014/main" id="{9AE3C4A0-1F06-0CAD-C731-4D5C330C6415}"/>
              </a:ext>
            </a:extLst>
          </p:cNvPr>
          <p:cNvSpPr>
            <a:spLocks noGrp="1"/>
          </p:cNvSpPr>
          <p:nvPr>
            <p:ph type="ftr" sz="quarter" idx="11"/>
          </p:nvPr>
        </p:nvSpPr>
        <p:spPr/>
        <p:txBody>
          <a:bodyPr/>
          <a:lstStyle/>
          <a:p>
            <a:r>
              <a:rPr lang="fr-CH"/>
              <a:t>E. Masson - IFR81 - CTR AURA</a:t>
            </a:r>
            <a:endParaRPr lang="fr-FR"/>
          </a:p>
        </p:txBody>
      </p:sp>
      <p:sp>
        <p:nvSpPr>
          <p:cNvPr id="5" name="Espace réservé du numéro de diapositive 4">
            <a:extLst>
              <a:ext uri="{FF2B5EF4-FFF2-40B4-BE49-F238E27FC236}">
                <a16:creationId xmlns:a16="http://schemas.microsoft.com/office/drawing/2014/main" id="{408CED1B-07CC-6BDD-BABC-45BE5E7687E0}"/>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551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822BEAF-3CC4-CA9A-4961-C20A539BE155}"/>
              </a:ext>
            </a:extLst>
          </p:cNvPr>
          <p:cNvSpPr>
            <a:spLocks noGrp="1"/>
          </p:cNvSpPr>
          <p:nvPr>
            <p:ph type="dt" sz="half" idx="10"/>
          </p:nvPr>
        </p:nvSpPr>
        <p:spPr/>
        <p:txBody>
          <a:bodyPr/>
          <a:lstStyle/>
          <a:p>
            <a:fld id="{13606799-7C8C-4ACC-B93A-0B555B5C46CA}" type="datetime1">
              <a:rPr lang="fr-FR" smtClean="0"/>
              <a:t>03/09/2025</a:t>
            </a:fld>
            <a:endParaRPr lang="fr-FR"/>
          </a:p>
        </p:txBody>
      </p:sp>
      <p:sp>
        <p:nvSpPr>
          <p:cNvPr id="3" name="Espace réservé du pied de page 2">
            <a:extLst>
              <a:ext uri="{FF2B5EF4-FFF2-40B4-BE49-F238E27FC236}">
                <a16:creationId xmlns:a16="http://schemas.microsoft.com/office/drawing/2014/main" id="{43980A1D-2430-5B43-EFBE-8E719D9A94DD}"/>
              </a:ext>
            </a:extLst>
          </p:cNvPr>
          <p:cNvSpPr>
            <a:spLocks noGrp="1"/>
          </p:cNvSpPr>
          <p:nvPr>
            <p:ph type="ftr" sz="quarter" idx="11"/>
          </p:nvPr>
        </p:nvSpPr>
        <p:spPr/>
        <p:txBody>
          <a:bodyPr/>
          <a:lstStyle/>
          <a:p>
            <a:r>
              <a:rPr lang="fr-CH"/>
              <a:t>E. Masson - IFR81 - CTR AURA</a:t>
            </a:r>
            <a:endParaRPr lang="fr-FR"/>
          </a:p>
        </p:txBody>
      </p:sp>
      <p:sp>
        <p:nvSpPr>
          <p:cNvPr id="4" name="Espace réservé du numéro de diapositive 3">
            <a:extLst>
              <a:ext uri="{FF2B5EF4-FFF2-40B4-BE49-F238E27FC236}">
                <a16:creationId xmlns:a16="http://schemas.microsoft.com/office/drawing/2014/main" id="{32524CBC-3859-D572-30C9-4ABCEE4F1FC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7793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1F54D-FC87-1B37-00E5-F4E2D9F3AA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77D5C46-7F1A-3796-1720-A8CF303AE7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55771B-1C70-10B2-5904-C2A84DF6F2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E66EAA-8301-0338-9616-DCF3F8751682}"/>
              </a:ext>
            </a:extLst>
          </p:cNvPr>
          <p:cNvSpPr>
            <a:spLocks noGrp="1"/>
          </p:cNvSpPr>
          <p:nvPr>
            <p:ph type="dt" sz="half" idx="10"/>
          </p:nvPr>
        </p:nvSpPr>
        <p:spPr/>
        <p:txBody>
          <a:bodyPr/>
          <a:lstStyle/>
          <a:p>
            <a:fld id="{35158AFC-E037-4EB5-935D-EDA01789916B}" type="datetime1">
              <a:rPr lang="fr-FR" smtClean="0"/>
              <a:t>03/09/2025</a:t>
            </a:fld>
            <a:endParaRPr lang="fr-FR"/>
          </a:p>
        </p:txBody>
      </p:sp>
      <p:sp>
        <p:nvSpPr>
          <p:cNvPr id="6" name="Espace réservé du pied de page 5">
            <a:extLst>
              <a:ext uri="{FF2B5EF4-FFF2-40B4-BE49-F238E27FC236}">
                <a16:creationId xmlns:a16="http://schemas.microsoft.com/office/drawing/2014/main" id="{AFEAAA47-19DC-3962-F91F-F48568AA2701}"/>
              </a:ext>
            </a:extLst>
          </p:cNvPr>
          <p:cNvSpPr>
            <a:spLocks noGrp="1"/>
          </p:cNvSpPr>
          <p:nvPr>
            <p:ph type="ftr" sz="quarter" idx="11"/>
          </p:nvPr>
        </p:nvSpPr>
        <p:spPr/>
        <p:txBody>
          <a:bodyPr/>
          <a:lstStyle/>
          <a:p>
            <a:r>
              <a:rPr lang="fr-CH"/>
              <a:t>E. Masson - IFR81 - CTR AURA</a:t>
            </a:r>
            <a:endParaRPr lang="fr-FR"/>
          </a:p>
        </p:txBody>
      </p:sp>
      <p:sp>
        <p:nvSpPr>
          <p:cNvPr id="7" name="Espace réservé du numéro de diapositive 6">
            <a:extLst>
              <a:ext uri="{FF2B5EF4-FFF2-40B4-BE49-F238E27FC236}">
                <a16:creationId xmlns:a16="http://schemas.microsoft.com/office/drawing/2014/main" id="{F6C2022D-79EE-82BE-FA22-11AE196C3612}"/>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97047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01115-47CC-93A2-62EC-C2E843DF7A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1D3A45-E025-4990-59CC-B2CAA94106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81EFF9-7D58-660B-BB8D-EE6CA5792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6D2852-7700-ECA6-7C01-E6C61A3FFD54}"/>
              </a:ext>
            </a:extLst>
          </p:cNvPr>
          <p:cNvSpPr>
            <a:spLocks noGrp="1"/>
          </p:cNvSpPr>
          <p:nvPr>
            <p:ph type="dt" sz="half" idx="10"/>
          </p:nvPr>
        </p:nvSpPr>
        <p:spPr/>
        <p:txBody>
          <a:bodyPr/>
          <a:lstStyle/>
          <a:p>
            <a:fld id="{51FCCE25-F846-4B66-AA9A-7491E800FD3A}" type="datetime1">
              <a:rPr lang="fr-FR" smtClean="0"/>
              <a:t>03/09/2025</a:t>
            </a:fld>
            <a:endParaRPr lang="fr-FR"/>
          </a:p>
        </p:txBody>
      </p:sp>
      <p:sp>
        <p:nvSpPr>
          <p:cNvPr id="6" name="Espace réservé du pied de page 5">
            <a:extLst>
              <a:ext uri="{FF2B5EF4-FFF2-40B4-BE49-F238E27FC236}">
                <a16:creationId xmlns:a16="http://schemas.microsoft.com/office/drawing/2014/main" id="{9BA68314-4F85-C922-09C2-9C5B88B8F377}"/>
              </a:ext>
            </a:extLst>
          </p:cNvPr>
          <p:cNvSpPr>
            <a:spLocks noGrp="1"/>
          </p:cNvSpPr>
          <p:nvPr>
            <p:ph type="ftr" sz="quarter" idx="11"/>
          </p:nvPr>
        </p:nvSpPr>
        <p:spPr/>
        <p:txBody>
          <a:bodyPr/>
          <a:lstStyle/>
          <a:p>
            <a:r>
              <a:rPr lang="fr-CH"/>
              <a:t>E. Masson - IFR81 - CTR AURA</a:t>
            </a:r>
            <a:endParaRPr lang="fr-FR"/>
          </a:p>
        </p:txBody>
      </p:sp>
      <p:sp>
        <p:nvSpPr>
          <p:cNvPr id="7" name="Espace réservé du numéro de diapositive 6">
            <a:extLst>
              <a:ext uri="{FF2B5EF4-FFF2-40B4-BE49-F238E27FC236}">
                <a16:creationId xmlns:a16="http://schemas.microsoft.com/office/drawing/2014/main" id="{3908A8DC-65A3-61B6-03F1-F8B44CBCF7ED}"/>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24195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1036EB7-E7F2-A8FC-24C7-93F11248E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858DE-D34A-434E-8214-A9425622170B}" type="datetime1">
              <a:rPr lang="fr-FR" smtClean="0"/>
              <a:t>03/09/2025</a:t>
            </a:fld>
            <a:endParaRPr lang="fr-FR"/>
          </a:p>
        </p:txBody>
      </p:sp>
      <p:sp>
        <p:nvSpPr>
          <p:cNvPr id="5" name="Espace réservé du pied de page 4">
            <a:extLst>
              <a:ext uri="{FF2B5EF4-FFF2-40B4-BE49-F238E27FC236}">
                <a16:creationId xmlns:a16="http://schemas.microsoft.com/office/drawing/2014/main" id="{DE3DD10E-5D78-6DDA-14C3-6BA067F87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H"/>
              <a:t>E. Masson - IFR81 - CTR AURA</a:t>
            </a:r>
            <a:endParaRPr lang="fr-FR"/>
          </a:p>
        </p:txBody>
      </p:sp>
      <p:sp>
        <p:nvSpPr>
          <p:cNvPr id="6" name="Espace réservé du numéro de diapositive 5">
            <a:extLst>
              <a:ext uri="{FF2B5EF4-FFF2-40B4-BE49-F238E27FC236}">
                <a16:creationId xmlns:a16="http://schemas.microsoft.com/office/drawing/2014/main" id="{9DA535CA-1AB8-EDE1-163B-327D04184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6F7DC-6FA7-456A-8636-A90A2144F75D}" type="slidenum">
              <a:rPr lang="fr-FR" smtClean="0"/>
              <a:t>‹N°›</a:t>
            </a:fld>
            <a:endParaRPr lang="fr-FR"/>
          </a:p>
        </p:txBody>
      </p:sp>
      <p:pic>
        <p:nvPicPr>
          <p:cNvPr id="7" name="Image 7" descr="Masque_Dia_FFESSM_2.png">
            <a:extLst>
              <a:ext uri="{FF2B5EF4-FFF2-40B4-BE49-F238E27FC236}">
                <a16:creationId xmlns:a16="http://schemas.microsoft.com/office/drawing/2014/main" id="{1552D398-B65D-9A5C-AD32-8E951C8E5BC4}"/>
              </a:ext>
            </a:extLst>
          </p:cNvPr>
          <p:cNvPicPr>
            <a:picLocks noChangeAspect="1"/>
          </p:cNvPicPr>
          <p:nvPr userDrawn="1"/>
        </p:nvPicPr>
        <p:blipFill>
          <a:blip r:embed="rId13"/>
          <a:srcRect/>
          <a:stretch>
            <a:fillRect/>
          </a:stretch>
        </p:blipFill>
        <p:spPr bwMode="auto">
          <a:xfrm>
            <a:off x="0" y="0"/>
            <a:ext cx="6173788" cy="6858000"/>
          </a:xfrm>
          <a:prstGeom prst="rect">
            <a:avLst/>
          </a:prstGeom>
          <a:noFill/>
          <a:ln w="9525">
            <a:noFill/>
            <a:miter lim="800000"/>
            <a:headEnd/>
            <a:tailEnd/>
          </a:ln>
        </p:spPr>
      </p:pic>
      <p:pic>
        <p:nvPicPr>
          <p:cNvPr id="8" name="Picture 9" descr="Logo FFESSM - CTR AURA">
            <a:extLst>
              <a:ext uri="{FF2B5EF4-FFF2-40B4-BE49-F238E27FC236}">
                <a16:creationId xmlns:a16="http://schemas.microsoft.com/office/drawing/2014/main" id="{E9CF5502-9CDC-E8B1-B3DF-42F834AFF8DD}"/>
              </a:ext>
            </a:extLst>
          </p:cNvPr>
          <p:cNvPicPr>
            <a:picLocks noChangeAspect="1" noChangeArrowheads="1"/>
          </p:cNvPicPr>
          <p:nvPr userDrawn="1"/>
        </p:nvPicPr>
        <p:blipFill>
          <a:blip r:embed="rId14"/>
          <a:srcRect/>
          <a:stretch>
            <a:fillRect/>
          </a:stretch>
        </p:blipFill>
        <p:spPr bwMode="auto">
          <a:xfrm>
            <a:off x="4385856" y="0"/>
            <a:ext cx="2110933" cy="1581252"/>
          </a:xfrm>
          <a:prstGeom prst="rect">
            <a:avLst/>
          </a:prstGeom>
          <a:noFill/>
          <a:ln w="9525">
            <a:noFill/>
            <a:miter lim="800000"/>
            <a:headEnd/>
            <a:tailEnd/>
          </a:ln>
        </p:spPr>
      </p:pic>
    </p:spTree>
    <p:extLst>
      <p:ext uri="{BB962C8B-B14F-4D97-AF65-F5344CB8AC3E}">
        <p14:creationId xmlns:p14="http://schemas.microsoft.com/office/powerpoint/2010/main" val="231211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80B9AF2-9AEB-CDDB-7171-49058F52D605}"/>
              </a:ext>
            </a:extLst>
          </p:cNvPr>
          <p:cNvSpPr>
            <a:spLocks noGrp="1"/>
          </p:cNvSpPr>
          <p:nvPr>
            <p:ph type="ctrTitle"/>
          </p:nvPr>
        </p:nvSpPr>
        <p:spPr/>
        <p:txBody>
          <a:bodyPr/>
          <a:lstStyle/>
          <a:p>
            <a:r>
              <a:rPr lang="fr-FR" dirty="0"/>
              <a:t>Les barotraumatismes</a:t>
            </a:r>
          </a:p>
        </p:txBody>
      </p:sp>
      <p:sp>
        <p:nvSpPr>
          <p:cNvPr id="7" name="Sous-titre 6">
            <a:extLst>
              <a:ext uri="{FF2B5EF4-FFF2-40B4-BE49-F238E27FC236}">
                <a16:creationId xmlns:a16="http://schemas.microsoft.com/office/drawing/2014/main" id="{AFEA8D07-D735-D1F1-FAE5-11CB90B6D747}"/>
              </a:ext>
            </a:extLst>
          </p:cNvPr>
          <p:cNvSpPr>
            <a:spLocks noGrp="1"/>
          </p:cNvSpPr>
          <p:nvPr>
            <p:ph type="subTitle" idx="1"/>
          </p:nvPr>
        </p:nvSpPr>
        <p:spPr/>
        <p:txBody>
          <a:bodyPr/>
          <a:lstStyle/>
          <a:p>
            <a:r>
              <a:rPr lang="fr-FR" i="1" dirty="0"/>
              <a:t>Pré requis : </a:t>
            </a:r>
            <a:r>
              <a:rPr lang="fr-FR" i="1" dirty="0" err="1"/>
              <a:t>Anat</a:t>
            </a:r>
            <a:r>
              <a:rPr lang="fr-FR" i="1" dirty="0"/>
              <a:t>-Physio et schémas associés</a:t>
            </a:r>
          </a:p>
          <a:p>
            <a:r>
              <a:rPr lang="fr-FR" dirty="0"/>
              <a:t>https://ffessm-ctr-aura.fr/ressources-pedagogiques/</a:t>
            </a:r>
          </a:p>
          <a:p>
            <a:endParaRPr lang="fr-FR" dirty="0"/>
          </a:p>
        </p:txBody>
      </p:sp>
      <p:sp>
        <p:nvSpPr>
          <p:cNvPr id="2" name="Espace réservé du pied de page 1">
            <a:extLst>
              <a:ext uri="{FF2B5EF4-FFF2-40B4-BE49-F238E27FC236}">
                <a16:creationId xmlns:a16="http://schemas.microsoft.com/office/drawing/2014/main" id="{36137B4C-B5F4-05C5-4F90-8E56849F4CB5}"/>
              </a:ext>
            </a:extLst>
          </p:cNvPr>
          <p:cNvSpPr>
            <a:spLocks noGrp="1"/>
          </p:cNvSpPr>
          <p:nvPr>
            <p:ph type="ftr" sz="quarter" idx="11"/>
          </p:nvPr>
        </p:nvSpPr>
        <p:spPr/>
        <p:txBody>
          <a:bodyPr/>
          <a:lstStyle/>
          <a:p>
            <a:r>
              <a:rPr lang="fr-CH"/>
              <a:t>E. Masson - IFR81 - CTR AURA</a:t>
            </a:r>
            <a:endParaRPr lang="fr-FR"/>
          </a:p>
        </p:txBody>
      </p:sp>
    </p:spTree>
    <p:extLst>
      <p:ext uri="{BB962C8B-B14F-4D97-AF65-F5344CB8AC3E}">
        <p14:creationId xmlns:p14="http://schemas.microsoft.com/office/powerpoint/2010/main" val="357989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6F5A9-043B-CA27-45AB-99DFD3C9CB9E}"/>
              </a:ext>
            </a:extLst>
          </p:cNvPr>
          <p:cNvSpPr>
            <a:spLocks noGrp="1"/>
          </p:cNvSpPr>
          <p:nvPr>
            <p:ph type="title"/>
          </p:nvPr>
        </p:nvSpPr>
        <p:spPr>
          <a:xfrm>
            <a:off x="838200" y="1197229"/>
            <a:ext cx="10515600" cy="1325563"/>
          </a:xfrm>
        </p:spPr>
        <p:txBody>
          <a:bodyPr/>
          <a:lstStyle/>
          <a:p>
            <a:r>
              <a:rPr lang="fr-CH" sz="2800" dirty="0"/>
              <a:t>Barotraumatismes de l’oreille en plongée – Localisation et Mécanismes</a:t>
            </a:r>
          </a:p>
        </p:txBody>
      </p:sp>
      <p:sp>
        <p:nvSpPr>
          <p:cNvPr id="3" name="Espace réservé du contenu 2">
            <a:extLst>
              <a:ext uri="{FF2B5EF4-FFF2-40B4-BE49-F238E27FC236}">
                <a16:creationId xmlns:a16="http://schemas.microsoft.com/office/drawing/2014/main" id="{78EECD04-76C6-D0E4-97D0-4286689F0E4F}"/>
              </a:ext>
            </a:extLst>
          </p:cNvPr>
          <p:cNvSpPr>
            <a:spLocks noGrp="1"/>
          </p:cNvSpPr>
          <p:nvPr>
            <p:ph idx="1"/>
          </p:nvPr>
        </p:nvSpPr>
        <p:spPr>
          <a:xfrm>
            <a:off x="838200" y="1642745"/>
            <a:ext cx="10515600" cy="4351338"/>
          </a:xfrm>
        </p:spPr>
        <p:txBody>
          <a:bodyPr/>
          <a:lstStyle/>
          <a:p>
            <a:pPr marL="0" indent="0">
              <a:buNone/>
            </a:pPr>
            <a:r>
              <a:rPr lang="fr-CH" sz="1800" b="1" dirty="0"/>
              <a:t>1. Oreille Moyenne :</a:t>
            </a:r>
            <a:endParaRPr lang="fr-CH" sz="1800" dirty="0"/>
          </a:p>
          <a:p>
            <a:r>
              <a:rPr lang="fr-CH" sz="1800" u="sng" dirty="0"/>
              <a:t>Otite barotraumatique </a:t>
            </a:r>
            <a:r>
              <a:rPr lang="fr-CH" sz="1800" dirty="0"/>
              <a:t>: liée à un équilibrage inadéquat → déformation ou rupture du tympan</a:t>
            </a:r>
            <a:br>
              <a:rPr lang="fr-CH" sz="1800" dirty="0"/>
            </a:br>
            <a:r>
              <a:rPr lang="fr-CH" sz="1800" dirty="0"/>
              <a:t>🔹 Symptômes : douleur vive, baisse auditive, parfois vertige</a:t>
            </a:r>
          </a:p>
          <a:p>
            <a:r>
              <a:rPr lang="fr-CH" sz="1800" u="sng" dirty="0"/>
              <a:t>Vertige </a:t>
            </a:r>
            <a:r>
              <a:rPr lang="fr-CH" sz="1800" u="sng" dirty="0" err="1"/>
              <a:t>alterno</a:t>
            </a:r>
            <a:r>
              <a:rPr lang="fr-CH" sz="1800" u="sng" dirty="0"/>
              <a:t>-barique </a:t>
            </a:r>
            <a:r>
              <a:rPr lang="fr-CH" sz="1800" dirty="0"/>
              <a:t>: différence de pression entre les 2 oreilles lors de la remontée</a:t>
            </a:r>
            <a:br>
              <a:rPr lang="fr-CH" sz="1800" dirty="0"/>
            </a:br>
            <a:r>
              <a:rPr lang="fr-CH" sz="1800" dirty="0"/>
              <a:t>🔹 Mécanisme : stimulation vestibulaire asymétrique → vertige bref et intense</a:t>
            </a:r>
          </a:p>
          <a:p>
            <a:pPr marL="0" indent="0">
              <a:buNone/>
            </a:pPr>
            <a:r>
              <a:rPr lang="fr-CH" sz="1800" b="1" dirty="0"/>
              <a:t>2. Oreille Interne : </a:t>
            </a:r>
          </a:p>
          <a:p>
            <a:pPr marL="0" indent="0">
              <a:buNone/>
            </a:pPr>
            <a:r>
              <a:rPr lang="fr-CH" sz="1800" dirty="0"/>
              <a:t>    Touche l’équilibre et l’audition; lésion du vestibule ou de la cochlée liée à une surpression</a:t>
            </a:r>
          </a:p>
          <a:p>
            <a:r>
              <a:rPr lang="fr-CH" sz="1800" u="sng" dirty="0"/>
              <a:t>Barotraumatisme direct </a:t>
            </a:r>
            <a:r>
              <a:rPr lang="fr-CH" sz="1800" dirty="0"/>
              <a:t>(Valsalva forcé) :</a:t>
            </a:r>
            <a:br>
              <a:rPr lang="fr-CH" sz="1800" dirty="0"/>
            </a:br>
            <a:r>
              <a:rPr lang="fr-CH" sz="1800" dirty="0"/>
              <a:t>Coup de piston de l’étrier dans la fenêtre ovale →+/- entorse </a:t>
            </a:r>
            <a:r>
              <a:rPr lang="fr-CH" sz="1800" dirty="0" err="1"/>
              <a:t>stapédo</a:t>
            </a:r>
            <a:r>
              <a:rPr lang="fr-CH" sz="1800" dirty="0"/>
              <a:t>-vestibulaire →hyperpression du liquide endolymphatique →rupture fenêtre ronde → fuite de liquide cochléaire dans l’oreille moyenne → vertiges, surdité de perception et acouphènes</a:t>
            </a:r>
          </a:p>
          <a:p>
            <a:pPr marL="0" indent="0">
              <a:buNone/>
            </a:pPr>
            <a:r>
              <a:rPr lang="fr-CH" sz="1800" dirty="0"/>
              <a:t>    🔹 Symptômes : vertige, surdité de perception, acouphènes (pas/peu de douleur car tympan non touché)</a:t>
            </a:r>
          </a:p>
          <a:p>
            <a:r>
              <a:rPr lang="fr-CH" sz="1800" u="sng" dirty="0"/>
              <a:t>Barotraumatisme indirect </a:t>
            </a:r>
            <a:r>
              <a:rPr lang="fr-CH" sz="1800" dirty="0"/>
              <a:t>(mixte= oreille moyenne + interne)</a:t>
            </a:r>
            <a:br>
              <a:rPr lang="fr-CH" sz="1800" dirty="0"/>
            </a:br>
            <a:r>
              <a:rPr lang="fr-FR" sz="1800" dirty="0"/>
              <a:t>par répercussion d’un barotraumatisme du tympan sur la chaîne des osselets : violente douleur, vertiges, surdité de perception et acouphènes</a:t>
            </a:r>
            <a:br>
              <a:rPr lang="fr-CH" sz="1800" dirty="0"/>
            </a:br>
            <a:endParaRPr lang="fr-CH" dirty="0"/>
          </a:p>
        </p:txBody>
      </p:sp>
      <p:sp>
        <p:nvSpPr>
          <p:cNvPr id="4" name="Espace réservé du pied de page 3">
            <a:extLst>
              <a:ext uri="{FF2B5EF4-FFF2-40B4-BE49-F238E27FC236}">
                <a16:creationId xmlns:a16="http://schemas.microsoft.com/office/drawing/2014/main" id="{C5553479-5476-4121-7AEA-596F35B88CB4}"/>
              </a:ext>
            </a:extLst>
          </p:cNvPr>
          <p:cNvSpPr>
            <a:spLocks noGrp="1"/>
          </p:cNvSpPr>
          <p:nvPr>
            <p:ph type="ftr" sz="quarter" idx="11"/>
          </p:nvPr>
        </p:nvSpPr>
        <p:spPr/>
        <p:txBody>
          <a:bodyPr/>
          <a:lstStyle/>
          <a:p>
            <a:r>
              <a:rPr lang="fr-CH"/>
              <a:t>E. Masson - IFR81 - CTR AURA</a:t>
            </a:r>
            <a:endParaRPr lang="fr-FR"/>
          </a:p>
        </p:txBody>
      </p:sp>
    </p:spTree>
    <p:extLst>
      <p:ext uri="{BB962C8B-B14F-4D97-AF65-F5344CB8AC3E}">
        <p14:creationId xmlns:p14="http://schemas.microsoft.com/office/powerpoint/2010/main" val="310616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1FB83-9C66-5452-6776-3D0709D8EFCF}"/>
              </a:ext>
            </a:extLst>
          </p:cNvPr>
          <p:cNvSpPr>
            <a:spLocks noGrp="1"/>
          </p:cNvSpPr>
          <p:nvPr>
            <p:ph type="title"/>
          </p:nvPr>
        </p:nvSpPr>
        <p:spPr>
          <a:xfrm>
            <a:off x="838200" y="1124712"/>
            <a:ext cx="10515600" cy="565976"/>
          </a:xfrm>
        </p:spPr>
        <p:txBody>
          <a:bodyPr/>
          <a:lstStyle/>
          <a:p>
            <a:r>
              <a:rPr lang="fr-CH" sz="2800" dirty="0"/>
              <a:t>Les différents vertiges en plongée – Mécanismes</a:t>
            </a:r>
          </a:p>
        </p:txBody>
      </p:sp>
      <p:sp>
        <p:nvSpPr>
          <p:cNvPr id="3" name="Espace réservé du contenu 2">
            <a:extLst>
              <a:ext uri="{FF2B5EF4-FFF2-40B4-BE49-F238E27FC236}">
                <a16:creationId xmlns:a16="http://schemas.microsoft.com/office/drawing/2014/main" id="{F01BAA3B-7CAC-BEFF-18C6-2D16F1CA8EAB}"/>
              </a:ext>
            </a:extLst>
          </p:cNvPr>
          <p:cNvSpPr>
            <a:spLocks noGrp="1"/>
          </p:cNvSpPr>
          <p:nvPr>
            <p:ph idx="1"/>
          </p:nvPr>
        </p:nvSpPr>
        <p:spPr/>
        <p:txBody>
          <a:bodyPr/>
          <a:lstStyle/>
          <a:p>
            <a:pPr marL="0" indent="0">
              <a:buNone/>
            </a:pPr>
            <a:r>
              <a:rPr lang="fr-CH" sz="1800" b="1" dirty="0"/>
              <a:t>1. Vertige </a:t>
            </a:r>
            <a:r>
              <a:rPr lang="fr-CH" sz="1800" b="1" dirty="0" err="1"/>
              <a:t>alterno</a:t>
            </a:r>
            <a:r>
              <a:rPr lang="fr-CH" sz="1800" b="1" dirty="0"/>
              <a:t>-barique</a:t>
            </a:r>
            <a:r>
              <a:rPr lang="fr-CH" sz="1800" dirty="0"/>
              <a:t> :</a:t>
            </a:r>
          </a:p>
          <a:p>
            <a:pPr lvl="1"/>
            <a:r>
              <a:rPr lang="fr-CH" sz="1800" dirty="0"/>
              <a:t>Survient à la remontée, due à un mauvais fonctionnement des trompes d’Eustache</a:t>
            </a:r>
          </a:p>
          <a:p>
            <a:pPr lvl="1"/>
            <a:r>
              <a:rPr lang="fr-CH" sz="1800" dirty="0"/>
              <a:t>Asymétrie de pression des oreilles moyennes → signaux nerveux incohérents →vertiges</a:t>
            </a:r>
          </a:p>
          <a:p>
            <a:pPr marL="0" indent="0">
              <a:buNone/>
            </a:pPr>
            <a:r>
              <a:rPr lang="fr-CH" sz="1800" b="1" dirty="0"/>
              <a:t>2. Coup de piston</a:t>
            </a:r>
            <a:r>
              <a:rPr lang="fr-CH" sz="1800" dirty="0"/>
              <a:t> :</a:t>
            </a:r>
          </a:p>
          <a:p>
            <a:pPr lvl="1"/>
            <a:r>
              <a:rPr lang="fr-CH" sz="1800" dirty="0"/>
              <a:t>Valsalva brutal →osselets (étrier) dans la fenêtre ovale → onde de choc vestibulaire unilatérale (sur pression dans l’endolymphe) →signaux vestibulaires incohérents → vertiges</a:t>
            </a:r>
          </a:p>
          <a:p>
            <a:pPr marL="0" indent="0">
              <a:buNone/>
            </a:pPr>
            <a:r>
              <a:rPr lang="fr-CH" sz="1800" b="1" dirty="0"/>
              <a:t>3. Perforation tympanique</a:t>
            </a:r>
            <a:r>
              <a:rPr lang="fr-CH" sz="1800" dirty="0"/>
              <a:t> :</a:t>
            </a:r>
          </a:p>
          <a:p>
            <a:pPr lvl="1"/>
            <a:r>
              <a:rPr lang="fr-CH" sz="1800" dirty="0"/>
              <a:t>Eau froide ou pression excessive → déséquilibre vestibulaire</a:t>
            </a:r>
          </a:p>
          <a:p>
            <a:pPr lvl="1"/>
            <a:r>
              <a:rPr lang="fr-CH" sz="1800" dirty="0"/>
              <a:t>Tympan percé → caisse du tympan plein d’eau → rôle d’amortisseur de la fenêtre ronde impossible→ surpression dans l’eau l’oreille →signaux incohérents → vertiges</a:t>
            </a:r>
          </a:p>
          <a:p>
            <a:r>
              <a:rPr lang="fr-CH" sz="1800" dirty="0"/>
              <a:t>En plongée, le vestibule devient la source principale d’information pour l’équilibre → toute perturbation provoque un vertige important</a:t>
            </a:r>
          </a:p>
          <a:p>
            <a:endParaRPr lang="fr-CH" sz="1800" dirty="0"/>
          </a:p>
        </p:txBody>
      </p:sp>
      <p:sp>
        <p:nvSpPr>
          <p:cNvPr id="4" name="Espace réservé du pied de page 3">
            <a:extLst>
              <a:ext uri="{FF2B5EF4-FFF2-40B4-BE49-F238E27FC236}">
                <a16:creationId xmlns:a16="http://schemas.microsoft.com/office/drawing/2014/main" id="{E9144B96-DF62-FD19-9B3E-526704F3B89B}"/>
              </a:ext>
            </a:extLst>
          </p:cNvPr>
          <p:cNvSpPr>
            <a:spLocks noGrp="1"/>
          </p:cNvSpPr>
          <p:nvPr>
            <p:ph type="ftr" sz="quarter" idx="11"/>
          </p:nvPr>
        </p:nvSpPr>
        <p:spPr/>
        <p:txBody>
          <a:bodyPr/>
          <a:lstStyle/>
          <a:p>
            <a:r>
              <a:rPr lang="fr-CH"/>
              <a:t>E. Masson - IFR81 - CTR AURA</a:t>
            </a:r>
            <a:endParaRPr lang="fr-FR"/>
          </a:p>
        </p:txBody>
      </p:sp>
    </p:spTree>
    <p:extLst>
      <p:ext uri="{BB962C8B-B14F-4D97-AF65-F5344CB8AC3E}">
        <p14:creationId xmlns:p14="http://schemas.microsoft.com/office/powerpoint/2010/main" val="363095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60728-7117-E5C3-369F-67F9CAF2C82D}"/>
              </a:ext>
            </a:extLst>
          </p:cNvPr>
          <p:cNvSpPr>
            <a:spLocks noGrp="1"/>
          </p:cNvSpPr>
          <p:nvPr>
            <p:ph type="title"/>
          </p:nvPr>
        </p:nvSpPr>
        <p:spPr>
          <a:xfrm>
            <a:off x="838200" y="1162843"/>
            <a:ext cx="10515600" cy="1325563"/>
          </a:xfrm>
        </p:spPr>
        <p:txBody>
          <a:bodyPr/>
          <a:lstStyle/>
          <a:p>
            <a:r>
              <a:rPr lang="fr-CH" sz="2800" dirty="0"/>
              <a:t>Sensibilité accrue et cas particuliers</a:t>
            </a:r>
          </a:p>
        </p:txBody>
      </p:sp>
      <p:sp>
        <p:nvSpPr>
          <p:cNvPr id="3" name="Espace réservé du contenu 2">
            <a:extLst>
              <a:ext uri="{FF2B5EF4-FFF2-40B4-BE49-F238E27FC236}">
                <a16:creationId xmlns:a16="http://schemas.microsoft.com/office/drawing/2014/main" id="{6918D502-9D4B-A8EE-3D7C-519EF5F42DE4}"/>
              </a:ext>
            </a:extLst>
          </p:cNvPr>
          <p:cNvSpPr>
            <a:spLocks noGrp="1"/>
          </p:cNvSpPr>
          <p:nvPr>
            <p:ph idx="1"/>
          </p:nvPr>
        </p:nvSpPr>
        <p:spPr/>
        <p:txBody>
          <a:bodyPr/>
          <a:lstStyle/>
          <a:p>
            <a:pPr marL="0" indent="0">
              <a:buNone/>
            </a:pPr>
            <a:r>
              <a:rPr lang="fr-CH" sz="1800" b="1" dirty="0"/>
              <a:t>Pourquoi sommes-nous plus sensibles au vertige sous l’eau ?</a:t>
            </a:r>
            <a:endParaRPr lang="fr-CH" sz="1800" dirty="0"/>
          </a:p>
          <a:p>
            <a:pPr lvl="1"/>
            <a:r>
              <a:rPr lang="fr-CH" sz="1800" dirty="0"/>
              <a:t>Perte de repères visuels (flottabilité, champ visuel restreint du masque, dans le bleu, visibilité)</a:t>
            </a:r>
          </a:p>
          <a:p>
            <a:pPr lvl="1"/>
            <a:r>
              <a:rPr lang="fr-CH" sz="1800" dirty="0"/>
              <a:t>Réduction des informations proprioceptives des récepteurs musculaires et articulaires (apesanteur)</a:t>
            </a:r>
          </a:p>
          <a:p>
            <a:pPr lvl="1"/>
            <a:r>
              <a:rPr lang="fr-CH" sz="1800" dirty="0"/>
              <a:t>Le cerveau perd la majorité des informations «habituelles» et se base surtout sur les information en provenance du  vestibule → toute anomalie = vertige fort</a:t>
            </a:r>
          </a:p>
          <a:p>
            <a:pPr marL="457200" lvl="1" indent="0">
              <a:buNone/>
            </a:pPr>
            <a:endParaRPr lang="fr-CH" sz="1800" dirty="0"/>
          </a:p>
          <a:p>
            <a:pPr marL="0" indent="0">
              <a:buNone/>
            </a:pPr>
            <a:r>
              <a:rPr lang="fr-CH" sz="1800" b="1" dirty="0"/>
              <a:t>Spécificités chez l’enfant plongeur :</a:t>
            </a:r>
            <a:endParaRPr lang="fr-CH" sz="1800" dirty="0"/>
          </a:p>
          <a:p>
            <a:pPr lvl="1"/>
            <a:r>
              <a:rPr lang="fr-CH" sz="1800" dirty="0"/>
              <a:t>Oreille immature, plus sujette aux otites</a:t>
            </a:r>
          </a:p>
          <a:p>
            <a:pPr lvl="1"/>
            <a:r>
              <a:rPr lang="fr-CH" sz="1800" dirty="0"/>
              <a:t>Trompe d’Eustache moins fonctionnelle → difficulté à équilibrer</a:t>
            </a:r>
          </a:p>
          <a:p>
            <a:pPr lvl="1"/>
            <a:r>
              <a:rPr lang="fr-CH" sz="1800" dirty="0"/>
              <a:t>Sinus en cours de formation</a:t>
            </a:r>
          </a:p>
          <a:p>
            <a:endParaRPr lang="fr-CH" dirty="0"/>
          </a:p>
        </p:txBody>
      </p:sp>
      <p:sp>
        <p:nvSpPr>
          <p:cNvPr id="4" name="Espace réservé du pied de page 3">
            <a:extLst>
              <a:ext uri="{FF2B5EF4-FFF2-40B4-BE49-F238E27FC236}">
                <a16:creationId xmlns:a16="http://schemas.microsoft.com/office/drawing/2014/main" id="{EB3F7B7C-74FC-A1F6-2D6C-08CDFA671DEB}"/>
              </a:ext>
            </a:extLst>
          </p:cNvPr>
          <p:cNvSpPr>
            <a:spLocks noGrp="1"/>
          </p:cNvSpPr>
          <p:nvPr>
            <p:ph type="ftr" sz="quarter" idx="11"/>
          </p:nvPr>
        </p:nvSpPr>
        <p:spPr/>
        <p:txBody>
          <a:bodyPr/>
          <a:lstStyle/>
          <a:p>
            <a:r>
              <a:rPr lang="fr-CH"/>
              <a:t>E. Masson - IFR81 - CTR AURA</a:t>
            </a:r>
            <a:endParaRPr lang="fr-FR"/>
          </a:p>
        </p:txBody>
      </p:sp>
    </p:spTree>
    <p:extLst>
      <p:ext uri="{BB962C8B-B14F-4D97-AF65-F5344CB8AC3E}">
        <p14:creationId xmlns:p14="http://schemas.microsoft.com/office/powerpoint/2010/main" val="43421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B1E9C-1511-70C7-C144-93C1D5B25447}"/>
              </a:ext>
            </a:extLst>
          </p:cNvPr>
          <p:cNvSpPr>
            <a:spLocks noGrp="1"/>
          </p:cNvSpPr>
          <p:nvPr>
            <p:ph type="title"/>
          </p:nvPr>
        </p:nvSpPr>
        <p:spPr>
          <a:xfrm>
            <a:off x="838200" y="1088136"/>
            <a:ext cx="10515600" cy="602552"/>
          </a:xfrm>
        </p:spPr>
        <p:txBody>
          <a:bodyPr/>
          <a:lstStyle/>
          <a:p>
            <a:r>
              <a:rPr lang="fr-CH" sz="2800" dirty="0"/>
              <a:t>Barotraumatismes des sinus</a:t>
            </a:r>
          </a:p>
        </p:txBody>
      </p:sp>
      <p:sp>
        <p:nvSpPr>
          <p:cNvPr id="3" name="Espace réservé du contenu 2">
            <a:extLst>
              <a:ext uri="{FF2B5EF4-FFF2-40B4-BE49-F238E27FC236}">
                <a16:creationId xmlns:a16="http://schemas.microsoft.com/office/drawing/2014/main" id="{46379994-9C78-5EF0-8745-4988D756DC9B}"/>
              </a:ext>
            </a:extLst>
          </p:cNvPr>
          <p:cNvSpPr>
            <a:spLocks noGrp="1"/>
          </p:cNvSpPr>
          <p:nvPr>
            <p:ph idx="1"/>
          </p:nvPr>
        </p:nvSpPr>
        <p:spPr>
          <a:xfrm>
            <a:off x="662940" y="1862201"/>
            <a:ext cx="10931652" cy="4351338"/>
          </a:xfrm>
        </p:spPr>
        <p:txBody>
          <a:bodyPr/>
          <a:lstStyle/>
          <a:p>
            <a:pPr marL="0" indent="0">
              <a:buNone/>
            </a:pPr>
            <a:r>
              <a:rPr lang="fr-CH" sz="1800" b="1" dirty="0"/>
              <a:t>Sinus:</a:t>
            </a:r>
          </a:p>
          <a:p>
            <a:pPr lvl="1"/>
            <a:r>
              <a:rPr lang="fr-CH" sz="1800" dirty="0"/>
              <a:t>Atteinte des sinus frontaux, puis les sinus ethmoïdaux et maxillaires → sensation de pression à vive douleur, sensation de congestion des cavités sinusale, +/- sensibilité faciale au touché.</a:t>
            </a:r>
          </a:p>
          <a:p>
            <a:pPr lvl="1"/>
            <a:r>
              <a:rPr lang="fr-CH" sz="1800" dirty="0"/>
              <a:t>Lors de la remontée ou descente, avec +/- épistaxis.</a:t>
            </a:r>
          </a:p>
          <a:p>
            <a:pPr lvl="1"/>
            <a:r>
              <a:rPr lang="fr-CH" sz="1800" dirty="0"/>
              <a:t>La surpression du sinus maxillaire peut comprimer une partie du nerf trijumeau → hyperesthésie de la joue.  </a:t>
            </a:r>
          </a:p>
          <a:p>
            <a:pPr lvl="1"/>
            <a:r>
              <a:rPr lang="fr-CH" sz="1800" dirty="0"/>
              <a:t>La surpression dans le sinus sphénoïdal peut comprimer le nerf optique → diminution de la vision/cécité </a:t>
            </a:r>
          </a:p>
          <a:p>
            <a:pPr marL="0" indent="0">
              <a:buNone/>
            </a:pPr>
            <a:r>
              <a:rPr lang="fr-CH" sz="1800" dirty="0"/>
              <a:t>Exceptionnellement: </a:t>
            </a:r>
          </a:p>
          <a:p>
            <a:pPr lvl="1"/>
            <a:r>
              <a:rPr lang="fr-CH" sz="1800" dirty="0"/>
              <a:t>Rupture du sinus → pneumocéphale → douleur faciale, nausées, vertiges ou céphalées. </a:t>
            </a:r>
          </a:p>
          <a:p>
            <a:pPr lvl="1"/>
            <a:r>
              <a:rPr lang="fr-CH" sz="1800" dirty="0"/>
              <a:t>Rupture d'un sinus maxillaire → pénétration d'air dans l'espace rétro-orbitaire avec une diplopie due à un dysfonctionnement oculomoteur. </a:t>
            </a:r>
          </a:p>
          <a:p>
            <a:pPr lvl="1"/>
            <a:r>
              <a:rPr lang="fr-CH" sz="1800" dirty="0"/>
              <a:t>Compression du nerf trijumeau dans le sinus maxillaire → paresthésies faciales</a:t>
            </a:r>
          </a:p>
          <a:p>
            <a:pPr marL="0" indent="0">
              <a:buNone/>
            </a:pPr>
            <a:endParaRPr lang="fr-CH" sz="1800" b="1" dirty="0"/>
          </a:p>
          <a:p>
            <a:pPr marL="0" indent="0">
              <a:buNone/>
            </a:pPr>
            <a:r>
              <a:rPr lang="fr-CH" sz="1800" b="1" dirty="0"/>
              <a:t>Barotraumatisme dentaire, masque et oculaire non traité ici car non relevant</a:t>
            </a:r>
          </a:p>
        </p:txBody>
      </p:sp>
      <p:sp>
        <p:nvSpPr>
          <p:cNvPr id="4" name="Espace réservé du pied de page 3">
            <a:extLst>
              <a:ext uri="{FF2B5EF4-FFF2-40B4-BE49-F238E27FC236}">
                <a16:creationId xmlns:a16="http://schemas.microsoft.com/office/drawing/2014/main" id="{684B7AE4-6EE5-0CCE-A3BC-2F70D43D5DDD}"/>
              </a:ext>
            </a:extLst>
          </p:cNvPr>
          <p:cNvSpPr>
            <a:spLocks noGrp="1"/>
          </p:cNvSpPr>
          <p:nvPr>
            <p:ph type="ftr" sz="quarter" idx="11"/>
          </p:nvPr>
        </p:nvSpPr>
        <p:spPr/>
        <p:txBody>
          <a:bodyPr/>
          <a:lstStyle/>
          <a:p>
            <a:r>
              <a:rPr lang="fr-CH"/>
              <a:t>E. Masson - IFR81 - CTR AURA</a:t>
            </a:r>
            <a:endParaRPr lang="fr-FR"/>
          </a:p>
        </p:txBody>
      </p:sp>
    </p:spTree>
    <p:extLst>
      <p:ext uri="{BB962C8B-B14F-4D97-AF65-F5344CB8AC3E}">
        <p14:creationId xmlns:p14="http://schemas.microsoft.com/office/powerpoint/2010/main" val="204508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8A8B28-0399-6EE9-23B3-DB00D6A87CD3}"/>
              </a:ext>
            </a:extLst>
          </p:cNvPr>
          <p:cNvSpPr>
            <a:spLocks noGrp="1"/>
          </p:cNvSpPr>
          <p:nvPr>
            <p:ph type="title"/>
          </p:nvPr>
        </p:nvSpPr>
        <p:spPr>
          <a:xfrm>
            <a:off x="838200" y="1162843"/>
            <a:ext cx="10515600" cy="1325563"/>
          </a:xfrm>
        </p:spPr>
        <p:txBody>
          <a:bodyPr/>
          <a:lstStyle/>
          <a:p>
            <a:r>
              <a:rPr lang="fr-CH" sz="2800" dirty="0"/>
              <a:t>Barotraumatismes digestifs : stop aux fausses croyances</a:t>
            </a:r>
          </a:p>
        </p:txBody>
      </p:sp>
      <p:sp>
        <p:nvSpPr>
          <p:cNvPr id="3" name="Espace réservé du contenu 2">
            <a:extLst>
              <a:ext uri="{FF2B5EF4-FFF2-40B4-BE49-F238E27FC236}">
                <a16:creationId xmlns:a16="http://schemas.microsoft.com/office/drawing/2014/main" id="{2BF0E1F4-D2D3-CDB4-EFF8-F89CD90A6B08}"/>
              </a:ext>
            </a:extLst>
          </p:cNvPr>
          <p:cNvSpPr>
            <a:spLocks noGrp="1"/>
          </p:cNvSpPr>
          <p:nvPr>
            <p:ph idx="1"/>
          </p:nvPr>
        </p:nvSpPr>
        <p:spPr/>
        <p:txBody>
          <a:bodyPr/>
          <a:lstStyle/>
          <a:p>
            <a:pPr marL="0" lvl="0" indent="0">
              <a:buNone/>
            </a:pPr>
            <a:r>
              <a:rPr lang="fr-CH" sz="1800" b="1" dirty="0"/>
              <a:t>Estomac</a:t>
            </a:r>
            <a:r>
              <a:rPr lang="fr-CH" sz="1800" dirty="0"/>
              <a:t> : </a:t>
            </a:r>
            <a:r>
              <a:rPr lang="fr-FR" sz="1800" dirty="0"/>
              <a:t>Consécutif à une ingestion d’air et à un blocage du sphincter supérieur de l’estomac (cardia)</a:t>
            </a:r>
            <a:endParaRPr lang="fr-CH" sz="1800" dirty="0"/>
          </a:p>
          <a:p>
            <a:pPr marL="457200" lvl="1" indent="0">
              <a:buNone/>
            </a:pPr>
            <a:r>
              <a:rPr lang="fr-FR" sz="1800" dirty="0"/>
              <a:t>Fréquence :</a:t>
            </a:r>
            <a:r>
              <a:rPr lang="fr-FR" sz="1800" b="1" u="sng" dirty="0"/>
              <a:t> rarissime</a:t>
            </a:r>
            <a:r>
              <a:rPr lang="fr-FR" sz="1800" dirty="0"/>
              <a:t>, nécessite qu’il y ait suffisamment d’air dans l’estomac pour que cela bloque la sortie de l’air à la remontée</a:t>
            </a:r>
            <a:endParaRPr lang="fr-CH" sz="1800" dirty="0"/>
          </a:p>
          <a:p>
            <a:pPr marL="457200" lvl="1" indent="0">
              <a:buNone/>
            </a:pPr>
            <a:r>
              <a:rPr lang="fr-FR" sz="1800" dirty="0"/>
              <a:t>Conséquences : douleurs aigues</a:t>
            </a:r>
            <a:endParaRPr lang="fr-CH" sz="1800" dirty="0"/>
          </a:p>
          <a:p>
            <a:pPr marL="457200" lvl="1" indent="0">
              <a:buNone/>
            </a:pPr>
            <a:r>
              <a:rPr lang="fr-FR" sz="1800" dirty="0"/>
              <a:t>CAT : stopper la remontée puis remontée lente. </a:t>
            </a:r>
            <a:endParaRPr lang="fr-CH" sz="1800" dirty="0"/>
          </a:p>
          <a:p>
            <a:pPr marL="0" lvl="0" indent="0">
              <a:buNone/>
            </a:pPr>
            <a:r>
              <a:rPr lang="fr-CH" sz="1800" b="1" dirty="0"/>
              <a:t>Intestins</a:t>
            </a:r>
            <a:r>
              <a:rPr lang="fr-FR" sz="1800" dirty="0"/>
              <a:t> : consécutif à la fermentation d’aliments et à la genèse de gaz pendant la plongée qui se dilatent à la remontée.</a:t>
            </a:r>
            <a:endParaRPr lang="fr-CH" sz="1800" dirty="0"/>
          </a:p>
          <a:p>
            <a:pPr marL="457200" lvl="1" indent="0">
              <a:buNone/>
            </a:pPr>
            <a:r>
              <a:rPr lang="fr-FR" sz="1800" dirty="0"/>
              <a:t>Fréquence : </a:t>
            </a:r>
            <a:r>
              <a:rPr lang="fr-FR" sz="1800" b="1" u="sng" dirty="0"/>
              <a:t>rare, uniquement pour les plongées (très) longues</a:t>
            </a:r>
            <a:endParaRPr lang="fr-CH" sz="1800" b="1" u="sng" dirty="0"/>
          </a:p>
          <a:p>
            <a:pPr marL="457200" lvl="1" indent="0">
              <a:buNone/>
            </a:pPr>
            <a:r>
              <a:rPr lang="fr-FR" sz="1800" dirty="0"/>
              <a:t>Conséquence : douleurs abdominales aigues</a:t>
            </a:r>
            <a:endParaRPr lang="fr-CH" sz="1800" dirty="0"/>
          </a:p>
          <a:p>
            <a:pPr marL="457200" lvl="1" indent="0">
              <a:buNone/>
            </a:pPr>
            <a:r>
              <a:rPr lang="fr-FR" sz="1800" dirty="0"/>
              <a:t>CAT : évacuer par les voies naturelles</a:t>
            </a:r>
            <a:endParaRPr lang="fr-CH" sz="1800" dirty="0"/>
          </a:p>
          <a:p>
            <a:pPr marL="0" indent="0">
              <a:buNone/>
            </a:pPr>
            <a:r>
              <a:rPr lang="fr-CH" sz="1800" b="1" dirty="0"/>
              <a:t>Enseignement en cursus :</a:t>
            </a:r>
            <a:endParaRPr lang="fr-CH" sz="1800" dirty="0"/>
          </a:p>
          <a:p>
            <a:pPr marL="0" lvl="0" indent="0">
              <a:buNone/>
            </a:pPr>
            <a:r>
              <a:rPr lang="fr-FR" sz="1800" dirty="0"/>
              <a:t>Le barotraumatisme des intestins ne concerne que les plongées très longues et donc ne concerne pas la plongée loisir. Il pourra être abordé sur des cursus spécifiques tels que l’utilisation de combinaison étanche ou la plongée en circuit fermé.</a:t>
            </a:r>
            <a:endParaRPr lang="fr-CH" sz="1800" dirty="0"/>
          </a:p>
          <a:p>
            <a:pPr marL="0" lvl="0" indent="0">
              <a:buNone/>
            </a:pPr>
            <a:r>
              <a:rPr lang="fr-FR" sz="1800" dirty="0"/>
              <a:t>La surpression stomacale est rare. Elle pourra  donc être abordée lors du cursus du guide de palanquée, </a:t>
            </a:r>
            <a:r>
              <a:rPr lang="fr-CH" sz="1800" dirty="0"/>
              <a:t>à titre d’information.</a:t>
            </a:r>
          </a:p>
          <a:p>
            <a:endParaRPr lang="fr-CH" dirty="0"/>
          </a:p>
        </p:txBody>
      </p:sp>
      <p:sp>
        <p:nvSpPr>
          <p:cNvPr id="4" name="Espace réservé du pied de page 3">
            <a:extLst>
              <a:ext uri="{FF2B5EF4-FFF2-40B4-BE49-F238E27FC236}">
                <a16:creationId xmlns:a16="http://schemas.microsoft.com/office/drawing/2014/main" id="{DE723CC6-F3FD-71C6-7825-E80F47C14C1F}"/>
              </a:ext>
            </a:extLst>
          </p:cNvPr>
          <p:cNvSpPr>
            <a:spLocks noGrp="1"/>
          </p:cNvSpPr>
          <p:nvPr>
            <p:ph type="ftr" sz="quarter" idx="11"/>
          </p:nvPr>
        </p:nvSpPr>
        <p:spPr/>
        <p:txBody>
          <a:bodyPr/>
          <a:lstStyle/>
          <a:p>
            <a:r>
              <a:rPr lang="fr-CH"/>
              <a:t>E. Masson - IFR81 - CTR AURA</a:t>
            </a:r>
            <a:endParaRPr lang="fr-FR"/>
          </a:p>
        </p:txBody>
      </p:sp>
    </p:spTree>
    <p:extLst>
      <p:ext uri="{BB962C8B-B14F-4D97-AF65-F5344CB8AC3E}">
        <p14:creationId xmlns:p14="http://schemas.microsoft.com/office/powerpoint/2010/main" val="19891439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43922</TotalTime>
  <Words>802</Words>
  <Application>Microsoft Office PowerPoint</Application>
  <PresentationFormat>Grand écran</PresentationFormat>
  <Paragraphs>62</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Aptos</vt:lpstr>
      <vt:lpstr>Arial</vt:lpstr>
      <vt:lpstr>Calibri</vt:lpstr>
      <vt:lpstr>Thème Office</vt:lpstr>
      <vt:lpstr>Les barotraumatismes</vt:lpstr>
      <vt:lpstr>Barotraumatismes de l’oreille en plongée – Localisation et Mécanismes</vt:lpstr>
      <vt:lpstr>Les différents vertiges en plongée – Mécanismes</vt:lpstr>
      <vt:lpstr>Sensibilité accrue et cas particuliers</vt:lpstr>
      <vt:lpstr>Barotraumatismes des sinus</vt:lpstr>
      <vt:lpstr>Barotraumatismes digestifs : stop aux fausses croyances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DESSERTINE Olivier</dc:creator>
  <cp:lastModifiedBy>MASSON Eric</cp:lastModifiedBy>
  <cp:revision>35</cp:revision>
  <dcterms:created xsi:type="dcterms:W3CDTF">2024-09-11T10:55:41Z</dcterms:created>
  <dcterms:modified xsi:type="dcterms:W3CDTF">2025-09-03T13:23:03Z</dcterms:modified>
</cp:coreProperties>
</file>