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L’ESSOUFFLEMENT</a:t>
            </a:r>
            <a:br>
              <a:rPr lang="de-CH" dirty="0"/>
            </a:b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304" y="2966403"/>
            <a:ext cx="9144000" cy="1655762"/>
          </a:xfrm>
        </p:spPr>
        <p:txBody>
          <a:bodyPr/>
          <a:lstStyle/>
          <a:p>
            <a:r>
              <a:rPr lang="fr-FR" noProof="0" dirty="0"/>
              <a:t>L’essoufflement est la manifestation ventilatoire d’un excès de gaz carbonique (CO2) dans l’organisme.</a:t>
            </a:r>
          </a:p>
          <a:p>
            <a:r>
              <a:rPr lang="fr-FR" noProof="0" dirty="0"/>
              <a:t>Il s’agit d’une intoxication au CO2 appelé : HYPERCAPNIE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E60380-4BA6-2E42-1604-B293B553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640" y="4678362"/>
            <a:ext cx="19335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09EDF-4A36-EA0A-9C53-A6596926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2400" b="1" dirty="0">
                <a:solidFill>
                  <a:srgbClr val="00B0F0"/>
                </a:solidFill>
              </a:rPr>
              <a:t>MECANISME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DF0C2-BBCC-57E0-AF31-B216C487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Pour vivre, notre corps a besoin d’oxygène (O2).</a:t>
            </a:r>
          </a:p>
          <a:p>
            <a:r>
              <a:rPr lang="fr-FR" sz="2000" dirty="0"/>
              <a:t>Cet O2 est consommé par l’organisme au niveau des cellules et ,en </a:t>
            </a:r>
            <a:r>
              <a:rPr lang="fr-FR" sz="2000" dirty="0" err="1"/>
              <a:t>contre-partie</a:t>
            </a:r>
            <a:r>
              <a:rPr lang="fr-FR" sz="2000" dirty="0"/>
              <a:t>, notre corps produit du CO2.</a:t>
            </a:r>
          </a:p>
          <a:p>
            <a:r>
              <a:rPr lang="fr-FR" sz="2000" dirty="0"/>
              <a:t>L’apport d’O2 et le rejet du CO2 produit s’effectue lors du cycle respiratoire, au niveau des alvéoles pulmonaires par différence de pression partielle.</a:t>
            </a:r>
          </a:p>
          <a:p>
            <a:r>
              <a:rPr lang="fr-FR" sz="2000" dirty="0"/>
              <a:t>L’inspiration apporte aux alvéoles un air riche en O2 alors que l’expiration élimine un air chargé en CO2.</a:t>
            </a:r>
          </a:p>
          <a:p>
            <a:r>
              <a:rPr lang="fr-FR" sz="2000" dirty="0"/>
              <a:t>Lors d’un effort, notre organisme a besoin de consommer plus d’O2 et pour cela nous augmentons notre ventilation. On respire plus vite, apportons plus d’O2 mais produisons aussi plus de CO2</a:t>
            </a:r>
          </a:p>
          <a:p>
            <a:r>
              <a:rPr lang="fr-FR" sz="2000" dirty="0"/>
              <a:t>Si nous n’expirons pas correctement, le CO2 s’accumule dans l’organisme et c’est le début de l’essoufflement</a:t>
            </a:r>
            <a:endParaRPr lang="fr-CH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59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86D07A-F8C4-3740-9BAB-CBFBFDB8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échanges</a:t>
            </a:r>
            <a:r>
              <a:rPr lang="en-US" dirty="0"/>
              <a:t> </a:t>
            </a:r>
            <a:r>
              <a:rPr lang="en-US" dirty="0" err="1"/>
              <a:t>gazeux</a:t>
            </a:r>
            <a:endParaRPr lang="en-US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D41F20-B492-16D9-F19F-3E99D58FD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Cercle </a:t>
            </a:r>
            <a:r>
              <a:rPr lang="en-US" dirty="0" err="1"/>
              <a:t>vicieux</a:t>
            </a:r>
            <a:r>
              <a:rPr lang="en-US" dirty="0"/>
              <a:t> de </a:t>
            </a:r>
            <a:r>
              <a:rPr lang="en-US" dirty="0" err="1"/>
              <a:t>l’essoufflement</a:t>
            </a:r>
            <a:endParaRPr lang="en-US" dirty="0"/>
          </a:p>
          <a:p>
            <a:endParaRPr lang="fr-FR" dirty="0"/>
          </a:p>
        </p:txBody>
      </p:sp>
      <p:pic>
        <p:nvPicPr>
          <p:cNvPr id="7" name="Espace réservé du contenu 11">
            <a:extLst>
              <a:ext uri="{FF2B5EF4-FFF2-40B4-BE49-F238E27FC236}">
                <a16:creationId xmlns:a16="http://schemas.microsoft.com/office/drawing/2014/main" id="{A1C22771-118A-E083-0023-9BD22B04B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09" y="2505075"/>
            <a:ext cx="3279744" cy="3684588"/>
          </a:xfrm>
        </p:spPr>
      </p:pic>
      <p:pic>
        <p:nvPicPr>
          <p:cNvPr id="8" name="Espace réservé du contenu 18">
            <a:extLst>
              <a:ext uri="{FF2B5EF4-FFF2-40B4-BE49-F238E27FC236}">
                <a16:creationId xmlns:a16="http://schemas.microsoft.com/office/drawing/2014/main" id="{A4915E79-AC61-E98D-55BE-0A8DD287C1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992" y="2505075"/>
            <a:ext cx="2835604" cy="3684588"/>
          </a:xfr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72FCC11-B961-3B80-B6A0-E6525315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fr-FR" sz="2400" b="1" dirty="0">
                <a:solidFill>
                  <a:srgbClr val="00B0F0"/>
                </a:solidFill>
              </a:rPr>
              <a:t>MECANISME</a:t>
            </a:r>
          </a:p>
        </p:txBody>
      </p:sp>
    </p:spTree>
    <p:extLst>
      <p:ext uri="{BB962C8B-B14F-4D97-AF65-F5344CB8AC3E}">
        <p14:creationId xmlns:p14="http://schemas.microsoft.com/office/powerpoint/2010/main" val="134693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D55024A-B01A-5282-2E89-C0BFE7B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2400" b="1" dirty="0">
                <a:solidFill>
                  <a:srgbClr val="00B0F0"/>
                </a:solidFill>
              </a:rPr>
              <a:t>MECANISME</a:t>
            </a:r>
            <a:endParaRPr lang="fr-FR" sz="2400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D39E1A0-599F-B130-9D35-AFEBA5FBF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Il y a récupération si, conscients du phénomène, nous abaissons la Pp de CO2 alvéolaire soit par une remontée de quelques mètres soit par une expiration longue forcée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EAD0A439-94D2-C02D-3C54-213A7C6C1DF4}"/>
              </a:ext>
            </a:extLst>
          </p:cNvPr>
          <p:cNvSpPr txBox="1">
            <a:spLocks/>
          </p:cNvSpPr>
          <p:nvPr/>
        </p:nvSpPr>
        <p:spPr>
          <a:xfrm>
            <a:off x="1176529" y="2688336"/>
            <a:ext cx="992124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2566C2F-C74C-199C-F48A-B63988B9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70" y="2940480"/>
            <a:ext cx="5659564" cy="32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272A7-B763-2918-A608-092C73DE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2400" b="1" dirty="0">
                <a:solidFill>
                  <a:srgbClr val="00B0F0"/>
                </a:solidFill>
              </a:rPr>
              <a:t>FACTEURS FAVORISANTS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929F9E6E-2E02-6213-3384-107B7C1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Effort inadapté : palmage intensif, contre le courant</a:t>
            </a:r>
          </a:p>
          <a:p>
            <a:r>
              <a:rPr lang="fr-FR" dirty="0"/>
              <a:t>Mauvaise condition physique : fatigue, stress</a:t>
            </a:r>
          </a:p>
          <a:p>
            <a:r>
              <a:rPr lang="fr-FR" dirty="0"/>
              <a:t>Matériel : lestage trop important, combinaison serrée, détendeur trop dur, bouteille mal ouverte</a:t>
            </a:r>
          </a:p>
          <a:p>
            <a:r>
              <a:rPr lang="fr-FR" dirty="0"/>
              <a:t>Froid</a:t>
            </a:r>
          </a:p>
          <a:p>
            <a:r>
              <a:rPr lang="fr-FR" dirty="0"/>
              <a:t>Profondeur</a:t>
            </a:r>
          </a:p>
        </p:txBody>
      </p:sp>
    </p:spTree>
    <p:extLst>
      <p:ext uri="{BB962C8B-B14F-4D97-AF65-F5344CB8AC3E}">
        <p14:creationId xmlns:p14="http://schemas.microsoft.com/office/powerpoint/2010/main" val="323089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84BB-6079-72CC-BB2F-51C085A4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2400" b="1" dirty="0">
                <a:solidFill>
                  <a:srgbClr val="00B0F0"/>
                </a:solidFill>
              </a:rPr>
              <a:t>COMPORTEMENT A ADOPTER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37137581-1B72-B699-5B80-0812B10A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Prévention :</a:t>
            </a:r>
          </a:p>
          <a:p>
            <a:pPr lvl="1"/>
            <a:r>
              <a:rPr lang="fr-FR" dirty="0"/>
              <a:t>Vérifier le lestage, le matériel, la bonne forme des plongeurs</a:t>
            </a:r>
          </a:p>
          <a:p>
            <a:pPr lvl="1"/>
            <a:r>
              <a:rPr lang="fr-FR" dirty="0"/>
              <a:t>Pas de précipitation avant la plongée</a:t>
            </a:r>
          </a:p>
          <a:p>
            <a:pPr lvl="1"/>
            <a:r>
              <a:rPr lang="fr-FR" dirty="0"/>
              <a:t>Laisser récupérer avant l’immersion</a:t>
            </a:r>
          </a:p>
          <a:p>
            <a:pPr lvl="1"/>
            <a:r>
              <a:rPr lang="fr-FR" dirty="0"/>
              <a:t>Prendre en compte les conditions (froid, courant)</a:t>
            </a:r>
          </a:p>
          <a:p>
            <a:pPr lvl="1"/>
            <a:r>
              <a:rPr lang="fr-FR" dirty="0"/>
              <a:t>Surveiller l’attitude et la production de bulles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En cas d’essoufflement :</a:t>
            </a:r>
          </a:p>
          <a:p>
            <a:pPr lvl="1"/>
            <a:r>
              <a:rPr lang="fr-FR" dirty="0"/>
              <a:t>Arrêter les efforts</a:t>
            </a:r>
          </a:p>
          <a:p>
            <a:pPr lvl="1"/>
            <a:r>
              <a:rPr lang="fr-FR" dirty="0"/>
              <a:t>Insister sur l’expiration</a:t>
            </a:r>
          </a:p>
          <a:p>
            <a:pPr lvl="1"/>
            <a:r>
              <a:rPr lang="fr-FR" dirty="0"/>
              <a:t>Stopper la plongée et remonter lentement jusqu'au palier</a:t>
            </a:r>
          </a:p>
          <a:p>
            <a:pPr lvl="1"/>
            <a:r>
              <a:rPr lang="fr-FR" dirty="0"/>
              <a:t>Maintenir le détendeur</a:t>
            </a:r>
          </a:p>
          <a:p>
            <a:pPr lvl="1"/>
            <a:r>
              <a:rPr lang="fr-FR" dirty="0"/>
              <a:t>Assistance ou sauvetage</a:t>
            </a:r>
          </a:p>
          <a:p>
            <a:pPr lvl="1"/>
            <a:r>
              <a:rPr lang="fr-FR" dirty="0"/>
              <a:t>Majorer les paliers</a:t>
            </a:r>
          </a:p>
          <a:p>
            <a:pPr lvl="1"/>
            <a:endParaRPr lang="fr-FR" dirty="0"/>
          </a:p>
          <a:p>
            <a:r>
              <a:rPr lang="fr-FR" dirty="0"/>
              <a:t>En surface</a:t>
            </a:r>
          </a:p>
          <a:p>
            <a:pPr lvl="1"/>
            <a:r>
              <a:rPr lang="fr-FR" dirty="0"/>
              <a:t>Inhalation d’O2</a:t>
            </a:r>
          </a:p>
          <a:p>
            <a:pPr lvl="1"/>
            <a:r>
              <a:rPr lang="fr-FR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927106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43765</TotalTime>
  <Words>306</Words>
  <Application>Microsoft Office PowerPoint</Application>
  <PresentationFormat>Grand écran</PresentationFormat>
  <Paragraphs>40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L’ESSOUFFLEMENT </vt:lpstr>
      <vt:lpstr>MECANISME</vt:lpstr>
      <vt:lpstr>MECANISME</vt:lpstr>
      <vt:lpstr>MECANISME</vt:lpstr>
      <vt:lpstr>FACTEURS FAVORISANTS</vt:lpstr>
      <vt:lpstr>COMPORTEMENT A ADOPTER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Cécile CHRISTOL</cp:lastModifiedBy>
  <cp:revision>17</cp:revision>
  <dcterms:created xsi:type="dcterms:W3CDTF">2024-09-11T10:55:41Z</dcterms:created>
  <dcterms:modified xsi:type="dcterms:W3CDTF">2025-09-18T12:48:42Z</dcterms:modified>
</cp:coreProperties>
</file>