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4329"/>
  </p:normalViewPr>
  <p:slideViewPr>
    <p:cSldViewPr snapToGrid="0">
      <p:cViewPr varScale="1">
        <p:scale>
          <a:sx n="71" d="100"/>
          <a:sy n="71" d="100"/>
        </p:scale>
        <p:origin x="3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6EA9D-F9D5-5C4A-8B5D-AB6E7DC6DD78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B86B-1E39-2849-ABBD-9DE216540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3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B86B-1E39-2849-ABBD-9DE2165402A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8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98E6C-C2FC-D6E1-2B63-9BAA95B9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99879"/>
            <a:ext cx="10515600" cy="1027740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Formes, Conséquences et Prévention</a:t>
            </a:r>
            <a:endParaRPr lang="fr-FR" dirty="0"/>
          </a:p>
        </p:txBody>
      </p:sp>
      <p:pic>
        <p:nvPicPr>
          <p:cNvPr id="5" name="Espace réservé du contenu 4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66A5C17F-B0C4-B9B6-AB8E-2E5443AC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b="1781"/>
          <a:stretch>
            <a:fillRect/>
          </a:stretch>
        </p:blipFill>
        <p:spPr>
          <a:xfrm>
            <a:off x="2328531" y="2094614"/>
            <a:ext cx="8410352" cy="4616413"/>
          </a:xfrm>
        </p:spPr>
      </p:pic>
    </p:spTree>
    <p:extLst>
      <p:ext uri="{BB962C8B-B14F-4D97-AF65-F5344CB8AC3E}">
        <p14:creationId xmlns:p14="http://schemas.microsoft.com/office/powerpoint/2010/main" val="9268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AB46BF8-F9F5-60D2-DE3E-B856861D7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99802"/>
              </p:ext>
            </p:extLst>
          </p:nvPr>
        </p:nvGraphicFramePr>
        <p:xfrm>
          <a:off x="487030" y="2159245"/>
          <a:ext cx="11483162" cy="433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022">
                  <a:extLst>
                    <a:ext uri="{9D8B030D-6E8A-4147-A177-3AD203B41FA5}">
                      <a16:colId xmlns:a16="http://schemas.microsoft.com/office/drawing/2014/main" val="3473845748"/>
                    </a:ext>
                  </a:extLst>
                </a:gridCol>
                <a:gridCol w="3878648">
                  <a:extLst>
                    <a:ext uri="{9D8B030D-6E8A-4147-A177-3AD203B41FA5}">
                      <a16:colId xmlns:a16="http://schemas.microsoft.com/office/drawing/2014/main" val="4028006964"/>
                    </a:ext>
                  </a:extLst>
                </a:gridCol>
                <a:gridCol w="4210492">
                  <a:extLst>
                    <a:ext uri="{9D8B030D-6E8A-4147-A177-3AD203B41FA5}">
                      <a16:colId xmlns:a16="http://schemas.microsoft.com/office/drawing/2014/main" val="3233022474"/>
                    </a:ext>
                  </a:extLst>
                </a:gridCol>
              </a:tblGrid>
              <a:tr h="1968252">
                <a:tc>
                  <a:txBody>
                    <a:bodyPr/>
                    <a:lstStyle/>
                    <a:p>
                      <a:endParaRPr lang="fr-FR" sz="2400" u="none" dirty="0"/>
                    </a:p>
                    <a:p>
                      <a:r>
                        <a:rPr lang="fr-FR" sz="2400" u="none" dirty="0"/>
                        <a:t>Cutanés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Type urticaire démangeaisons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solidFill>
                            <a:schemeClr val="accent4"/>
                          </a:solidFill>
                        </a:rPr>
                        <a:t>Moutons : gonflement marbrures rouges  douloureux </a:t>
                      </a:r>
                    </a:p>
                    <a:p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Bénin , bulles  tissulaires stationnaires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solidFill>
                            <a:srgbClr val="FFC000"/>
                          </a:solidFill>
                        </a:rPr>
                        <a:t>Attention fort lien avec un shunt droit gauche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b="0" dirty="0">
                          <a:solidFill>
                            <a:srgbClr val="FFC000"/>
                          </a:solidFill>
                        </a:rPr>
                        <a:t>_Caisson 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56525"/>
                  </a:ext>
                </a:extLst>
              </a:tr>
              <a:tr h="2362203">
                <a:tc>
                  <a:txBody>
                    <a:bodyPr/>
                    <a:lstStyle/>
                    <a:p>
                      <a:endParaRPr lang="fr-FR" sz="2400" u="none" dirty="0"/>
                    </a:p>
                    <a:p>
                      <a:r>
                        <a:rPr lang="fr-FR" sz="2400" b="1" u="none" dirty="0" err="1"/>
                        <a:t>Osteo-myo</a:t>
                      </a:r>
                      <a:r>
                        <a:rPr lang="fr-FR" sz="2400" b="1" u="none" dirty="0"/>
                        <a:t>- articulaire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/>
                        <a:t>Douleurs articulaires avec une intensité qui augmente avec le temps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/>
                        <a:t>Grosse articulation ++ épaule  chez le plongeur loisir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Bulles tissulaires stationnaires 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Benin si atteinte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peri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-articulaire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Plus grave si atteinte osseuse qui évoluera vers une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osteonécrose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IRM obligatoire  </a:t>
                      </a:r>
                    </a:p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_Caisson++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66897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BE1C14C-B467-B2BA-2B51-5680D6D0A6A8}"/>
              </a:ext>
            </a:extLst>
          </p:cNvPr>
          <p:cNvSpPr txBox="1">
            <a:spLocks/>
          </p:cNvSpPr>
          <p:nvPr/>
        </p:nvSpPr>
        <p:spPr>
          <a:xfrm>
            <a:off x="1676400" y="699879"/>
            <a:ext cx="10515600" cy="102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Formes et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75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A238B-24F8-A0C5-95C5-AD9B54D4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4350FF1-D394-3A0E-9D19-9030E62A0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95055"/>
              </p:ext>
            </p:extLst>
          </p:nvPr>
        </p:nvGraphicFramePr>
        <p:xfrm>
          <a:off x="489097" y="2607802"/>
          <a:ext cx="11511476" cy="419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316">
                  <a:extLst>
                    <a:ext uri="{9D8B030D-6E8A-4147-A177-3AD203B41FA5}">
                      <a16:colId xmlns:a16="http://schemas.microsoft.com/office/drawing/2014/main" val="3473845748"/>
                    </a:ext>
                  </a:extLst>
                </a:gridCol>
                <a:gridCol w="4322984">
                  <a:extLst>
                    <a:ext uri="{9D8B030D-6E8A-4147-A177-3AD203B41FA5}">
                      <a16:colId xmlns:a16="http://schemas.microsoft.com/office/drawing/2014/main" val="4028006964"/>
                    </a:ext>
                  </a:extLst>
                </a:gridCol>
                <a:gridCol w="3754176">
                  <a:extLst>
                    <a:ext uri="{9D8B030D-6E8A-4147-A177-3AD203B41FA5}">
                      <a16:colId xmlns:a16="http://schemas.microsoft.com/office/drawing/2014/main" val="3233022474"/>
                    </a:ext>
                  </a:extLst>
                </a:gridCol>
              </a:tblGrid>
              <a:tr h="2597394">
                <a:tc>
                  <a:txBody>
                    <a:bodyPr/>
                    <a:lstStyle/>
                    <a:p>
                      <a:endParaRPr lang="fr-FR" sz="2400" b="1" u="none" dirty="0"/>
                    </a:p>
                    <a:p>
                      <a:r>
                        <a:rPr lang="fr-FR" sz="2400" b="1" u="none" dirty="0"/>
                        <a:t>Neurologique  médullaire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u="sng" dirty="0"/>
                        <a:t>Origine multiple </a:t>
                      </a:r>
                      <a:r>
                        <a:rPr lang="fr-FR" sz="1800" b="0" dirty="0"/>
                        <a:t>: </a:t>
                      </a:r>
                      <a:r>
                        <a:rPr lang="fr-FR" sz="1800" b="0" i="1" dirty="0"/>
                        <a:t>shunt D/G, bulles tissulaires in situ, ischémie rétrograde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4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u="sng" dirty="0"/>
                        <a:t>Fourmillements </a:t>
                      </a:r>
                      <a:r>
                        <a:rPr lang="fr-FR" sz="1800" b="0" u="sng" dirty="0" err="1"/>
                        <a:t>engourdissement</a:t>
                      </a:r>
                      <a:r>
                        <a:rPr lang="fr-FR" sz="1800" b="0" dirty="0" err="1"/>
                        <a:t>:déficit</a:t>
                      </a:r>
                      <a:r>
                        <a:rPr lang="fr-FR" sz="1800" b="0" dirty="0"/>
                        <a:t> moteur et/ou sensitif de  un ou plusieurs membres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4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Douleurs vertébrales, troubles sphinctériens </a:t>
                      </a:r>
                    </a:p>
                    <a:p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Grave</a:t>
                      </a:r>
                      <a:r>
                        <a:rPr lang="fr-FR" sz="1800" b="0" dirty="0">
                          <a:solidFill>
                            <a:schemeClr val="accent4"/>
                          </a:solidFill>
                        </a:rPr>
                        <a:t>. Evolutif</a:t>
                      </a:r>
                      <a:r>
                        <a:rPr lang="fr-FR" sz="1800" b="0" dirty="0"/>
                        <a:t> </a:t>
                      </a:r>
                      <a:endParaRPr lang="fr-FR" sz="4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Peut laisser des</a:t>
                      </a:r>
                      <a:r>
                        <a:rPr lang="fr-FR" sz="1800" b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séquelles</a:t>
                      </a:r>
                      <a:r>
                        <a:rPr lang="fr-FR" sz="1800" b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fr-FR" sz="1800" b="0" dirty="0"/>
                        <a:t>neurologiques et </a:t>
                      </a:r>
                      <a:r>
                        <a:rPr lang="fr-FR" sz="1800" b="0" dirty="0" err="1"/>
                        <a:t>sphincterienne</a:t>
                      </a:r>
                      <a:r>
                        <a:rPr lang="fr-FR" sz="1800" b="0" dirty="0"/>
                        <a:t> 20%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4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Importance d’une mise sous O</a:t>
                      </a:r>
                      <a:r>
                        <a:rPr lang="fr-FR" sz="1800" b="1" baseline="-25000" dirty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 rapide et caisson 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56525"/>
                  </a:ext>
                </a:extLst>
              </a:tr>
              <a:tr h="1131809">
                <a:tc>
                  <a:txBody>
                    <a:bodyPr/>
                    <a:lstStyle/>
                    <a:p>
                      <a:r>
                        <a:rPr lang="fr-FR" sz="2400" b="1" u="none" dirty="0"/>
                        <a:t>Neurologique cérébraux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 Origine: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SHUNT D/G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Hémiplégie , tr conscience , tr visuels , tr de la parole 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Grave</a:t>
                      </a: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risque de séquelles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Mise en place rapide O</a:t>
                      </a:r>
                      <a:r>
                        <a:rPr lang="fr-FR" sz="18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et caisson 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66897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9CF7A4A-2A38-8108-AB42-370F4A94391A}"/>
              </a:ext>
            </a:extLst>
          </p:cNvPr>
          <p:cNvSpPr txBox="1">
            <a:spLocks/>
          </p:cNvSpPr>
          <p:nvPr/>
        </p:nvSpPr>
        <p:spPr>
          <a:xfrm>
            <a:off x="1676400" y="699879"/>
            <a:ext cx="10515600" cy="102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Formes et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2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12D0-EE36-B060-1A4E-23ABD818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4E1A21C-662A-70CB-731C-A54DD9F66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91429"/>
              </p:ext>
            </p:extLst>
          </p:nvPr>
        </p:nvGraphicFramePr>
        <p:xfrm>
          <a:off x="552933" y="2149113"/>
          <a:ext cx="11440593" cy="461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51">
                  <a:extLst>
                    <a:ext uri="{9D8B030D-6E8A-4147-A177-3AD203B41FA5}">
                      <a16:colId xmlns:a16="http://schemas.microsoft.com/office/drawing/2014/main" val="3473845748"/>
                    </a:ext>
                  </a:extLst>
                </a:gridCol>
                <a:gridCol w="4167963">
                  <a:extLst>
                    <a:ext uri="{9D8B030D-6E8A-4147-A177-3AD203B41FA5}">
                      <a16:colId xmlns:a16="http://schemas.microsoft.com/office/drawing/2014/main" val="4028006964"/>
                    </a:ext>
                  </a:extLst>
                </a:gridCol>
                <a:gridCol w="4401879">
                  <a:extLst>
                    <a:ext uri="{9D8B030D-6E8A-4147-A177-3AD203B41FA5}">
                      <a16:colId xmlns:a16="http://schemas.microsoft.com/office/drawing/2014/main" val="3233022474"/>
                    </a:ext>
                  </a:extLst>
                </a:gridCol>
              </a:tblGrid>
              <a:tr h="2050277">
                <a:tc>
                  <a:txBody>
                    <a:bodyPr/>
                    <a:lstStyle/>
                    <a:p>
                      <a:endParaRPr lang="fr-FR" sz="2400" b="1" dirty="0"/>
                    </a:p>
                    <a:p>
                      <a:r>
                        <a:rPr lang="fr-FR" sz="2400" b="1" dirty="0" err="1"/>
                        <a:t>Cochleo</a:t>
                      </a:r>
                      <a:r>
                        <a:rPr lang="fr-FR" sz="2400" b="1" dirty="0"/>
                        <a:t> -vestibulaire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++ liés a </a:t>
                      </a:r>
                      <a:r>
                        <a:rPr lang="fr-FR" sz="1800" b="0" dirty="0">
                          <a:solidFill>
                            <a:schemeClr val="accent4"/>
                          </a:solidFill>
                        </a:rPr>
                        <a:t>un </a:t>
                      </a: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Shunt D/G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/>
                        <a:t>Vertige</a:t>
                      </a:r>
                      <a:r>
                        <a:rPr lang="fr-FR" sz="1800" b="0" dirty="0"/>
                        <a:t> rotatoire +</a:t>
                      </a:r>
                      <a:r>
                        <a:rPr lang="fr-FR" sz="1800" b="1" dirty="0"/>
                        <a:t>nausées</a:t>
                      </a:r>
                      <a:r>
                        <a:rPr lang="fr-FR" sz="1800" b="0" dirty="0"/>
                        <a:t> = </a:t>
                      </a:r>
                      <a:r>
                        <a:rPr lang="fr-FR" sz="1800" b="1" dirty="0"/>
                        <a:t>vomissements</a:t>
                      </a:r>
                      <a:r>
                        <a:rPr lang="fr-FR" sz="1800" b="0" dirty="0"/>
                        <a:t>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1" dirty="0">
                          <a:solidFill>
                            <a:schemeClr val="accent4"/>
                          </a:solidFill>
                        </a:rPr>
                        <a:t>Nystagmus horizontal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solidFill>
                            <a:schemeClr val="bg1"/>
                          </a:solidFill>
                        </a:rPr>
                        <a:t>Parfois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hypoacousie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</a:rPr>
                        <a:t> /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acouphènes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rapidité du traitement O</a:t>
                      </a:r>
                      <a:r>
                        <a:rPr lang="fr-FR" sz="1800" b="0" baseline="-25000" dirty="0"/>
                        <a:t>2</a:t>
                      </a:r>
                      <a:r>
                        <a:rPr lang="fr-FR" sz="1800" b="0" dirty="0"/>
                        <a:t> et caisson afin d’éviter des séquelles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 </a:t>
                      </a:r>
                      <a:r>
                        <a:rPr lang="fr-FR" sz="1800" b="0" dirty="0">
                          <a:solidFill>
                            <a:srgbClr val="FFC000"/>
                          </a:solidFill>
                        </a:rPr>
                        <a:t>Attention: fort lien avec un shunt droite gauche</a:t>
                      </a:r>
                    </a:p>
                    <a:p>
                      <a:r>
                        <a:rPr lang="fr-FR" sz="1800" b="0" dirty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56525"/>
                  </a:ext>
                </a:extLst>
              </a:tr>
              <a:tr h="2296300">
                <a:tc>
                  <a:txBody>
                    <a:bodyPr/>
                    <a:lstStyle/>
                    <a:p>
                      <a:endParaRPr lang="fr-FR" sz="2400" b="1" dirty="0"/>
                    </a:p>
                    <a:p>
                      <a:r>
                        <a:rPr lang="fr-FR" sz="2400" b="1" dirty="0"/>
                        <a:t>Cardio-respiratoire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Appelé  </a:t>
                      </a:r>
                      <a:r>
                        <a:rPr lang="fr-FR" sz="1800" b="0" dirty="0">
                          <a:solidFill>
                            <a:srgbClr val="FF0000"/>
                          </a:solidFill>
                        </a:rPr>
                        <a:t>Chokes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Plus sur des plongées profondes et saturantes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tr respiratoires , sensation d’oppression et douleur thoracique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dirty="0"/>
                        <a:t>Formation massive de bulles dans la circulation pulmonaire </a:t>
                      </a:r>
                      <a:endParaRPr lang="fr-FR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66897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A18D759C-3058-5A0D-EF8D-DB57249812ED}"/>
              </a:ext>
            </a:extLst>
          </p:cNvPr>
          <p:cNvSpPr txBox="1">
            <a:spLocks/>
          </p:cNvSpPr>
          <p:nvPr/>
        </p:nvSpPr>
        <p:spPr>
          <a:xfrm>
            <a:off x="1676400" y="699879"/>
            <a:ext cx="10515600" cy="102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Formes et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5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D32A8-136D-2389-E963-4C9EF4057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7" y="2070100"/>
            <a:ext cx="10899764" cy="338364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r-FR" sz="2600" dirty="0"/>
              <a:t>Surviennent après la sortie de l’eau  </a:t>
            </a:r>
            <a:r>
              <a:rPr lang="fr-FR" sz="2600" dirty="0">
                <a:solidFill>
                  <a:srgbClr val="FF0000"/>
                </a:solidFill>
              </a:rPr>
              <a:t>70% dans l’heure qui suit </a:t>
            </a:r>
          </a:p>
          <a:p>
            <a:pPr>
              <a:spcAft>
                <a:spcPts val="600"/>
              </a:spcAft>
            </a:pPr>
            <a:r>
              <a:rPr lang="fr-FR" sz="2600" dirty="0"/>
              <a:t>Plus rarement au palier et après 6h</a:t>
            </a:r>
          </a:p>
          <a:p>
            <a:pPr>
              <a:spcAft>
                <a:spcPts val="600"/>
              </a:spcAft>
            </a:pPr>
            <a:r>
              <a:rPr lang="fr-FR" sz="2600" dirty="0"/>
              <a:t>Toujours précédé d’une </a:t>
            </a:r>
            <a:r>
              <a:rPr lang="fr-FR" sz="2600" dirty="0">
                <a:solidFill>
                  <a:srgbClr val="FF0000"/>
                </a:solidFill>
              </a:rPr>
              <a:t>asthénie (fatigue) </a:t>
            </a:r>
            <a:r>
              <a:rPr lang="fr-FR" sz="2600" dirty="0" err="1">
                <a:solidFill>
                  <a:srgbClr val="FF0000"/>
                </a:solidFill>
              </a:rPr>
              <a:t>paleur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/>
              <a:t>intense , voir céphalées </a:t>
            </a:r>
          </a:p>
          <a:p>
            <a:pPr>
              <a:spcAft>
                <a:spcPts val="600"/>
              </a:spcAft>
            </a:pPr>
            <a:r>
              <a:rPr lang="fr-FR" sz="2600" dirty="0"/>
              <a:t>L’accident médullaire est à redouter par son début parfois insidieux avec  une évolution grave si la prise en charge n’est pas rapide et adaptée </a:t>
            </a:r>
          </a:p>
          <a:p>
            <a:pPr>
              <a:spcAft>
                <a:spcPts val="600"/>
              </a:spcAft>
            </a:pPr>
            <a:r>
              <a:rPr lang="fr-FR" sz="2600" dirty="0"/>
              <a:t>Importance de la </a:t>
            </a:r>
            <a:r>
              <a:rPr lang="fr-FR" sz="2600" dirty="0">
                <a:solidFill>
                  <a:srgbClr val="FF0000"/>
                </a:solidFill>
              </a:rPr>
              <a:t>rapidité de mise en place de l’oxygénothérapie </a:t>
            </a:r>
            <a:r>
              <a:rPr lang="fr-FR" sz="2600" dirty="0"/>
              <a:t>pour limiter les séquelles et de la prise en charge</a:t>
            </a:r>
          </a:p>
          <a:p>
            <a:pPr>
              <a:spcAft>
                <a:spcPts val="600"/>
              </a:spcAft>
            </a:pPr>
            <a:r>
              <a:rPr lang="fr-FR" sz="2600" dirty="0"/>
              <a:t>L’histoire de la plongée est importante pour éliminer les diagnostics différentiels : surpression pulmonaire , barotraumatisme oreille interne, OPI…</a:t>
            </a:r>
          </a:p>
          <a:p>
            <a:pPr>
              <a:spcAft>
                <a:spcPts val="600"/>
              </a:spcAft>
            </a:pPr>
            <a:endParaRPr lang="fr-FR" sz="2600" dirty="0"/>
          </a:p>
          <a:p>
            <a:pPr>
              <a:spcAft>
                <a:spcPts val="600"/>
              </a:spcAft>
            </a:pPr>
            <a:endParaRPr lang="fr-FR" sz="2600" dirty="0">
              <a:solidFill>
                <a:srgbClr val="FF000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79455A6-0D4C-73AC-47FD-7D5F0A7818AA}"/>
              </a:ext>
            </a:extLst>
          </p:cNvPr>
          <p:cNvSpPr txBox="1">
            <a:spLocks/>
          </p:cNvSpPr>
          <p:nvPr/>
        </p:nvSpPr>
        <p:spPr>
          <a:xfrm>
            <a:off x="1676400" y="699879"/>
            <a:ext cx="10515600" cy="102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Formes et Conséquences</a:t>
            </a:r>
            <a:endParaRPr lang="fr-FR" dirty="0"/>
          </a:p>
        </p:txBody>
      </p:sp>
      <p:pic>
        <p:nvPicPr>
          <p:cNvPr id="8" name="Graphique 7" descr="Avertissement avec un remplissage uni">
            <a:extLst>
              <a:ext uri="{FF2B5EF4-FFF2-40B4-BE49-F238E27FC236}">
                <a16:creationId xmlns:a16="http://schemas.microsoft.com/office/drawing/2014/main" id="{0F3464C0-A57C-B59B-5E89-F43C20A59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10" y="5609441"/>
            <a:ext cx="686940" cy="68694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B18ED35-3F44-9CE8-35C9-2A77B27F9BE2}"/>
              </a:ext>
            </a:extLst>
          </p:cNvPr>
          <p:cNvSpPr txBox="1">
            <a:spLocks/>
          </p:cNvSpPr>
          <p:nvPr/>
        </p:nvSpPr>
        <p:spPr>
          <a:xfrm>
            <a:off x="1429447" y="5717587"/>
            <a:ext cx="10212824" cy="4835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  Peuvent s’observer malgré le respect des procédures : Facteurs de risque </a:t>
            </a:r>
          </a:p>
        </p:txBody>
      </p:sp>
    </p:spTree>
    <p:extLst>
      <p:ext uri="{BB962C8B-B14F-4D97-AF65-F5344CB8AC3E}">
        <p14:creationId xmlns:p14="http://schemas.microsoft.com/office/powerpoint/2010/main" val="327830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D6FEF-DD21-98C9-43C5-2BCFA64C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                      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E9353-0C53-626F-2745-4A6FBA24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09" y="2205697"/>
            <a:ext cx="10694581" cy="408397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Adapter ses paramètres:  lors de plongées longues, profondes, les profils yoyo, le milieu froid .++ </a:t>
            </a:r>
            <a:r>
              <a:rPr lang="fr-FR" sz="2600" dirty="0">
                <a:solidFill>
                  <a:srgbClr val="FF0000"/>
                </a:solidFill>
              </a:rPr>
              <a:t>les plongées successives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Adapter ses paramètres  : âge, surpoids, </a:t>
            </a:r>
            <a:r>
              <a:rPr lang="fr-FR" sz="2600" dirty="0">
                <a:solidFill>
                  <a:srgbClr val="FF0000"/>
                </a:solidFill>
              </a:rPr>
              <a:t>condition physique</a:t>
            </a:r>
            <a:r>
              <a:rPr lang="fr-FR" sz="2600" dirty="0"/>
              <a:t>, fatigue,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Savoir</a:t>
            </a:r>
            <a:r>
              <a:rPr lang="fr-FR" sz="2600" dirty="0">
                <a:solidFill>
                  <a:srgbClr val="FF0000"/>
                </a:solidFill>
              </a:rPr>
              <a:t> s’hydrater </a:t>
            </a:r>
            <a:r>
              <a:rPr lang="fr-FR" sz="2600" dirty="0"/>
              <a:t>avant et après les plongées 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+</a:t>
            </a:r>
            <a:r>
              <a:rPr lang="fr-FR" sz="2600" dirty="0">
                <a:solidFill>
                  <a:srgbClr val="FF0000"/>
                </a:solidFill>
              </a:rPr>
              <a:t>Remontée lente </a:t>
            </a:r>
            <a:r>
              <a:rPr lang="fr-FR" sz="2600" dirty="0"/>
              <a:t>(9 m/min), à vitesse constante, surtout sur les derniers mètres. Attention particulière sur les </a:t>
            </a:r>
            <a:r>
              <a:rPr lang="fr-FR" sz="2600" dirty="0">
                <a:solidFill>
                  <a:srgbClr val="FF0000"/>
                </a:solidFill>
              </a:rPr>
              <a:t>3 derniers mètres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+</a:t>
            </a:r>
            <a:r>
              <a:rPr lang="fr-FR" sz="2600" dirty="0">
                <a:solidFill>
                  <a:srgbClr val="FF0000"/>
                </a:solidFill>
              </a:rPr>
              <a:t>Paliers équilibrés </a:t>
            </a:r>
            <a:r>
              <a:rPr lang="fr-FR" sz="2600" dirty="0"/>
              <a:t>sans Valsalva, avec bonne ventilation.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+Entraînement régulier de la plongée , respiration adaptée, lestage ajusté.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/>
              <a:t>+Limiter les efforts à la sortie de l’eau: apnée et </a:t>
            </a:r>
            <a:r>
              <a:rPr lang="fr-FR" sz="2600" dirty="0">
                <a:solidFill>
                  <a:srgbClr val="FF0000"/>
                </a:solidFill>
              </a:rPr>
              <a:t>efforts à glotte fermée.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B7B1CE5-E47D-58F3-0A27-8494AD94DF97}"/>
              </a:ext>
            </a:extLst>
          </p:cNvPr>
          <p:cNvSpPr txBox="1">
            <a:spLocks/>
          </p:cNvSpPr>
          <p:nvPr/>
        </p:nvSpPr>
        <p:spPr>
          <a:xfrm>
            <a:off x="1676400" y="699879"/>
            <a:ext cx="10515600" cy="102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 </a:t>
            </a:r>
            <a:r>
              <a:rPr lang="fr-FR" sz="3600" b="1" dirty="0">
                <a:latin typeface="+mn-lt"/>
              </a:rPr>
              <a:t>ADD </a:t>
            </a:r>
            <a:br>
              <a:rPr lang="fr-FR" sz="3600" b="1" dirty="0">
                <a:latin typeface="+mn-lt"/>
              </a:rPr>
            </a:br>
            <a:r>
              <a:rPr lang="fr-FR" sz="3600" b="1" dirty="0">
                <a:latin typeface="+mn-lt"/>
              </a:rPr>
              <a:t>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430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44047</TotalTime>
  <Words>484</Words>
  <Application>Microsoft Macintosh PowerPoint</Application>
  <PresentationFormat>Grand écran</PresentationFormat>
  <Paragraphs>82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Thème Office</vt:lpstr>
      <vt:lpstr> ADD  Formes, Conséquences et Prévention</vt:lpstr>
      <vt:lpstr>Présentation PowerPoint</vt:lpstr>
      <vt:lpstr>Présentation PowerPoint</vt:lpstr>
      <vt:lpstr>Présentation PowerPoint</vt:lpstr>
      <vt:lpstr>Présentation PowerPoint</vt:lpstr>
      <vt:lpstr>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corinne chevallier</cp:lastModifiedBy>
  <cp:revision>29</cp:revision>
  <dcterms:created xsi:type="dcterms:W3CDTF">2024-09-11T10:55:41Z</dcterms:created>
  <dcterms:modified xsi:type="dcterms:W3CDTF">2025-09-19T06:18:09Z</dcterms:modified>
</cp:coreProperties>
</file>