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4660"/>
  </p:normalViewPr>
  <p:slideViewPr>
    <p:cSldViewPr snapToGrid="0">
      <p:cViewPr varScale="1">
        <p:scale>
          <a:sx n="56" d="100"/>
          <a:sy n="56" d="100"/>
        </p:scale>
        <p:origin x="6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CA309-1CBD-0AAA-6504-F0C8008704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02DC26-0D86-8DB7-1490-673BF4676D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8491C0B-7BF6-FA9F-356A-A9E9F3B77508}"/>
              </a:ext>
            </a:extLst>
          </p:cNvPr>
          <p:cNvSpPr>
            <a:spLocks noGrp="1"/>
          </p:cNvSpPr>
          <p:nvPr>
            <p:ph type="dt" sz="half" idx="10"/>
          </p:nvPr>
        </p:nvSpPr>
        <p:spPr/>
        <p:txBody>
          <a:bodyPr/>
          <a:lstStyle/>
          <a:p>
            <a:fld id="{C5E990E1-0B14-4AB3-95D1-AFDF78B60B34}" type="datetimeFigureOut">
              <a:rPr lang="fr-FR" smtClean="0"/>
              <a:t>04/09/2025</a:t>
            </a:fld>
            <a:endParaRPr lang="fr-FR"/>
          </a:p>
        </p:txBody>
      </p:sp>
      <p:sp>
        <p:nvSpPr>
          <p:cNvPr id="5" name="Espace réservé du pied de page 4">
            <a:extLst>
              <a:ext uri="{FF2B5EF4-FFF2-40B4-BE49-F238E27FC236}">
                <a16:creationId xmlns:a16="http://schemas.microsoft.com/office/drawing/2014/main" id="{7F8A353B-E6F0-1DFF-663D-F516808383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E285AA-7B61-3E10-D330-3D3A5DD8D5A3}"/>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396763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D9704-57D9-2174-B950-6CCE0751D39A}"/>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52C4281-2352-1283-0E1A-C41436F19819}"/>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AE304C-6F7C-BBD5-709C-43C9650AACB5}"/>
              </a:ext>
            </a:extLst>
          </p:cNvPr>
          <p:cNvSpPr>
            <a:spLocks noGrp="1"/>
          </p:cNvSpPr>
          <p:nvPr>
            <p:ph type="dt" sz="half" idx="10"/>
          </p:nvPr>
        </p:nvSpPr>
        <p:spPr/>
        <p:txBody>
          <a:bodyPr/>
          <a:lstStyle/>
          <a:p>
            <a:fld id="{C5E990E1-0B14-4AB3-95D1-AFDF78B60B34}" type="datetimeFigureOut">
              <a:rPr lang="fr-FR" smtClean="0"/>
              <a:t>04/09/2025</a:t>
            </a:fld>
            <a:endParaRPr lang="fr-FR"/>
          </a:p>
        </p:txBody>
      </p:sp>
      <p:sp>
        <p:nvSpPr>
          <p:cNvPr id="5" name="Espace réservé du pied de page 4">
            <a:extLst>
              <a:ext uri="{FF2B5EF4-FFF2-40B4-BE49-F238E27FC236}">
                <a16:creationId xmlns:a16="http://schemas.microsoft.com/office/drawing/2014/main" id="{A7A17492-7A3C-3690-71F1-9CAFEEBC5D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6DC752-A1A5-033D-90BF-337723A873E6}"/>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8310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0C9DA0F-4804-4752-8110-3C7D5AECEAF9}"/>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752F9D-674E-AC4C-3A4C-8AEDD6A7FECD}"/>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321182-B114-8D21-8A61-A1C932FCDB39}"/>
              </a:ext>
            </a:extLst>
          </p:cNvPr>
          <p:cNvSpPr>
            <a:spLocks noGrp="1"/>
          </p:cNvSpPr>
          <p:nvPr>
            <p:ph type="dt" sz="half" idx="10"/>
          </p:nvPr>
        </p:nvSpPr>
        <p:spPr/>
        <p:txBody>
          <a:bodyPr/>
          <a:lstStyle/>
          <a:p>
            <a:fld id="{C5E990E1-0B14-4AB3-95D1-AFDF78B60B34}" type="datetimeFigureOut">
              <a:rPr lang="fr-FR" smtClean="0"/>
              <a:t>04/09/2025</a:t>
            </a:fld>
            <a:endParaRPr lang="fr-FR"/>
          </a:p>
        </p:txBody>
      </p:sp>
      <p:sp>
        <p:nvSpPr>
          <p:cNvPr id="5" name="Espace réservé du pied de page 4">
            <a:extLst>
              <a:ext uri="{FF2B5EF4-FFF2-40B4-BE49-F238E27FC236}">
                <a16:creationId xmlns:a16="http://schemas.microsoft.com/office/drawing/2014/main" id="{5DA6A273-99B6-6DC6-C7AF-414A3C0360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B78BBB-1ABE-B91A-DA34-05620BFF504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411265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F4A9C-C5EF-B886-9005-A22CA4F75DCD}"/>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46C0DCD8-452F-4D80-A33C-6FB12B72856E}"/>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7E5635-011F-50A3-DA1D-2958CF064406}"/>
              </a:ext>
            </a:extLst>
          </p:cNvPr>
          <p:cNvSpPr>
            <a:spLocks noGrp="1"/>
          </p:cNvSpPr>
          <p:nvPr>
            <p:ph type="dt" sz="half" idx="10"/>
          </p:nvPr>
        </p:nvSpPr>
        <p:spPr/>
        <p:txBody>
          <a:bodyPr/>
          <a:lstStyle/>
          <a:p>
            <a:fld id="{C5E990E1-0B14-4AB3-95D1-AFDF78B60B34}" type="datetimeFigureOut">
              <a:rPr lang="fr-FR" smtClean="0"/>
              <a:t>04/09/2025</a:t>
            </a:fld>
            <a:endParaRPr lang="fr-FR"/>
          </a:p>
        </p:txBody>
      </p:sp>
      <p:sp>
        <p:nvSpPr>
          <p:cNvPr id="5" name="Espace réservé du pied de page 4">
            <a:extLst>
              <a:ext uri="{FF2B5EF4-FFF2-40B4-BE49-F238E27FC236}">
                <a16:creationId xmlns:a16="http://schemas.microsoft.com/office/drawing/2014/main" id="{2734805D-694F-EE56-7AC9-1DC4AF2024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FFC96C-03F8-3DA4-B30C-112CCB4B5046}"/>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16361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B544-32BD-CFC5-B1FA-67E92DE452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17A266E-7473-FF15-1E8C-BEB8413D46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8B812D9-A936-126A-22C3-269245033764}"/>
              </a:ext>
            </a:extLst>
          </p:cNvPr>
          <p:cNvSpPr>
            <a:spLocks noGrp="1"/>
          </p:cNvSpPr>
          <p:nvPr>
            <p:ph type="dt" sz="half" idx="10"/>
          </p:nvPr>
        </p:nvSpPr>
        <p:spPr/>
        <p:txBody>
          <a:bodyPr/>
          <a:lstStyle/>
          <a:p>
            <a:fld id="{C5E990E1-0B14-4AB3-95D1-AFDF78B60B34}" type="datetimeFigureOut">
              <a:rPr lang="fr-FR" smtClean="0"/>
              <a:t>04/09/2025</a:t>
            </a:fld>
            <a:endParaRPr lang="fr-FR"/>
          </a:p>
        </p:txBody>
      </p:sp>
      <p:sp>
        <p:nvSpPr>
          <p:cNvPr id="5" name="Espace réservé du pied de page 4">
            <a:extLst>
              <a:ext uri="{FF2B5EF4-FFF2-40B4-BE49-F238E27FC236}">
                <a16:creationId xmlns:a16="http://schemas.microsoft.com/office/drawing/2014/main" id="{E28EA1A5-42AD-A086-3E85-67B72F0535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F9E411-37BA-B02D-C089-F58AB036133B}"/>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54906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2FB0BD-616A-C1BB-8396-CE6B6AF63059}"/>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A51F035B-FFA3-8A9B-CDC8-7C6E5DD60F16}"/>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D61BA3A-C7DF-63C7-F764-1ADC7F0E1F04}"/>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988BCFA-A86E-96D1-A29B-0114535EA49D}"/>
              </a:ext>
            </a:extLst>
          </p:cNvPr>
          <p:cNvSpPr>
            <a:spLocks noGrp="1"/>
          </p:cNvSpPr>
          <p:nvPr>
            <p:ph type="dt" sz="half" idx="10"/>
          </p:nvPr>
        </p:nvSpPr>
        <p:spPr/>
        <p:txBody>
          <a:bodyPr/>
          <a:lstStyle/>
          <a:p>
            <a:fld id="{C5E990E1-0B14-4AB3-95D1-AFDF78B60B34}" type="datetimeFigureOut">
              <a:rPr lang="fr-FR" smtClean="0"/>
              <a:t>04/09/2025</a:t>
            </a:fld>
            <a:endParaRPr lang="fr-FR"/>
          </a:p>
        </p:txBody>
      </p:sp>
      <p:sp>
        <p:nvSpPr>
          <p:cNvPr id="6" name="Espace réservé du pied de page 5">
            <a:extLst>
              <a:ext uri="{FF2B5EF4-FFF2-40B4-BE49-F238E27FC236}">
                <a16:creationId xmlns:a16="http://schemas.microsoft.com/office/drawing/2014/main" id="{0D7B0E5E-930D-502C-4112-4BA878BF39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B9AFCC-F0F6-FBF5-ED7A-CE86433A716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284078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5677E-83C1-8B50-C82D-ACFDBCDF0763}"/>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2025382C-7E4F-8C71-7F51-B7FD63E1B5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D4CE73-99EB-DF35-5C2A-4EB73D77117C}"/>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B850967-70CB-5E67-A82E-E21970C7ADF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94662BB-D842-7B9D-59F8-C2C49663B56F}"/>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EE3E056-8A0F-3A88-572D-E30B96B5FBA8}"/>
              </a:ext>
            </a:extLst>
          </p:cNvPr>
          <p:cNvSpPr>
            <a:spLocks noGrp="1"/>
          </p:cNvSpPr>
          <p:nvPr>
            <p:ph type="dt" sz="half" idx="10"/>
          </p:nvPr>
        </p:nvSpPr>
        <p:spPr/>
        <p:txBody>
          <a:bodyPr/>
          <a:lstStyle/>
          <a:p>
            <a:fld id="{C5E990E1-0B14-4AB3-95D1-AFDF78B60B34}" type="datetimeFigureOut">
              <a:rPr lang="fr-FR" smtClean="0"/>
              <a:t>04/09/2025</a:t>
            </a:fld>
            <a:endParaRPr lang="fr-FR"/>
          </a:p>
        </p:txBody>
      </p:sp>
      <p:sp>
        <p:nvSpPr>
          <p:cNvPr id="8" name="Espace réservé du pied de page 7">
            <a:extLst>
              <a:ext uri="{FF2B5EF4-FFF2-40B4-BE49-F238E27FC236}">
                <a16:creationId xmlns:a16="http://schemas.microsoft.com/office/drawing/2014/main" id="{7CFAEC14-714F-B327-BDDF-F7824701435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2C41147-8D7F-49C7-4CA3-4681EDD84CE3}"/>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428351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4806C-60FF-17E4-4E74-61B3A116F9BB}"/>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3F8B388C-D989-FB41-F6BF-1A1101D19C35}"/>
              </a:ext>
            </a:extLst>
          </p:cNvPr>
          <p:cNvSpPr>
            <a:spLocks noGrp="1"/>
          </p:cNvSpPr>
          <p:nvPr>
            <p:ph type="dt" sz="half" idx="10"/>
          </p:nvPr>
        </p:nvSpPr>
        <p:spPr/>
        <p:txBody>
          <a:bodyPr/>
          <a:lstStyle/>
          <a:p>
            <a:fld id="{C5E990E1-0B14-4AB3-95D1-AFDF78B60B34}" type="datetimeFigureOut">
              <a:rPr lang="fr-FR" smtClean="0"/>
              <a:t>04/09/2025</a:t>
            </a:fld>
            <a:endParaRPr lang="fr-FR"/>
          </a:p>
        </p:txBody>
      </p:sp>
      <p:sp>
        <p:nvSpPr>
          <p:cNvPr id="4" name="Espace réservé du pied de page 3">
            <a:extLst>
              <a:ext uri="{FF2B5EF4-FFF2-40B4-BE49-F238E27FC236}">
                <a16:creationId xmlns:a16="http://schemas.microsoft.com/office/drawing/2014/main" id="{9AE3C4A0-1F06-0CAD-C731-4D5C330C641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8CED1B-07CC-6BDD-BABC-45BE5E7687E0}"/>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55153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822BEAF-3CC4-CA9A-4961-C20A539BE155}"/>
              </a:ext>
            </a:extLst>
          </p:cNvPr>
          <p:cNvSpPr>
            <a:spLocks noGrp="1"/>
          </p:cNvSpPr>
          <p:nvPr>
            <p:ph type="dt" sz="half" idx="10"/>
          </p:nvPr>
        </p:nvSpPr>
        <p:spPr/>
        <p:txBody>
          <a:bodyPr/>
          <a:lstStyle/>
          <a:p>
            <a:fld id="{C5E990E1-0B14-4AB3-95D1-AFDF78B60B34}" type="datetimeFigureOut">
              <a:rPr lang="fr-FR" smtClean="0"/>
              <a:t>04/09/2025</a:t>
            </a:fld>
            <a:endParaRPr lang="fr-FR"/>
          </a:p>
        </p:txBody>
      </p:sp>
      <p:sp>
        <p:nvSpPr>
          <p:cNvPr id="3" name="Espace réservé du pied de page 2">
            <a:extLst>
              <a:ext uri="{FF2B5EF4-FFF2-40B4-BE49-F238E27FC236}">
                <a16:creationId xmlns:a16="http://schemas.microsoft.com/office/drawing/2014/main" id="{43980A1D-2430-5B43-EFBE-8E719D9A94D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2524CBC-3859-D572-30C9-4ABCEE4F1FC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7793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1F54D-FC87-1B37-00E5-F4E2D9F3AA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77D5C46-7F1A-3796-1720-A8CF303AE7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A55771B-1C70-10B2-5904-C2A84DF6F2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E66EAA-8301-0338-9616-DCF3F8751682}"/>
              </a:ext>
            </a:extLst>
          </p:cNvPr>
          <p:cNvSpPr>
            <a:spLocks noGrp="1"/>
          </p:cNvSpPr>
          <p:nvPr>
            <p:ph type="dt" sz="half" idx="10"/>
          </p:nvPr>
        </p:nvSpPr>
        <p:spPr/>
        <p:txBody>
          <a:bodyPr/>
          <a:lstStyle/>
          <a:p>
            <a:fld id="{C5E990E1-0B14-4AB3-95D1-AFDF78B60B34}" type="datetimeFigureOut">
              <a:rPr lang="fr-FR" smtClean="0"/>
              <a:t>04/09/2025</a:t>
            </a:fld>
            <a:endParaRPr lang="fr-FR"/>
          </a:p>
        </p:txBody>
      </p:sp>
      <p:sp>
        <p:nvSpPr>
          <p:cNvPr id="6" name="Espace réservé du pied de page 5">
            <a:extLst>
              <a:ext uri="{FF2B5EF4-FFF2-40B4-BE49-F238E27FC236}">
                <a16:creationId xmlns:a16="http://schemas.microsoft.com/office/drawing/2014/main" id="{AFEAAA47-19DC-3962-F91F-F48568AA27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C2022D-79EE-82BE-FA22-11AE196C3612}"/>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97047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01115-47CC-93A2-62EC-C2E843DF7A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B1D3A45-E025-4990-59CC-B2CAA94106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081EFF9-7D58-660B-BB8D-EE6CA5792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86D2852-7700-ECA6-7C01-E6C61A3FFD54}"/>
              </a:ext>
            </a:extLst>
          </p:cNvPr>
          <p:cNvSpPr>
            <a:spLocks noGrp="1"/>
          </p:cNvSpPr>
          <p:nvPr>
            <p:ph type="dt" sz="half" idx="10"/>
          </p:nvPr>
        </p:nvSpPr>
        <p:spPr/>
        <p:txBody>
          <a:bodyPr/>
          <a:lstStyle/>
          <a:p>
            <a:fld id="{C5E990E1-0B14-4AB3-95D1-AFDF78B60B34}" type="datetimeFigureOut">
              <a:rPr lang="fr-FR" smtClean="0"/>
              <a:t>04/09/2025</a:t>
            </a:fld>
            <a:endParaRPr lang="fr-FR"/>
          </a:p>
        </p:txBody>
      </p:sp>
      <p:sp>
        <p:nvSpPr>
          <p:cNvPr id="6" name="Espace réservé du pied de page 5">
            <a:extLst>
              <a:ext uri="{FF2B5EF4-FFF2-40B4-BE49-F238E27FC236}">
                <a16:creationId xmlns:a16="http://schemas.microsoft.com/office/drawing/2014/main" id="{9BA68314-4F85-C922-09C2-9C5B88B8F3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908A8DC-65A3-61B6-03F1-F8B44CBCF7ED}"/>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24195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1036EB7-E7F2-A8FC-24C7-93F11248E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990E1-0B14-4AB3-95D1-AFDF78B60B34}" type="datetimeFigureOut">
              <a:rPr lang="fr-FR" smtClean="0"/>
              <a:t>04/09/2025</a:t>
            </a:fld>
            <a:endParaRPr lang="fr-FR"/>
          </a:p>
        </p:txBody>
      </p:sp>
      <p:sp>
        <p:nvSpPr>
          <p:cNvPr id="5" name="Espace réservé du pied de page 4">
            <a:extLst>
              <a:ext uri="{FF2B5EF4-FFF2-40B4-BE49-F238E27FC236}">
                <a16:creationId xmlns:a16="http://schemas.microsoft.com/office/drawing/2014/main" id="{DE3DD10E-5D78-6DDA-14C3-6BA067F87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DA535CA-1AB8-EDE1-163B-327D04184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6F7DC-6FA7-456A-8636-A90A2144F75D}" type="slidenum">
              <a:rPr lang="fr-FR" smtClean="0"/>
              <a:t>‹N°›</a:t>
            </a:fld>
            <a:endParaRPr lang="fr-FR"/>
          </a:p>
        </p:txBody>
      </p:sp>
      <p:pic>
        <p:nvPicPr>
          <p:cNvPr id="7" name="Image 7" descr="Masque_Dia_FFESSM_2.png">
            <a:extLst>
              <a:ext uri="{FF2B5EF4-FFF2-40B4-BE49-F238E27FC236}">
                <a16:creationId xmlns:a16="http://schemas.microsoft.com/office/drawing/2014/main" id="{1552D398-B65D-9A5C-AD32-8E951C8E5BC4}"/>
              </a:ext>
            </a:extLst>
          </p:cNvPr>
          <p:cNvPicPr>
            <a:picLocks noChangeAspect="1"/>
          </p:cNvPicPr>
          <p:nvPr userDrawn="1"/>
        </p:nvPicPr>
        <p:blipFill>
          <a:blip r:embed="rId13"/>
          <a:srcRect/>
          <a:stretch>
            <a:fillRect/>
          </a:stretch>
        </p:blipFill>
        <p:spPr bwMode="auto">
          <a:xfrm>
            <a:off x="0" y="0"/>
            <a:ext cx="6173788" cy="6858000"/>
          </a:xfrm>
          <a:prstGeom prst="rect">
            <a:avLst/>
          </a:prstGeom>
          <a:noFill/>
          <a:ln w="9525">
            <a:noFill/>
            <a:miter lim="800000"/>
            <a:headEnd/>
            <a:tailEnd/>
          </a:ln>
        </p:spPr>
      </p:pic>
      <p:pic>
        <p:nvPicPr>
          <p:cNvPr id="8" name="Picture 9" descr="Logo FFESSM - CTR AURA">
            <a:extLst>
              <a:ext uri="{FF2B5EF4-FFF2-40B4-BE49-F238E27FC236}">
                <a16:creationId xmlns:a16="http://schemas.microsoft.com/office/drawing/2014/main" id="{E9CF5502-9CDC-E8B1-B3DF-42F834AFF8DD}"/>
              </a:ext>
            </a:extLst>
          </p:cNvPr>
          <p:cNvPicPr>
            <a:picLocks noChangeAspect="1" noChangeArrowheads="1"/>
          </p:cNvPicPr>
          <p:nvPr userDrawn="1"/>
        </p:nvPicPr>
        <p:blipFill>
          <a:blip r:embed="rId14"/>
          <a:srcRect/>
          <a:stretch>
            <a:fillRect/>
          </a:stretch>
        </p:blipFill>
        <p:spPr bwMode="auto">
          <a:xfrm>
            <a:off x="4385856" y="0"/>
            <a:ext cx="2110933" cy="1581252"/>
          </a:xfrm>
          <a:prstGeom prst="rect">
            <a:avLst/>
          </a:prstGeom>
          <a:noFill/>
          <a:ln w="9525">
            <a:noFill/>
            <a:miter lim="800000"/>
            <a:headEnd/>
            <a:tailEnd/>
          </a:ln>
        </p:spPr>
      </p:pic>
      <p:sp>
        <p:nvSpPr>
          <p:cNvPr id="3" name="ZoneTexte 2">
            <a:extLst>
              <a:ext uri="{FF2B5EF4-FFF2-40B4-BE49-F238E27FC236}">
                <a16:creationId xmlns:a16="http://schemas.microsoft.com/office/drawing/2014/main" id="{A6ADA280-1039-179F-D67B-5E6060B7DE26}"/>
              </a:ext>
            </a:extLst>
          </p:cNvPr>
          <p:cNvSpPr txBox="1"/>
          <p:nvPr userDrawn="1">
            <p:extLst>
              <p:ext uri="{1162E1C5-73C7-4A58-AE30-91384D911F3F}">
                <p184:classification xmlns:p184="http://schemas.microsoft.com/office/powerpoint/2018/4/main" val="hdr"/>
              </p:ext>
            </p:extLst>
          </p:nvPr>
        </p:nvSpPr>
        <p:spPr>
          <a:xfrm>
            <a:off x="11255375" y="63500"/>
            <a:ext cx="912813" cy="213360"/>
          </a:xfrm>
          <a:prstGeom prst="rect">
            <a:avLst/>
          </a:prstGeom>
        </p:spPr>
        <p:txBody>
          <a:bodyPr horzOverflow="overflow" lIns="0" tIns="0" rIns="0" bIns="0">
            <a:spAutoFit/>
          </a:bodyPr>
          <a:lstStyle/>
          <a:p>
            <a:pPr algn="l"/>
            <a:r>
              <a:rPr lang="fr-FR" sz="1400">
                <a:solidFill>
                  <a:srgbClr val="71BF44">
                    <a:alpha val="50000"/>
                  </a:srgbClr>
                </a:solidFill>
                <a:latin typeface="Calibri" panose="020F0502020204030204" pitchFamily="34" charset="0"/>
                <a:ea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231211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80B9AF2-9AEB-CDDB-7171-49058F52D605}"/>
              </a:ext>
            </a:extLst>
          </p:cNvPr>
          <p:cNvSpPr>
            <a:spLocks noGrp="1"/>
          </p:cNvSpPr>
          <p:nvPr>
            <p:ph type="ctrTitle"/>
          </p:nvPr>
        </p:nvSpPr>
        <p:spPr/>
        <p:txBody>
          <a:bodyPr/>
          <a:lstStyle/>
          <a:p>
            <a:r>
              <a:rPr lang="fr-FR" dirty="0"/>
              <a:t>La vitesse de remontée</a:t>
            </a:r>
          </a:p>
        </p:txBody>
      </p:sp>
      <p:sp>
        <p:nvSpPr>
          <p:cNvPr id="7" name="Sous-titre 6">
            <a:extLst>
              <a:ext uri="{FF2B5EF4-FFF2-40B4-BE49-F238E27FC236}">
                <a16:creationId xmlns:a16="http://schemas.microsoft.com/office/drawing/2014/main" id="{AFEA8D07-D735-D1F1-FAE5-11CB90B6D747}"/>
              </a:ext>
            </a:extLst>
          </p:cNvPr>
          <p:cNvSpPr>
            <a:spLocks noGrp="1"/>
          </p:cNvSpPr>
          <p:nvPr>
            <p:ph type="subTitle" idx="1"/>
          </p:nvPr>
        </p:nvSpPr>
        <p:spPr/>
        <p:txBody>
          <a:bodyPr/>
          <a:lstStyle/>
          <a:p>
            <a:r>
              <a:rPr lang="fr-FR" dirty="0"/>
              <a:t>Optimisation, conseils et lien avec l'évaluation</a:t>
            </a:r>
          </a:p>
        </p:txBody>
      </p:sp>
    </p:spTree>
    <p:extLst>
      <p:ext uri="{BB962C8B-B14F-4D97-AF65-F5344CB8AC3E}">
        <p14:creationId xmlns:p14="http://schemas.microsoft.com/office/powerpoint/2010/main" val="357989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6468C-471E-A198-1295-2469834F37E3}"/>
            </a:ext>
          </a:extLst>
        </p:cNvPr>
        <p:cNvGrpSpPr/>
        <p:nvPr/>
      </p:nvGrpSpPr>
      <p:grpSpPr>
        <a:xfrm>
          <a:off x="0" y="0"/>
          <a:ext cx="0" cy="0"/>
          <a:chOff x="0" y="0"/>
          <a:chExt cx="0" cy="0"/>
        </a:xfrm>
      </p:grpSpPr>
      <p:sp>
        <p:nvSpPr>
          <p:cNvPr id="8" name="Sous-titre 6">
            <a:extLst>
              <a:ext uri="{FF2B5EF4-FFF2-40B4-BE49-F238E27FC236}">
                <a16:creationId xmlns:a16="http://schemas.microsoft.com/office/drawing/2014/main" id="{41B7AF3B-3D60-B6D9-9111-D2E5B3549BAD}"/>
              </a:ext>
            </a:extLst>
          </p:cNvPr>
          <p:cNvSpPr txBox="1">
            <a:spLocks/>
          </p:cNvSpPr>
          <p:nvPr/>
        </p:nvSpPr>
        <p:spPr>
          <a:xfrm>
            <a:off x="601980" y="1365568"/>
            <a:ext cx="7787640" cy="50895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Une vitesse de remontée établie, mais pourquoi faire ?</a:t>
            </a:r>
          </a:p>
        </p:txBody>
      </p:sp>
      <p:sp>
        <p:nvSpPr>
          <p:cNvPr id="9" name="ZoneTexte 8">
            <a:extLst>
              <a:ext uri="{FF2B5EF4-FFF2-40B4-BE49-F238E27FC236}">
                <a16:creationId xmlns:a16="http://schemas.microsoft.com/office/drawing/2014/main" id="{61FFD996-C35C-E2DE-FE5A-BB5190610381}"/>
              </a:ext>
            </a:extLst>
          </p:cNvPr>
          <p:cNvSpPr txBox="1"/>
          <p:nvPr/>
        </p:nvSpPr>
        <p:spPr>
          <a:xfrm>
            <a:off x="708660" y="1874520"/>
            <a:ext cx="11132820" cy="3416320"/>
          </a:xfrm>
          <a:prstGeom prst="rect">
            <a:avLst/>
          </a:prstGeom>
          <a:noFill/>
        </p:spPr>
        <p:txBody>
          <a:bodyPr wrap="square" rtlCol="0">
            <a:spAutoFit/>
          </a:bodyPr>
          <a:lstStyle/>
          <a:p>
            <a:pPr algn="just"/>
            <a:r>
              <a:rPr lang="fr-FR" b="1" u="sng" dirty="0">
                <a:latin typeface="Calibri" panose="020F0502020204030204" pitchFamily="34" charset="0"/>
                <a:ea typeface="Calibri" panose="020F0502020204030204" pitchFamily="34" charset="0"/>
                <a:cs typeface="Calibri" panose="020F0502020204030204" pitchFamily="34" charset="0"/>
              </a:rPr>
              <a:t>Objectifs</a:t>
            </a:r>
          </a:p>
          <a:p>
            <a:pPr marL="263525" indent="-263525" algn="just"/>
            <a:r>
              <a:rPr lang="fr-FR" dirty="0">
                <a:latin typeface="Calibri" panose="020F0502020204030204" pitchFamily="34" charset="0"/>
                <a:ea typeface="Calibri" panose="020F0502020204030204" pitchFamily="34" charset="0"/>
                <a:cs typeface="Calibri" panose="020F0502020204030204" pitchFamily="34" charset="0"/>
              </a:rPr>
              <a:t>-    Désaturation des tissues rapides et limitation des bulles veineuses et artérielles lors de la remontée. </a:t>
            </a:r>
          </a:p>
          <a:p>
            <a:pPr marL="285750" indent="-28575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Prevention des barotraumatismes de la remontée (Coup de piston, Vertiges, SP)</a:t>
            </a:r>
          </a:p>
          <a:p>
            <a:pPr marL="285750" indent="-28575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Cohésion de la palanquée (perte d’un plongeur, stratégie de décompression commune, réactivité aux signes)</a:t>
            </a:r>
          </a:p>
          <a:p>
            <a:pPr marL="285750" indent="-285750" algn="just">
              <a:buFontTx/>
              <a:buChar char="-"/>
            </a:pPr>
            <a:endParaRPr lang="fr-FR" dirty="0">
              <a:latin typeface="Calibri" panose="020F0502020204030204" pitchFamily="34" charset="0"/>
              <a:ea typeface="Calibri" panose="020F0502020204030204" pitchFamily="34" charset="0"/>
              <a:cs typeface="Calibri" panose="020F0502020204030204" pitchFamily="34" charset="0"/>
            </a:endParaRPr>
          </a:p>
          <a:p>
            <a:pPr algn="just"/>
            <a:r>
              <a:rPr lang="fr-FR" b="1" u="sng" dirty="0">
                <a:latin typeface="Calibri" panose="020F0502020204030204" pitchFamily="34" charset="0"/>
                <a:ea typeface="Calibri" panose="020F0502020204030204" pitchFamily="34" charset="0"/>
                <a:cs typeface="Calibri" panose="020F0502020204030204" pitchFamily="34" charset="0"/>
              </a:rPr>
              <a:t>Réalisation</a:t>
            </a:r>
          </a:p>
          <a:p>
            <a:pPr marL="285750" indent="-28575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Dans les années 50, elle est fixée au alentour de 18m/min (1 pied/s) par l’US NAVY puis à 15 m/min dans les années 90 (Table MN90, BSAC Royal Navy) pour atteindre la valeur de 10 m/min dans les années 2000 avec la généralisation des modèles de </a:t>
            </a:r>
            <a:r>
              <a:rPr lang="fr-FR" dirty="0" err="1">
                <a:latin typeface="Calibri" panose="020F0502020204030204" pitchFamily="34" charset="0"/>
                <a:ea typeface="Calibri" panose="020F0502020204030204" pitchFamily="34" charset="0"/>
                <a:cs typeface="Calibri" panose="020F0502020204030204" pitchFamily="34" charset="0"/>
              </a:rPr>
              <a:t>Bühlmann</a:t>
            </a:r>
            <a:r>
              <a:rPr lang="fr-FR" dirty="0">
                <a:latin typeface="Calibri" panose="020F0502020204030204" pitchFamily="34" charset="0"/>
                <a:ea typeface="Calibri" panose="020F0502020204030204" pitchFamily="34" charset="0"/>
                <a:cs typeface="Calibri" panose="020F0502020204030204" pitchFamily="34" charset="0"/>
              </a:rPr>
              <a:t>, RGBM et VPM. C’est donc une donnée assez empirique dans son approche (comme la profondeur des paliers d’ailleurs)</a:t>
            </a:r>
          </a:p>
          <a:p>
            <a:pPr marL="285750" indent="-285750" algn="just">
              <a:buFontTx/>
              <a:buChar char="-"/>
            </a:pPr>
            <a:r>
              <a:rPr lang="fr-FR" dirty="0">
                <a:latin typeface="Calibri" panose="020F0502020204030204" pitchFamily="34" charset="0"/>
                <a:ea typeface="Calibri" panose="020F0502020204030204" pitchFamily="34" charset="0"/>
                <a:cs typeface="Calibri" panose="020F0502020204030204" pitchFamily="34" charset="0"/>
              </a:rPr>
              <a:t>Lors des examens de la FFESSM, la bonne vitesse à considérer se situe au alentour de 15 à 17 m/min. Le MFT recommande cependant une vitesse de 10-12 m/min pour l’épreuve de la DTMR du GP/N4.</a:t>
            </a:r>
          </a:p>
        </p:txBody>
      </p:sp>
    </p:spTree>
    <p:extLst>
      <p:ext uri="{BB962C8B-B14F-4D97-AF65-F5344CB8AC3E}">
        <p14:creationId xmlns:p14="http://schemas.microsoft.com/office/powerpoint/2010/main" val="279704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ABB94-CBB9-522F-D015-6DA2937836E8}"/>
            </a:ext>
          </a:extLst>
        </p:cNvPr>
        <p:cNvGrpSpPr/>
        <p:nvPr/>
      </p:nvGrpSpPr>
      <p:grpSpPr>
        <a:xfrm>
          <a:off x="0" y="0"/>
          <a:ext cx="0" cy="0"/>
          <a:chOff x="0" y="0"/>
          <a:chExt cx="0" cy="0"/>
        </a:xfrm>
      </p:grpSpPr>
      <p:sp>
        <p:nvSpPr>
          <p:cNvPr id="8" name="Sous-titre 6">
            <a:extLst>
              <a:ext uri="{FF2B5EF4-FFF2-40B4-BE49-F238E27FC236}">
                <a16:creationId xmlns:a16="http://schemas.microsoft.com/office/drawing/2014/main" id="{FA279301-4B78-94A8-EEDB-85A94A842C14}"/>
              </a:ext>
            </a:extLst>
          </p:cNvPr>
          <p:cNvSpPr>
            <a:spLocks noGrp="1"/>
          </p:cNvSpPr>
          <p:nvPr>
            <p:ph type="subTitle" idx="1"/>
          </p:nvPr>
        </p:nvSpPr>
        <p:spPr>
          <a:xfrm>
            <a:off x="472440" y="1178878"/>
            <a:ext cx="2247900" cy="1655762"/>
          </a:xfrm>
        </p:spPr>
        <p:txBody>
          <a:bodyPr/>
          <a:lstStyle/>
          <a:p>
            <a:r>
              <a:rPr lang="fr-FR" dirty="0"/>
              <a:t>Optimisation</a:t>
            </a:r>
          </a:p>
        </p:txBody>
      </p:sp>
      <p:sp>
        <p:nvSpPr>
          <p:cNvPr id="9" name="ZoneTexte 8">
            <a:extLst>
              <a:ext uri="{FF2B5EF4-FFF2-40B4-BE49-F238E27FC236}">
                <a16:creationId xmlns:a16="http://schemas.microsoft.com/office/drawing/2014/main" id="{364CF9EF-D8FC-E5BB-A67D-ACCC43C188BA}"/>
              </a:ext>
            </a:extLst>
          </p:cNvPr>
          <p:cNvSpPr txBox="1"/>
          <p:nvPr/>
        </p:nvSpPr>
        <p:spPr>
          <a:xfrm>
            <a:off x="634998" y="1709768"/>
            <a:ext cx="10477500" cy="4524315"/>
          </a:xfrm>
          <a:prstGeom prst="rect">
            <a:avLst/>
          </a:prstGeom>
          <a:noFill/>
        </p:spPr>
        <p:txBody>
          <a:bodyPr wrap="square" rtlCol="0">
            <a:noAutofit/>
          </a:bodyPr>
          <a:lstStyle/>
          <a:p>
            <a:pPr marL="285750" indent="-285750" algn="just">
              <a:buFontTx/>
              <a:buChar char="-"/>
            </a:pPr>
            <a:r>
              <a:rPr lang="fr-FR" b="1" dirty="0"/>
              <a:t>La bonne vitesse en surface </a:t>
            </a:r>
            <a:r>
              <a:rPr lang="fr-FR" dirty="0"/>
              <a:t>: C’est une allure, un rythme, plus qu’une vitesse. Avez-vous déjà essayé de marcher à 15 m/min soit 25 cm/s ? </a:t>
            </a:r>
          </a:p>
          <a:p>
            <a:endParaRPr lang="fr-FR" dirty="0"/>
          </a:p>
          <a:p>
            <a:endParaRPr lang="fr-FR" dirty="0"/>
          </a:p>
          <a:p>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buFontTx/>
              <a:buChar char="-"/>
            </a:pPr>
            <a:endParaRPr lang="fr-FR" dirty="0"/>
          </a:p>
          <a:p>
            <a:pPr marL="285750" indent="-285750" algn="just">
              <a:buFontTx/>
              <a:buChar char="-"/>
            </a:pPr>
            <a:r>
              <a:rPr lang="fr-FR" b="1" dirty="0"/>
              <a:t>La bonne vitesse dans l’eau </a:t>
            </a:r>
            <a:r>
              <a:rPr lang="fr-FR" dirty="0"/>
              <a:t>: une fois les repères pris en surface, on peut alors les transposer sur le plancher marin, le long d’un boot ou d’un tombant.</a:t>
            </a:r>
          </a:p>
          <a:p>
            <a:pPr marL="285750" indent="-285750" algn="just">
              <a:buFontTx/>
              <a:buChar char="-"/>
            </a:pPr>
            <a:r>
              <a:rPr lang="fr-FR" b="1" dirty="0"/>
              <a:t>Autres repères </a:t>
            </a:r>
            <a:r>
              <a:rPr lang="fr-FR" dirty="0"/>
              <a:t>: La petite bulle (elle fait a peine quelques millimètres et il ne faut la suivre que quelques secondes), les trompes d’Eustache (lors de la remontée, elle travaille et cela s’entend), l’affichage de la profondeur de l’ordinateur (utile pour confirmer la sensation de remontée, d’arrêt ou de descente).</a:t>
            </a:r>
          </a:p>
          <a:p>
            <a:endParaRPr lang="fr-FR" dirty="0"/>
          </a:p>
        </p:txBody>
      </p:sp>
      <p:graphicFrame>
        <p:nvGraphicFramePr>
          <p:cNvPr id="2" name="Tableau 1">
            <a:extLst>
              <a:ext uri="{FF2B5EF4-FFF2-40B4-BE49-F238E27FC236}">
                <a16:creationId xmlns:a16="http://schemas.microsoft.com/office/drawing/2014/main" id="{49B02D46-FAFD-FA3B-E296-D8F058613107}"/>
              </a:ext>
            </a:extLst>
          </p:cNvPr>
          <p:cNvGraphicFramePr>
            <a:graphicFrameLocks noGrp="1"/>
          </p:cNvGraphicFramePr>
          <p:nvPr>
            <p:extLst>
              <p:ext uri="{D42A27DB-BD31-4B8C-83A1-F6EECF244321}">
                <p14:modId xmlns:p14="http://schemas.microsoft.com/office/powerpoint/2010/main" val="3968538504"/>
              </p:ext>
            </p:extLst>
          </p:nvPr>
        </p:nvGraphicFramePr>
        <p:xfrm>
          <a:off x="965200" y="2346960"/>
          <a:ext cx="10147298" cy="2560320"/>
        </p:xfrm>
        <a:graphic>
          <a:graphicData uri="http://schemas.openxmlformats.org/drawingml/2006/table">
            <a:tbl>
              <a:tblPr firstRow="1" bandRow="1">
                <a:tableStyleId>{5C22544A-7EE6-4342-B048-85BDC9FD1C3A}</a:tableStyleId>
              </a:tblPr>
              <a:tblGrid>
                <a:gridCol w="1816774">
                  <a:extLst>
                    <a:ext uri="{9D8B030D-6E8A-4147-A177-3AD203B41FA5}">
                      <a16:colId xmlns:a16="http://schemas.microsoft.com/office/drawing/2014/main" val="1098510615"/>
                    </a:ext>
                  </a:extLst>
                </a:gridCol>
                <a:gridCol w="2245668">
                  <a:extLst>
                    <a:ext uri="{9D8B030D-6E8A-4147-A177-3AD203B41FA5}">
                      <a16:colId xmlns:a16="http://schemas.microsoft.com/office/drawing/2014/main" val="4247667431"/>
                    </a:ext>
                  </a:extLst>
                </a:gridCol>
                <a:gridCol w="6084856">
                  <a:extLst>
                    <a:ext uri="{9D8B030D-6E8A-4147-A177-3AD203B41FA5}">
                      <a16:colId xmlns:a16="http://schemas.microsoft.com/office/drawing/2014/main" val="1937558451"/>
                    </a:ext>
                  </a:extLst>
                </a:gridCol>
              </a:tblGrid>
              <a:tr h="370840">
                <a:tc>
                  <a:txBody>
                    <a:bodyPr/>
                    <a:lstStyle/>
                    <a:p>
                      <a:pPr algn="ctr"/>
                      <a:r>
                        <a:rPr lang="fr-FR" dirty="0"/>
                        <a:t>Vitesse en mètre </a:t>
                      </a:r>
                    </a:p>
                    <a:p>
                      <a:pPr algn="ctr"/>
                      <a:r>
                        <a:rPr lang="fr-FR" dirty="0"/>
                        <a:t>par </a:t>
                      </a:r>
                      <a:r>
                        <a:rPr lang="fr-FR" dirty="0" err="1"/>
                        <a:t>minunte</a:t>
                      </a:r>
                      <a:endParaRPr lang="fr-FR" dirty="0"/>
                    </a:p>
                  </a:txBody>
                  <a:tcPr/>
                </a:tc>
                <a:tc>
                  <a:txBody>
                    <a:bodyPr/>
                    <a:lstStyle/>
                    <a:p>
                      <a:pPr algn="ctr"/>
                      <a:r>
                        <a:rPr lang="fr-FR" dirty="0"/>
                        <a:t>Vitesse en centimètre</a:t>
                      </a:r>
                    </a:p>
                    <a:p>
                      <a:pPr algn="ctr"/>
                      <a:r>
                        <a:rPr lang="fr-FR" dirty="0"/>
                        <a:t>par seconde</a:t>
                      </a:r>
                    </a:p>
                  </a:txBody>
                  <a:tcPr/>
                </a:tc>
                <a:tc>
                  <a:txBody>
                    <a:bodyPr/>
                    <a:lstStyle/>
                    <a:p>
                      <a:r>
                        <a:rPr lang="fr-FR" dirty="0"/>
                        <a:t>Exemple de prise de repères cinématiques</a:t>
                      </a:r>
                    </a:p>
                  </a:txBody>
                  <a:tcPr/>
                </a:tc>
                <a:extLst>
                  <a:ext uri="{0D108BD9-81ED-4DB2-BD59-A6C34878D82A}">
                    <a16:rowId xmlns:a16="http://schemas.microsoft.com/office/drawing/2014/main" val="1532193271"/>
                  </a:ext>
                </a:extLst>
              </a:tr>
              <a:tr h="370840">
                <a:tc>
                  <a:txBody>
                    <a:bodyPr/>
                    <a:lstStyle/>
                    <a:p>
                      <a:r>
                        <a:rPr lang="fr-FR" dirty="0"/>
                        <a:t>10 m / min</a:t>
                      </a:r>
                    </a:p>
                  </a:txBody>
                  <a:tcPr/>
                </a:tc>
                <a:tc>
                  <a:txBody>
                    <a:bodyPr/>
                    <a:lstStyle/>
                    <a:p>
                      <a:r>
                        <a:rPr lang="fr-FR" dirty="0"/>
                        <a:t>≈17 cm/s</a:t>
                      </a:r>
                    </a:p>
                  </a:txBody>
                  <a:tcPr/>
                </a:tc>
                <a:tc>
                  <a:txBody>
                    <a:bodyPr/>
                    <a:lstStyle/>
                    <a:p>
                      <a:r>
                        <a:rPr lang="fr-FR" dirty="0"/>
                        <a:t>C’est environ la largeur de mes deux mains jointes ensemble tous les secondes</a:t>
                      </a:r>
                    </a:p>
                  </a:txBody>
                  <a:tcPr/>
                </a:tc>
                <a:extLst>
                  <a:ext uri="{0D108BD9-81ED-4DB2-BD59-A6C34878D82A}">
                    <a16:rowId xmlns:a16="http://schemas.microsoft.com/office/drawing/2014/main" val="1344174144"/>
                  </a:ext>
                </a:extLst>
              </a:tr>
              <a:tr h="370840">
                <a:tc>
                  <a:txBody>
                    <a:bodyPr/>
                    <a:lstStyle/>
                    <a:p>
                      <a:r>
                        <a:rPr lang="fr-FR" dirty="0"/>
                        <a:t>15 m / min</a:t>
                      </a:r>
                    </a:p>
                  </a:txBody>
                  <a:tcPr/>
                </a:tc>
                <a:tc>
                  <a:txBody>
                    <a:bodyPr/>
                    <a:lstStyle/>
                    <a:p>
                      <a:r>
                        <a:rPr lang="fr-FR" dirty="0"/>
                        <a:t>25 cm/s</a:t>
                      </a:r>
                    </a:p>
                  </a:txBody>
                  <a:tcPr/>
                </a:tc>
                <a:tc>
                  <a:txBody>
                    <a:bodyPr/>
                    <a:lstStyle/>
                    <a:p>
                      <a:r>
                        <a:rPr lang="fr-FR" dirty="0"/>
                        <a:t>Il faut donc 4 secondes pour parcourir 1 mètre de remontée soit 20 secondes tous les 5 mètres.</a:t>
                      </a:r>
                    </a:p>
                  </a:txBody>
                  <a:tcPr/>
                </a:tc>
                <a:extLst>
                  <a:ext uri="{0D108BD9-81ED-4DB2-BD59-A6C34878D82A}">
                    <a16:rowId xmlns:a16="http://schemas.microsoft.com/office/drawing/2014/main" val="4258440985"/>
                  </a:ext>
                </a:extLst>
              </a:tr>
              <a:tr h="370840">
                <a:tc>
                  <a:txBody>
                    <a:bodyPr/>
                    <a:lstStyle/>
                    <a:p>
                      <a:r>
                        <a:rPr lang="fr-FR" dirty="0"/>
                        <a:t>20 m / min</a:t>
                      </a:r>
                    </a:p>
                  </a:txBody>
                  <a:tcPr/>
                </a:tc>
                <a:tc>
                  <a:txBody>
                    <a:bodyPr/>
                    <a:lstStyle/>
                    <a:p>
                      <a:r>
                        <a:rPr lang="fr-FR" dirty="0"/>
                        <a:t>≈33 cm/s</a:t>
                      </a:r>
                    </a:p>
                  </a:txBody>
                  <a:tcPr/>
                </a:tc>
                <a:tc>
                  <a:txBody>
                    <a:bodyPr/>
                    <a:lstStyle/>
                    <a:p>
                      <a:r>
                        <a:rPr lang="fr-FR" dirty="0"/>
                        <a:t>C’est en moyenne la longueur de notre avant bras toute les secondes</a:t>
                      </a:r>
                    </a:p>
                  </a:txBody>
                  <a:tcPr/>
                </a:tc>
                <a:extLst>
                  <a:ext uri="{0D108BD9-81ED-4DB2-BD59-A6C34878D82A}">
                    <a16:rowId xmlns:a16="http://schemas.microsoft.com/office/drawing/2014/main" val="1834710196"/>
                  </a:ext>
                </a:extLst>
              </a:tr>
            </a:tbl>
          </a:graphicData>
        </a:graphic>
      </p:graphicFrame>
    </p:spTree>
    <p:extLst>
      <p:ext uri="{BB962C8B-B14F-4D97-AF65-F5344CB8AC3E}">
        <p14:creationId xmlns:p14="http://schemas.microsoft.com/office/powerpoint/2010/main" val="421167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21B94-1F3E-6FA5-5184-F41544B9027A}"/>
            </a:ext>
          </a:extLst>
        </p:cNvPr>
        <p:cNvGrpSpPr/>
        <p:nvPr/>
      </p:nvGrpSpPr>
      <p:grpSpPr>
        <a:xfrm>
          <a:off x="0" y="0"/>
          <a:ext cx="0" cy="0"/>
          <a:chOff x="0" y="0"/>
          <a:chExt cx="0" cy="0"/>
        </a:xfrm>
      </p:grpSpPr>
      <p:sp>
        <p:nvSpPr>
          <p:cNvPr id="8" name="Sous-titre 6">
            <a:extLst>
              <a:ext uri="{FF2B5EF4-FFF2-40B4-BE49-F238E27FC236}">
                <a16:creationId xmlns:a16="http://schemas.microsoft.com/office/drawing/2014/main" id="{CC299631-9052-2B28-18E8-2B1C2CA4201E}"/>
              </a:ext>
            </a:extLst>
          </p:cNvPr>
          <p:cNvSpPr>
            <a:spLocks noGrp="1"/>
          </p:cNvSpPr>
          <p:nvPr>
            <p:ph type="subTitle" idx="1"/>
          </p:nvPr>
        </p:nvSpPr>
        <p:spPr>
          <a:xfrm>
            <a:off x="472440" y="1178878"/>
            <a:ext cx="4213860" cy="1655762"/>
          </a:xfrm>
        </p:spPr>
        <p:txBody>
          <a:bodyPr/>
          <a:lstStyle/>
          <a:p>
            <a:r>
              <a:rPr lang="fr-FR" dirty="0"/>
              <a:t>Conseils et lien avec l’évaluation</a:t>
            </a:r>
          </a:p>
        </p:txBody>
      </p:sp>
      <p:sp>
        <p:nvSpPr>
          <p:cNvPr id="2" name="ZoneTexte 1">
            <a:extLst>
              <a:ext uri="{FF2B5EF4-FFF2-40B4-BE49-F238E27FC236}">
                <a16:creationId xmlns:a16="http://schemas.microsoft.com/office/drawing/2014/main" id="{87F28E64-7E9E-D178-667E-EC3E4AF2B799}"/>
              </a:ext>
            </a:extLst>
          </p:cNvPr>
          <p:cNvSpPr txBox="1"/>
          <p:nvPr/>
        </p:nvSpPr>
        <p:spPr>
          <a:xfrm>
            <a:off x="330200" y="1576418"/>
            <a:ext cx="11635740" cy="4524315"/>
          </a:xfrm>
          <a:prstGeom prst="rect">
            <a:avLst/>
          </a:prstGeom>
          <a:noFill/>
        </p:spPr>
        <p:txBody>
          <a:bodyPr wrap="square" rtlCol="0">
            <a:noAutofit/>
          </a:bodyPr>
          <a:lstStyle/>
          <a:p>
            <a:pPr marL="285750" indent="-285750" algn="just">
              <a:buFontTx/>
              <a:buChar char="-"/>
            </a:pPr>
            <a:r>
              <a:rPr lang="fr-FR" b="1" dirty="0"/>
              <a:t>Le piège de l’ordinateur </a:t>
            </a:r>
            <a:r>
              <a:rPr lang="fr-FR" dirty="0"/>
              <a:t>: plusieurs ordinateurs proposent des fonctions d’affichage de la vitesse de remontée. Attention, celle-ci sont rarement temps réels et affiche la vitesse avec parfois un retard significatif. Des mouvements intempestifs du bras porteur de votre ordinateur peuvent également introduire un biais dans l’affichage de la vitesse. Dans le cas d’une remontée, l’ordinateur est utile seulement pour valider un changement de profondeur ou un arrêt.</a:t>
            </a:r>
          </a:p>
          <a:p>
            <a:pPr marL="285750" indent="-285750" algn="just">
              <a:buFontTx/>
              <a:buChar char="-"/>
            </a:pPr>
            <a:r>
              <a:rPr lang="fr-FR" b="1" dirty="0"/>
              <a:t>L’évaluation de l’inertie/hydrodynamisme du binôme </a:t>
            </a:r>
            <a:r>
              <a:rPr lang="fr-FR" dirty="0"/>
              <a:t>: Chaque plongeur, à flottabilité neutre, possède une densité, une corpulence et un agencement de son matériel qui lui sont propre. Lors du décollage, il faut mettre en place des astuces pour évaluer cela : Qté d’air dans le gilet, utilisation du bras pour évaluer l’inertie, matériel utilisé (un bi 10L 300b, une </a:t>
            </a:r>
            <a:r>
              <a:rPr lang="fr-FR" dirty="0" err="1"/>
              <a:t>stab</a:t>
            </a:r>
            <a:r>
              <a:rPr lang="fr-FR" dirty="0"/>
              <a:t> ou un vêtement étanche sont bcp moins hydrodynamique qu’une bouteille 12l 172b en fut long ou une combi de chasse)</a:t>
            </a:r>
          </a:p>
          <a:p>
            <a:pPr marL="285750" indent="-285750">
              <a:buFontTx/>
              <a:buChar char="-"/>
            </a:pPr>
            <a:r>
              <a:rPr lang="fr-FR" b="1" dirty="0"/>
              <a:t>Des profils de vitesse différents en fonction des exercices</a:t>
            </a:r>
            <a:r>
              <a:rPr lang="fr-FR" dirty="0"/>
              <a:t> :</a:t>
            </a:r>
          </a:p>
          <a:p>
            <a:pPr marL="285750" indent="-285750">
              <a:buFontTx/>
              <a:buChar char="-"/>
            </a:pPr>
            <a:endParaRPr lang="fr-FR" dirty="0"/>
          </a:p>
          <a:p>
            <a:pPr marL="285750" indent="-285750">
              <a:buFontTx/>
              <a:buChar char="-"/>
            </a:pPr>
            <a:endParaRPr lang="fr-FR" dirty="0"/>
          </a:p>
          <a:p>
            <a:pPr marL="285750" indent="-285750">
              <a:buFontTx/>
              <a:buChar char="-"/>
            </a:pPr>
            <a:endParaRPr lang="fr-FR" dirty="0"/>
          </a:p>
        </p:txBody>
      </p:sp>
      <p:graphicFrame>
        <p:nvGraphicFramePr>
          <p:cNvPr id="3" name="Tableau 2">
            <a:extLst>
              <a:ext uri="{FF2B5EF4-FFF2-40B4-BE49-F238E27FC236}">
                <a16:creationId xmlns:a16="http://schemas.microsoft.com/office/drawing/2014/main" id="{494E3A02-BB6B-471A-2B4E-E7CC05AEE7E7}"/>
              </a:ext>
            </a:extLst>
          </p:cNvPr>
          <p:cNvGraphicFramePr>
            <a:graphicFrameLocks noGrp="1"/>
          </p:cNvGraphicFramePr>
          <p:nvPr>
            <p:extLst>
              <p:ext uri="{D42A27DB-BD31-4B8C-83A1-F6EECF244321}">
                <p14:modId xmlns:p14="http://schemas.microsoft.com/office/powerpoint/2010/main" val="2946011189"/>
              </p:ext>
            </p:extLst>
          </p:nvPr>
        </p:nvGraphicFramePr>
        <p:xfrm>
          <a:off x="561340" y="4396393"/>
          <a:ext cx="11404600" cy="2291080"/>
        </p:xfrm>
        <a:graphic>
          <a:graphicData uri="http://schemas.openxmlformats.org/drawingml/2006/table">
            <a:tbl>
              <a:tblPr firstRow="1" bandRow="1">
                <a:tableStyleId>{5C22544A-7EE6-4342-B048-85BDC9FD1C3A}</a:tableStyleId>
              </a:tblPr>
              <a:tblGrid>
                <a:gridCol w="4302760">
                  <a:extLst>
                    <a:ext uri="{9D8B030D-6E8A-4147-A177-3AD203B41FA5}">
                      <a16:colId xmlns:a16="http://schemas.microsoft.com/office/drawing/2014/main" val="2435086879"/>
                    </a:ext>
                  </a:extLst>
                </a:gridCol>
                <a:gridCol w="7101840">
                  <a:extLst>
                    <a:ext uri="{9D8B030D-6E8A-4147-A177-3AD203B41FA5}">
                      <a16:colId xmlns:a16="http://schemas.microsoft.com/office/drawing/2014/main" val="1070721825"/>
                    </a:ext>
                  </a:extLst>
                </a:gridCol>
              </a:tblGrid>
              <a:tr h="370840">
                <a:tc>
                  <a:txBody>
                    <a:bodyPr/>
                    <a:lstStyle/>
                    <a:p>
                      <a:r>
                        <a:rPr lang="fr-FR" dirty="0"/>
                        <a:t>Exercice(s) de remontée</a:t>
                      </a:r>
                    </a:p>
                  </a:txBody>
                  <a:tcPr/>
                </a:tc>
                <a:tc>
                  <a:txBody>
                    <a:bodyPr/>
                    <a:lstStyle/>
                    <a:p>
                      <a:r>
                        <a:rPr lang="fr-FR" dirty="0"/>
                        <a:t>Profil de remontée et évaluation</a:t>
                      </a:r>
                    </a:p>
                  </a:txBody>
                  <a:tcPr/>
                </a:tc>
                <a:extLst>
                  <a:ext uri="{0D108BD9-81ED-4DB2-BD59-A6C34878D82A}">
                    <a16:rowId xmlns:a16="http://schemas.microsoft.com/office/drawing/2014/main" val="3136865683"/>
                  </a:ext>
                </a:extLst>
              </a:tr>
              <a:tr h="370840">
                <a:tc>
                  <a:txBody>
                    <a:bodyPr/>
                    <a:lstStyle/>
                    <a:p>
                      <a:r>
                        <a:rPr lang="fr-FR" dirty="0"/>
                        <a:t>REC (Remontée sur expiration contrôlée)</a:t>
                      </a:r>
                    </a:p>
                  </a:txBody>
                  <a:tcPr/>
                </a:tc>
                <a:tc>
                  <a:txBody>
                    <a:bodyPr/>
                    <a:lstStyle/>
                    <a:p>
                      <a:r>
                        <a:rPr lang="fr-FR" dirty="0"/>
                        <a:t>Niveau 1 : de 6 m, max 17m/min soit 21s.</a:t>
                      </a:r>
                    </a:p>
                    <a:p>
                      <a:r>
                        <a:rPr lang="fr-FR" dirty="0"/>
                        <a:t>Niveau 2 : sur 10m, max 17m/min soit 35s.</a:t>
                      </a:r>
                    </a:p>
                  </a:txBody>
                  <a:tcPr/>
                </a:tc>
                <a:extLst>
                  <a:ext uri="{0D108BD9-81ED-4DB2-BD59-A6C34878D82A}">
                    <a16:rowId xmlns:a16="http://schemas.microsoft.com/office/drawing/2014/main" val="3051734745"/>
                  </a:ext>
                </a:extLst>
              </a:tr>
              <a:tr h="370840">
                <a:tc>
                  <a:txBody>
                    <a:bodyPr/>
                    <a:lstStyle/>
                    <a:p>
                      <a:r>
                        <a:rPr lang="fr-FR" dirty="0"/>
                        <a:t>DTMR (Démonstration technique de Maitrise de la Remontée)</a:t>
                      </a:r>
                    </a:p>
                  </a:txBody>
                  <a:tcPr/>
                </a:tc>
                <a:tc>
                  <a:txBody>
                    <a:bodyPr/>
                    <a:lstStyle/>
                    <a:p>
                      <a:r>
                        <a:rPr lang="fr-FR" dirty="0"/>
                        <a:t>GP : Profil linéaire (vitesse constante) de 25 à 5m.</a:t>
                      </a:r>
                    </a:p>
                    <a:p>
                      <a:r>
                        <a:rPr lang="fr-FR" dirty="0"/>
                        <a:t>Vitesse attendu 10-12m/min. Entre 1min (20m/min et 3min (7m/min))</a:t>
                      </a:r>
                    </a:p>
                  </a:txBody>
                  <a:tcPr/>
                </a:tc>
                <a:extLst>
                  <a:ext uri="{0D108BD9-81ED-4DB2-BD59-A6C34878D82A}">
                    <a16:rowId xmlns:a16="http://schemas.microsoft.com/office/drawing/2014/main" val="2728010835"/>
                  </a:ext>
                </a:extLst>
              </a:tr>
              <a:tr h="370840">
                <a:tc>
                  <a:txBody>
                    <a:bodyPr/>
                    <a:lstStyle/>
                    <a:p>
                      <a:r>
                        <a:rPr lang="fr-FR" dirty="0"/>
                        <a:t>IPD (Intervention sur un Plongeur en Difficulté)</a:t>
                      </a:r>
                    </a:p>
                  </a:txBody>
                  <a:tcPr/>
                </a:tc>
                <a:tc>
                  <a:txBody>
                    <a:bodyPr/>
                    <a:lstStyle/>
                    <a:p>
                      <a:r>
                        <a:rPr lang="fr-FR" dirty="0"/>
                        <a:t>Décollage (3 à 5 premiers </a:t>
                      </a:r>
                      <a:r>
                        <a:rPr lang="fr-FR" dirty="0" err="1"/>
                        <a:t>metres</a:t>
                      </a:r>
                      <a:r>
                        <a:rPr lang="fr-FR" dirty="0"/>
                        <a:t>) : 7 à 12 s (25m/min)</a:t>
                      </a:r>
                    </a:p>
                    <a:p>
                      <a:r>
                        <a:rPr lang="fr-FR" dirty="0"/>
                        <a:t>Puis profil linéaire jusqu’au premier palier.</a:t>
                      </a:r>
                    </a:p>
                  </a:txBody>
                  <a:tcPr/>
                </a:tc>
                <a:extLst>
                  <a:ext uri="{0D108BD9-81ED-4DB2-BD59-A6C34878D82A}">
                    <a16:rowId xmlns:a16="http://schemas.microsoft.com/office/drawing/2014/main" val="160851567"/>
                  </a:ext>
                </a:extLst>
              </a:tr>
            </a:tbl>
          </a:graphicData>
        </a:graphic>
      </p:graphicFrame>
    </p:spTree>
    <p:extLst>
      <p:ext uri="{BB962C8B-B14F-4D97-AF65-F5344CB8AC3E}">
        <p14:creationId xmlns:p14="http://schemas.microsoft.com/office/powerpoint/2010/main" val="34993655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02412c0-1e7d-4ccc-99a7-7c8f0a21f86d}" enabled="1" method="Standard" siteId="{0d993ad3-fa73-421a-b129-1fe5590103f3}" contentBits="1" removed="0"/>
</clbl:labelList>
</file>

<file path=docProps/app.xml><?xml version="1.0" encoding="utf-8"?>
<Properties xmlns="http://schemas.openxmlformats.org/officeDocument/2006/extended-properties" xmlns:vt="http://schemas.openxmlformats.org/officeDocument/2006/docPropsVTypes">
  <TotalTime>46378</TotalTime>
  <Words>712</Words>
  <Application>Microsoft Office PowerPoint</Application>
  <PresentationFormat>Grand écran</PresentationFormat>
  <Paragraphs>55</Paragraphs>
  <Slides>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vt:i4>
      </vt:variant>
    </vt:vector>
  </HeadingPairs>
  <TitlesOfParts>
    <vt:vector size="7" baseType="lpstr">
      <vt:lpstr>Arial</vt:lpstr>
      <vt:lpstr>Calibri</vt:lpstr>
      <vt:lpstr>Thème Office</vt:lpstr>
      <vt:lpstr>La vitesse de remontée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DESSERTINE Olivier</dc:creator>
  <cp:lastModifiedBy>JOUBERT Stéphane</cp:lastModifiedBy>
  <cp:revision>24</cp:revision>
  <dcterms:created xsi:type="dcterms:W3CDTF">2024-09-11T10:55:41Z</dcterms:created>
  <dcterms:modified xsi:type="dcterms:W3CDTF">2025-09-04T09:17:36Z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Thème Office:3</vt:lpwstr>
  </property>
  <property fmtid="{D5CDD505-2E9C-101B-9397-08002B2CF9AE}" pid="3" name="ClassificationContentMarkingHeaderText">
    <vt:lpwstr>RESTRICTED</vt:lpwstr>
  </property>
</Properties>
</file>