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5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219" y="2140527"/>
            <a:ext cx="10559562" cy="1364406"/>
          </a:xfrm>
        </p:spPr>
        <p:txBody>
          <a:bodyPr/>
          <a:lstStyle/>
          <a:p>
            <a:r>
              <a:rPr lang="fr-FR" dirty="0"/>
              <a:t>La fenêtre oxygène</a:t>
            </a:r>
            <a:br>
              <a:rPr lang="fr-FR" dirty="0"/>
            </a:br>
            <a:endParaRPr lang="fr-FR" sz="24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1793874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48866" y="1209099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Constat</a:t>
            </a:r>
            <a:endParaRPr lang="fr-FR" sz="36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6B3359-4828-480B-BC91-064483A8BE50}"/>
              </a:ext>
            </a:extLst>
          </p:cNvPr>
          <p:cNvSpPr txBox="1"/>
          <p:nvPr/>
        </p:nvSpPr>
        <p:spPr>
          <a:xfrm>
            <a:off x="467458" y="3177208"/>
            <a:ext cx="11336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MT"/>
              </a:rPr>
              <a:t>Les gaz n’ayant aucune action métabolique comme le N2 et l’He, ne sont transportés dans le sang que sous forme  dissoute.</a:t>
            </a:r>
          </a:p>
          <a:p>
            <a:pPr algn="l"/>
            <a:endParaRPr lang="fr-FR" sz="1800" b="0" i="0" u="none" strike="noStrike" baseline="0" dirty="0">
              <a:latin typeface="ArialMT"/>
            </a:endParaRPr>
          </a:p>
          <a:p>
            <a:pPr algn="l"/>
            <a:r>
              <a:rPr lang="fr-FR" sz="1800" b="0" i="0" u="none" strike="noStrike" baseline="0" dirty="0">
                <a:latin typeface="Symbol" panose="05050102010706020507" pitchFamily="18" charset="2"/>
              </a:rPr>
              <a:t>Þ</a:t>
            </a:r>
            <a:r>
              <a:rPr lang="fr-FR" dirty="0">
                <a:latin typeface="ArialMT"/>
              </a:rPr>
              <a:t> Relation directe entre la quantité des gaz présents dans le sang et leur Pp</a:t>
            </a:r>
          </a:p>
          <a:p>
            <a:pPr algn="l"/>
            <a:endParaRPr lang="fr-FR" dirty="0">
              <a:latin typeface="ArialMT"/>
            </a:endParaRPr>
          </a:p>
          <a:p>
            <a:pPr algn="l"/>
            <a:endParaRPr lang="fr-FR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9419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1793874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48866" y="12090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Mécanisme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6B3359-4828-480B-BC91-064483A8BE50}"/>
              </a:ext>
            </a:extLst>
          </p:cNvPr>
          <p:cNvSpPr txBox="1"/>
          <p:nvPr/>
        </p:nvSpPr>
        <p:spPr>
          <a:xfrm>
            <a:off x="587086" y="1994284"/>
            <a:ext cx="1154403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dirty="0">
              <a:latin typeface="ArialMT"/>
            </a:endParaRPr>
          </a:p>
          <a:p>
            <a:pPr algn="l"/>
            <a:r>
              <a:rPr lang="fr-FR" dirty="0">
                <a:latin typeface="ArialMT"/>
              </a:rPr>
              <a:t>L’oxygène est transporté en plongée sous forme combinée et dissoute. </a:t>
            </a:r>
            <a:r>
              <a:rPr lang="fr-FR" sz="1800" b="0" i="0" u="none" strike="noStrike" baseline="0" dirty="0">
                <a:latin typeface="ArialMT"/>
              </a:rPr>
              <a:t>Au fur et à mesure que le sang traverse les tissus, l’O2 est consommé, ce qui baisse la PpO2.</a:t>
            </a:r>
          </a:p>
          <a:p>
            <a:pPr algn="l"/>
            <a:r>
              <a:rPr lang="fr-FR" dirty="0">
                <a:latin typeface="ArialMT"/>
              </a:rPr>
              <a:t>Il n’est que partiellement remplacé par du CO2 « dissout » dans le sang veineux car il est également transporté en partie combiné à l’eau du plasma (acide carbonique).</a:t>
            </a:r>
          </a:p>
          <a:p>
            <a:pPr algn="l"/>
            <a:endParaRPr lang="fr-FR" dirty="0">
              <a:latin typeface="ArialMT"/>
            </a:endParaRPr>
          </a:p>
          <a:p>
            <a:pPr algn="l"/>
            <a:r>
              <a:rPr lang="fr-FR" dirty="0">
                <a:latin typeface="ArialMT"/>
              </a:rPr>
              <a:t>Le sang veineux se retrouve donc en étant de « sous saturation »</a:t>
            </a:r>
          </a:p>
          <a:p>
            <a:pPr algn="l"/>
            <a:endParaRPr lang="fr-FR" dirty="0">
              <a:latin typeface="ArialMT"/>
            </a:endParaRPr>
          </a:p>
          <a:p>
            <a:r>
              <a:rPr lang="fr-FR" dirty="0">
                <a:latin typeface="ArialMT"/>
              </a:rPr>
              <a:t>Cet écart, appelé fenêtre oxygène, est exploité pour faciliter la désaturation.</a:t>
            </a:r>
          </a:p>
          <a:p>
            <a:endParaRPr lang="fr-FR" dirty="0">
              <a:latin typeface="ArialMT"/>
            </a:endParaRPr>
          </a:p>
          <a:p>
            <a:r>
              <a:rPr lang="fr-FR" dirty="0">
                <a:latin typeface="ArialMT"/>
              </a:rPr>
              <a:t>La fenêtre d'oxygène peut être considérée comme la tension gazeuse « manquante » causée par la conversion de l'oxygène en dioxyde de carbone (en raison de leurs solubilités différentes dans le sang), ce qui permet à davantage d'azote (ou de tout autre gaz inerte) de se dissoudre dans le sang veineux pour le remplacer et accélère l'élimination de l'azote (ou </a:t>
            </a:r>
            <a:r>
              <a:rPr lang="fr-FR" dirty="0" err="1">
                <a:latin typeface="ArialMT"/>
              </a:rPr>
              <a:t>helium</a:t>
            </a:r>
            <a:r>
              <a:rPr lang="fr-FR" dirty="0">
                <a:latin typeface="ArialMT"/>
              </a:rPr>
              <a:t>) .</a:t>
            </a: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pPr algn="l"/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pPr algn="l"/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1793874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48866" y="12090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Mécanisme</a:t>
            </a:r>
          </a:p>
        </p:txBody>
      </p:sp>
      <p:pic>
        <p:nvPicPr>
          <p:cNvPr id="2052" name="Picture 4" descr="Chapter 7: Concept 7.4">
            <a:extLst>
              <a:ext uri="{FF2B5EF4-FFF2-40B4-BE49-F238E27FC236}">
                <a16:creationId xmlns:a16="http://schemas.microsoft.com/office/drawing/2014/main" id="{1D9F44B8-EC50-46F3-8155-42434AA8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 b="31464"/>
          <a:stretch/>
        </p:blipFill>
        <p:spPr bwMode="auto">
          <a:xfrm>
            <a:off x="3936162" y="4917271"/>
            <a:ext cx="3969503" cy="8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36F95D-E108-49C2-A663-A3E58AC1B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6" t="12879" r="36711" b="42121"/>
          <a:stretch/>
        </p:blipFill>
        <p:spPr>
          <a:xfrm>
            <a:off x="4003790" y="1738837"/>
            <a:ext cx="3834246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2C339-706D-5DEA-0B1D-E9B4176D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1290A7-FAC0-B2A5-D2C9-7BD93E6CB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80" y="2063369"/>
            <a:ext cx="5369820" cy="43513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19DD0B-9467-AC3B-4B0A-EE859F261875}"/>
              </a:ext>
            </a:extLst>
          </p:cNvPr>
          <p:cNvSpPr txBox="1"/>
          <p:nvPr/>
        </p:nvSpPr>
        <p:spPr>
          <a:xfrm>
            <a:off x="6309360" y="2459736"/>
            <a:ext cx="5044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Elle correspond à la différence entre la pression partielle de l’oxygène inspiré et la somme des pressions partielles des gaz dissous dans le sang et les tissus.</a:t>
            </a:r>
          </a:p>
          <a:p>
            <a:endParaRPr lang="fr-CH" dirty="0"/>
          </a:p>
          <a:p>
            <a:r>
              <a:rPr lang="fr-CH" dirty="0"/>
              <a:t>Cette différence crée une dépression physiologique qui facilite l’élimination de l’azote (désaturation) et explique l’intérêt des mélanges enrichis en O₂.</a:t>
            </a:r>
          </a:p>
        </p:txBody>
      </p:sp>
    </p:spTree>
    <p:extLst>
      <p:ext uri="{BB962C8B-B14F-4D97-AF65-F5344CB8AC3E}">
        <p14:creationId xmlns:p14="http://schemas.microsoft.com/office/powerpoint/2010/main" val="268412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1793874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48866" y="120909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Intérêt</a:t>
            </a:r>
            <a:endParaRPr lang="fr-FR" sz="2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6B3359-4828-480B-BC91-064483A8BE50}"/>
              </a:ext>
            </a:extLst>
          </p:cNvPr>
          <p:cNvSpPr txBox="1"/>
          <p:nvPr/>
        </p:nvSpPr>
        <p:spPr>
          <a:xfrm>
            <a:off x="675409" y="2501798"/>
            <a:ext cx="1029739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MT"/>
              </a:rPr>
              <a:t>La taille exacte de la Fenêtre d’Oxygène dépend de la quantité totale d’O2 côté artériel ainsi que de la consommation des tissus en O2.</a:t>
            </a:r>
          </a:p>
          <a:p>
            <a:pPr algn="l"/>
            <a:endParaRPr lang="fr-FR" sz="1800" b="0" i="0" u="none" strike="noStrike" baseline="0" dirty="0">
              <a:latin typeface="ArialMT"/>
            </a:endParaRPr>
          </a:p>
          <a:p>
            <a:pPr marL="501650"/>
            <a:r>
              <a:rPr lang="fr-FR" sz="1800" b="0" i="0" u="none" strike="noStrike" baseline="0" dirty="0">
                <a:latin typeface="ArialMT"/>
              </a:rPr>
              <a:t>Hors la consommation tissulaire est stable </a:t>
            </a:r>
            <a:r>
              <a:rPr lang="fr-FR" dirty="0">
                <a:latin typeface="ArialMT"/>
              </a:rPr>
              <a:t>quelque soit la profondeur, donc le seul moyen d’ouvrir en grand la fenêtre oxygène est d’avoir une Pp 02 + importante (donc impact de la P absolue-&gt;profondeur et du mélange respiré-&gt;% O2)</a:t>
            </a:r>
          </a:p>
          <a:p>
            <a:pPr algn="l"/>
            <a:endParaRPr lang="fr-FR" dirty="0">
              <a:latin typeface="ArialMT"/>
            </a:endParaRPr>
          </a:p>
          <a:p>
            <a:pPr algn="l"/>
            <a:r>
              <a:rPr lang="fr-FR" dirty="0">
                <a:latin typeface="ArialMT"/>
              </a:rPr>
              <a:t>La décompression sera d’autant meilleure que la fenêtre d’Oxygène sera ouverte au maximum.</a:t>
            </a:r>
          </a:p>
          <a:p>
            <a:pPr algn="l"/>
            <a:endParaRPr lang="fr-FR" dirty="0">
              <a:latin typeface="ArialMT"/>
            </a:endParaRPr>
          </a:p>
          <a:p>
            <a:pPr algn="l"/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78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44138</TotalTime>
  <Words>378</Words>
  <Application>Microsoft Office PowerPoint</Application>
  <PresentationFormat>Grand écran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ArialMT</vt:lpstr>
      <vt:lpstr>Calibri</vt:lpstr>
      <vt:lpstr>Symbol</vt:lpstr>
      <vt:lpstr>Thème Office</vt:lpstr>
      <vt:lpstr>La fenêtre oxygène </vt:lpstr>
      <vt:lpstr>  </vt:lpstr>
      <vt:lpstr>  </vt:lpstr>
      <vt:lpstr>  </vt:lpstr>
      <vt:lpstr>Présentation PowerPoint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stations de gonflages : obligations réglementaires</dc:title>
  <dc:creator>DESSERTINE Olivier</dc:creator>
  <cp:lastModifiedBy>MASSON Eric</cp:lastModifiedBy>
  <cp:revision>36</cp:revision>
  <dcterms:created xsi:type="dcterms:W3CDTF">2024-09-11T10:55:41Z</dcterms:created>
  <dcterms:modified xsi:type="dcterms:W3CDTF">2025-09-15T07:35:21Z</dcterms:modified>
</cp:coreProperties>
</file>