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27"/>
  </p:normalViewPr>
  <p:slideViewPr>
    <p:cSldViewPr snapToGrid="0">
      <p:cViewPr varScale="1">
        <p:scale>
          <a:sx n="66" d="100"/>
          <a:sy n="66" d="100"/>
        </p:scale>
        <p:origin x="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zone, Thierry [JACFR]" userId="8ff286dc-511e-4007-93e4-0a07b57381e9" providerId="ADAL" clId="{721F44AE-0FAD-4D05-A4B6-9AD624C595BB}"/>
    <pc:docChg chg="custSel modSld">
      <pc:chgData name="Falzone, Thierry [JACFR]" userId="8ff286dc-511e-4007-93e4-0a07b57381e9" providerId="ADAL" clId="{721F44AE-0FAD-4D05-A4B6-9AD624C595BB}" dt="2025-09-21T10:09:09.601" v="77" actId="20577"/>
      <pc:docMkLst>
        <pc:docMk/>
      </pc:docMkLst>
      <pc:sldChg chg="modSp mod">
        <pc:chgData name="Falzone, Thierry [JACFR]" userId="8ff286dc-511e-4007-93e4-0a07b57381e9" providerId="ADAL" clId="{721F44AE-0FAD-4D05-A4B6-9AD624C595BB}" dt="2025-09-21T10:06:58.779" v="76"/>
        <pc:sldMkLst>
          <pc:docMk/>
          <pc:sldMk cId="617834412" sldId="258"/>
        </pc:sldMkLst>
        <pc:spChg chg="mod">
          <ac:chgData name="Falzone, Thierry [JACFR]" userId="8ff286dc-511e-4007-93e4-0a07b57381e9" providerId="ADAL" clId="{721F44AE-0FAD-4D05-A4B6-9AD624C595BB}" dt="2025-09-21T10:06:58.779" v="76"/>
          <ac:spMkLst>
            <pc:docMk/>
            <pc:sldMk cId="617834412" sldId="258"/>
            <ac:spMk id="2" creationId="{4F1FF267-F11F-EDF5-E0F2-FDEB8D193F8F}"/>
          </ac:spMkLst>
        </pc:spChg>
      </pc:sldChg>
      <pc:sldChg chg="modSp mod">
        <pc:chgData name="Falzone, Thierry [JACFR]" userId="8ff286dc-511e-4007-93e4-0a07b57381e9" providerId="ADAL" clId="{721F44AE-0FAD-4D05-A4B6-9AD624C595BB}" dt="2025-09-21T10:06:44.315" v="74" actId="313"/>
        <pc:sldMkLst>
          <pc:docMk/>
          <pc:sldMk cId="1569451234" sldId="259"/>
        </pc:sldMkLst>
        <pc:spChg chg="mod">
          <ac:chgData name="Falzone, Thierry [JACFR]" userId="8ff286dc-511e-4007-93e4-0a07b57381e9" providerId="ADAL" clId="{721F44AE-0FAD-4D05-A4B6-9AD624C595BB}" dt="2025-09-21T10:06:44.315" v="74" actId="313"/>
          <ac:spMkLst>
            <pc:docMk/>
            <pc:sldMk cId="1569451234" sldId="259"/>
            <ac:spMk id="6" creationId="{1FCE11B0-012D-515D-63A9-DD4FDD6849FB}"/>
          </ac:spMkLst>
        </pc:spChg>
      </pc:sldChg>
      <pc:sldChg chg="modSp mod">
        <pc:chgData name="Falzone, Thierry [JACFR]" userId="8ff286dc-511e-4007-93e4-0a07b57381e9" providerId="ADAL" clId="{721F44AE-0FAD-4D05-A4B6-9AD624C595BB}" dt="2025-09-21T10:09:09.601" v="77" actId="20577"/>
        <pc:sldMkLst>
          <pc:docMk/>
          <pc:sldMk cId="4261720382" sldId="261"/>
        </pc:sldMkLst>
        <pc:spChg chg="mod">
          <ac:chgData name="Falzone, Thierry [JACFR]" userId="8ff286dc-511e-4007-93e4-0a07b57381e9" providerId="ADAL" clId="{721F44AE-0FAD-4D05-A4B6-9AD624C595BB}" dt="2025-09-21T10:09:09.601" v="77" actId="20577"/>
          <ac:spMkLst>
            <pc:docMk/>
            <pc:sldMk cId="4261720382" sldId="261"/>
            <ac:spMk id="3" creationId="{DDF4778A-0B01-4400-83EC-A9E9F2D334C3}"/>
          </ac:spMkLst>
        </pc:spChg>
      </pc:sldChg>
      <pc:sldChg chg="modSp mod">
        <pc:chgData name="Falzone, Thierry [JACFR]" userId="8ff286dc-511e-4007-93e4-0a07b57381e9" providerId="ADAL" clId="{721F44AE-0FAD-4D05-A4B6-9AD624C595BB}" dt="2025-09-21T10:04:02.215" v="17" actId="14100"/>
        <pc:sldMkLst>
          <pc:docMk/>
          <pc:sldMk cId="1354254437" sldId="262"/>
        </pc:sldMkLst>
        <pc:spChg chg="mod">
          <ac:chgData name="Falzone, Thierry [JACFR]" userId="8ff286dc-511e-4007-93e4-0a07b57381e9" providerId="ADAL" clId="{721F44AE-0FAD-4D05-A4B6-9AD624C595BB}" dt="2025-09-21T10:04:02.215" v="17" actId="14100"/>
          <ac:spMkLst>
            <pc:docMk/>
            <pc:sldMk cId="1354254437" sldId="262"/>
            <ac:spMk id="9" creationId="{5DC0F2D1-7E83-614D-6B34-FB67A78B9C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D3E7E-594B-674C-A90E-69D0CDD733C1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4C70-E14C-ED44-A412-0F100E71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7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84C70-E14C-ED44-A412-0F100E7181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6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02800" cy="1793365"/>
          </a:xfrm>
        </p:spPr>
        <p:txBody>
          <a:bodyPr/>
          <a:lstStyle/>
          <a:p>
            <a:r>
              <a:rPr lang="fr-FR" sz="4800" b="1" dirty="0" err="1"/>
              <a:t>O</a:t>
            </a:r>
            <a:r>
              <a:rPr lang="fr-FR" sz="4800" dirty="0" err="1"/>
              <a:t>edème</a:t>
            </a:r>
            <a:r>
              <a:rPr lang="fr-FR" sz="4800" dirty="0"/>
              <a:t> </a:t>
            </a:r>
            <a:r>
              <a:rPr lang="fr-FR" sz="4800" b="1" dirty="0"/>
              <a:t>P</a:t>
            </a:r>
            <a:r>
              <a:rPr lang="fr-FR" sz="4800" dirty="0"/>
              <a:t>ulmonaire d’</a:t>
            </a:r>
            <a:r>
              <a:rPr lang="fr-FR" sz="4800" b="1" dirty="0"/>
              <a:t>I</a:t>
            </a:r>
            <a:r>
              <a:rPr lang="fr-FR" sz="4800" dirty="0"/>
              <a:t>mmersion</a:t>
            </a:r>
            <a:br>
              <a:rPr lang="fr-FR" sz="4800" dirty="0"/>
            </a:br>
            <a:r>
              <a:rPr lang="fr-FR" sz="4800" dirty="0"/>
              <a:t>(</a:t>
            </a:r>
            <a:r>
              <a:rPr lang="fr-FR" sz="4800" b="1" dirty="0"/>
              <a:t>OPI)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00" y="3096912"/>
            <a:ext cx="10947400" cy="3392788"/>
          </a:xfrm>
        </p:spPr>
        <p:txBody>
          <a:bodyPr>
            <a:normAutofit/>
          </a:bodyPr>
          <a:lstStyle/>
          <a:p>
            <a:pPr marL="342900" indent="-342900" algn="l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OPI</a:t>
            </a: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une cause de détresse Cardio-Respiratoire grave, potentiellement mortelle</a:t>
            </a:r>
          </a:p>
          <a:p>
            <a:pPr marL="800100" lvl="1" indent="-342900" algn="l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Peut se manifester lors de </a:t>
            </a:r>
            <a:r>
              <a:rPr lang="fr-FR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toutes les activités en milieu immergé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même en l’absence d’antécédents,</a:t>
            </a:r>
          </a:p>
          <a:p>
            <a:pPr marL="800100" lvl="1" indent="-342900" algn="l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Lié aux contraintes impliquées par l’immersion sur l’appareil Cardio-Respiratoire</a:t>
            </a:r>
          </a:p>
          <a:p>
            <a:pPr marL="800100" lvl="1" indent="-342900" algn="l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Résulte d’un transfert de liquide du Compartiment Vasculaire Pulmonaire vers les alvéoles, lié à une </a:t>
            </a:r>
            <a:r>
              <a:rPr lang="fr-FR" i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augmentation de la pression capillaire pulmonaire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générant:</a:t>
            </a:r>
          </a:p>
          <a:p>
            <a:pPr marL="1257300" lvl="2" indent="-342900" algn="l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Une augmentation de la pression transmurale et</a:t>
            </a:r>
          </a:p>
          <a:p>
            <a:pPr marL="1257300" lvl="2" indent="-342900" algn="l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Une dégradation de la barrière alvéolo-capillaire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CC129-8FDB-5C65-E7F6-F46F792E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42B169A-88F5-9C87-98BF-9E2A31A84385}"/>
              </a:ext>
            </a:extLst>
          </p:cNvPr>
          <p:cNvSpPr txBox="1"/>
          <p:nvPr/>
        </p:nvSpPr>
        <p:spPr>
          <a:xfrm>
            <a:off x="727163" y="2276351"/>
            <a:ext cx="7692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Immersion </a:t>
            </a:r>
            <a:r>
              <a:rPr lang="fr-FR" sz="1400" dirty="0"/>
              <a:t>(quelque soit la profondeur)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Augmentation</a:t>
            </a:r>
            <a:r>
              <a:rPr lang="fr-FR" sz="2000" dirty="0">
                <a:sym typeface="Wingdings" panose="05000000000000000000" pitchFamily="2" charset="2"/>
              </a:rPr>
              <a:t>:</a:t>
            </a:r>
          </a:p>
          <a:p>
            <a:r>
              <a:rPr lang="fr-FR" sz="2000" dirty="0">
                <a:sym typeface="Wingdings" panose="05000000000000000000" pitchFamily="2" charset="2"/>
              </a:rPr>
              <a:t>				-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du Volume Central / Volémie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	- de la précharge cardiaque</a:t>
            </a:r>
          </a:p>
          <a:p>
            <a:r>
              <a:rPr lang="fr-FR" sz="2000" dirty="0">
                <a:sym typeface="Wingdings" panose="05000000000000000000" pitchFamily="2" charset="2"/>
              </a:rPr>
              <a:t>					</a:t>
            </a:r>
            <a:endParaRPr lang="fr-FR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5686B2-B4A8-EB8A-71AC-C64DDD6E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                                                                       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C6489F-EB70-A57D-7261-15B6D8BBD643}"/>
              </a:ext>
            </a:extLst>
          </p:cNvPr>
          <p:cNvSpPr txBox="1"/>
          <p:nvPr/>
        </p:nvSpPr>
        <p:spPr>
          <a:xfrm>
            <a:off x="5343614" y="1201483"/>
            <a:ext cx="1677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OPI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Pourquoi?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265172-F76B-B729-0B53-031C073007A1}"/>
              </a:ext>
            </a:extLst>
          </p:cNvPr>
          <p:cNvSpPr txBox="1"/>
          <p:nvPr/>
        </p:nvSpPr>
        <p:spPr>
          <a:xfrm>
            <a:off x="838201" y="3617837"/>
            <a:ext cx="500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Effort Physique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Augmentation</a:t>
            </a:r>
            <a:r>
              <a:rPr lang="fr-FR" sz="2000" dirty="0">
                <a:sym typeface="Wingdings" panose="05000000000000000000" pitchFamily="2" charset="2"/>
              </a:rPr>
              <a:t>: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   - du débit cardiaque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   - de la pression artérielle</a:t>
            </a:r>
          </a:p>
          <a:p>
            <a:r>
              <a:rPr lang="fr-FR" sz="2000" dirty="0">
                <a:sym typeface="Wingdings" panose="05000000000000000000" pitchFamily="2" charset="2"/>
              </a:rPr>
              <a:t>					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C0F2D1-7E83-614D-6B34-FB67A78B9C7E}"/>
              </a:ext>
            </a:extLst>
          </p:cNvPr>
          <p:cNvSpPr txBox="1"/>
          <p:nvPr/>
        </p:nvSpPr>
        <p:spPr>
          <a:xfrm>
            <a:off x="838200" y="5292546"/>
            <a:ext cx="6294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Froid + Stress Emotionnel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Augmentation</a:t>
            </a:r>
            <a:r>
              <a:rPr lang="fr-FR" sz="2000" dirty="0">
                <a:sym typeface="Wingdings" panose="05000000000000000000" pitchFamily="2" charset="2"/>
              </a:rPr>
              <a:t>:</a:t>
            </a:r>
          </a:p>
          <a:p>
            <a:r>
              <a:rPr lang="fr-FR" sz="2000" dirty="0">
                <a:sym typeface="Wingdings" panose="05000000000000000000" pitchFamily="2" charset="2"/>
              </a:rPr>
              <a:t>		   	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Vaso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constriction Périphérique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   	- La post charge cardiaque</a:t>
            </a:r>
          </a:p>
          <a:p>
            <a:r>
              <a:rPr lang="fr-FR" sz="2000" dirty="0">
                <a:sym typeface="Wingdings" panose="05000000000000000000" pitchFamily="2" charset="2"/>
              </a:rPr>
              <a:t>					</a:t>
            </a:r>
            <a:endParaRPr lang="fr-FR" sz="2000" dirty="0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FFA68925-DC8E-FE84-2030-9A6B67532D02}"/>
              </a:ext>
            </a:extLst>
          </p:cNvPr>
          <p:cNvSpPr/>
          <p:nvPr/>
        </p:nvSpPr>
        <p:spPr>
          <a:xfrm>
            <a:off x="7398610" y="2276351"/>
            <a:ext cx="635000" cy="4073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63C35F-61A9-3156-8811-6948662B2106}"/>
              </a:ext>
            </a:extLst>
          </p:cNvPr>
          <p:cNvSpPr txBox="1"/>
          <p:nvPr/>
        </p:nvSpPr>
        <p:spPr>
          <a:xfrm>
            <a:off x="8138981" y="3936848"/>
            <a:ext cx="3887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Augmentation de la Pression Capillaire Pulmonaire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							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B26AB2-7420-AD08-346B-1C01E2E3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590"/>
            <a:ext cx="10515600" cy="346075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5"/>
                </a:solidFill>
              </a:rPr>
              <a:t>En immersion: </a:t>
            </a:r>
            <a:r>
              <a:rPr lang="fr-FR" sz="2400" dirty="0">
                <a:solidFill>
                  <a:srgbClr val="FF0000"/>
                </a:solidFill>
              </a:rPr>
              <a:t>AUGMENTATION DU TRAVAIL VENTILATOIRE </a:t>
            </a:r>
            <a:r>
              <a:rPr lang="fr-FR" sz="2400" dirty="0">
                <a:solidFill>
                  <a:schemeClr val="accent5"/>
                </a:solidFill>
              </a:rPr>
              <a:t>+ou - important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 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000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F1FF267-F11F-EDF5-E0F2-FDEB8D193F8F}"/>
              </a:ext>
            </a:extLst>
          </p:cNvPr>
          <p:cNvSpPr txBox="1">
            <a:spLocks/>
          </p:cNvSpPr>
          <p:nvPr/>
        </p:nvSpPr>
        <p:spPr>
          <a:xfrm>
            <a:off x="838200" y="2768600"/>
            <a:ext cx="10960100" cy="2095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- Diminution de la compliance pulmonaire : afflux de sang + p hydro + combinaison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- Gaz sec dense et froid + détendeur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- Efforts de palmage avec augmentation du débit ventilatoire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- Position du plongeur  recycleur ( centre </a:t>
            </a:r>
            <a:r>
              <a:rPr lang="fr-FR" sz="2000" dirty="0" err="1"/>
              <a:t>pneumoïque</a:t>
            </a:r>
            <a:r>
              <a:rPr lang="fr-FR" sz="2000" dirty="0"/>
              <a:t> en dessous de l’appareil de plongée avec travail inspiratoire augmenté  ) </a:t>
            </a:r>
            <a:r>
              <a:rPr lang="fr-FR" sz="2000" dirty="0">
                <a:solidFill>
                  <a:schemeClr val="accent6"/>
                </a:solidFill>
              </a:rPr>
              <a:t>ventilation en pression négative </a:t>
            </a: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2E9EB2-D47D-2BFC-61A3-2E042F7F5752}"/>
              </a:ext>
            </a:extLst>
          </p:cNvPr>
          <p:cNvSpPr txBox="1"/>
          <p:nvPr/>
        </p:nvSpPr>
        <p:spPr>
          <a:xfrm>
            <a:off x="5343614" y="1201483"/>
            <a:ext cx="1677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OPI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Pourquoi?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6EBF03B-F2D3-1892-8D49-6E09B73D2865}"/>
              </a:ext>
            </a:extLst>
          </p:cNvPr>
          <p:cNvSpPr txBox="1">
            <a:spLocks/>
          </p:cNvSpPr>
          <p:nvPr/>
        </p:nvSpPr>
        <p:spPr>
          <a:xfrm>
            <a:off x="2099448" y="5777167"/>
            <a:ext cx="8166100" cy="44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rgbClr val="FF0000"/>
                </a:solidFill>
              </a:rPr>
              <a:t>AUGMENTATION PRESSION TRANSMURALE CAPILLAIRE </a:t>
            </a: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ABA3958F-9117-8C0D-E895-86FF93CA7DA4}"/>
              </a:ext>
            </a:extLst>
          </p:cNvPr>
          <p:cNvSpPr/>
          <p:nvPr/>
        </p:nvSpPr>
        <p:spPr>
          <a:xfrm>
            <a:off x="5941198" y="4864100"/>
            <a:ext cx="482600" cy="76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83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8B224-F552-0CE6-52BD-87886241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</a:t>
            </a:r>
            <a:r>
              <a:rPr lang="fr-FR" sz="3200" dirty="0"/>
              <a:t>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D02C89-A3E5-78BB-8882-E59C30A7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5279"/>
            <a:ext cx="10515600" cy="1133710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9600" dirty="0">
                <a:solidFill>
                  <a:srgbClr val="FF0000"/>
                </a:solidFill>
              </a:rPr>
              <a:t>Effets Conjugués : IMMERSION + EAU FROIDE +EFFORT </a:t>
            </a:r>
          </a:p>
          <a:p>
            <a:pPr marL="0" indent="0">
              <a:buNone/>
            </a:pPr>
            <a:r>
              <a:rPr lang="fr-FR" sz="9600" dirty="0">
                <a:solidFill>
                  <a:srgbClr val="FF0000"/>
                </a:solidFill>
              </a:rPr>
              <a:t>    +</a:t>
            </a:r>
          </a:p>
          <a:p>
            <a:pPr marL="0" indent="0">
              <a:buNone/>
            </a:pPr>
            <a:r>
              <a:rPr lang="fr-FR" dirty="0"/>
              <a:t>                                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0BE9B2-783B-D2F1-1800-F0DC6EE68048}"/>
              </a:ext>
            </a:extLst>
          </p:cNvPr>
          <p:cNvSpPr txBox="1"/>
          <p:nvPr/>
        </p:nvSpPr>
        <p:spPr>
          <a:xfrm>
            <a:off x="4793592" y="1084037"/>
            <a:ext cx="2604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OPI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Facteurs Risques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FCE11B0-012D-515D-63A9-DD4FDD6849FB}"/>
              </a:ext>
            </a:extLst>
          </p:cNvPr>
          <p:cNvSpPr txBox="1">
            <a:spLocks/>
          </p:cNvSpPr>
          <p:nvPr/>
        </p:nvSpPr>
        <p:spPr>
          <a:xfrm>
            <a:off x="1257300" y="5295900"/>
            <a:ext cx="10515600" cy="1562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- Combinaison trop serrée, détendeur mal réglé</a:t>
            </a:r>
          </a:p>
          <a:p>
            <a:pPr>
              <a:buFontTx/>
              <a:buChar char="-"/>
            </a:pPr>
            <a:r>
              <a:rPr lang="fr-FR" sz="2000" dirty="0"/>
              <a:t>Prise de médicaments: Antiagrégants, AINS (Anti inflammatoires non stéroïdiens), certains sprays nasaux…</a:t>
            </a:r>
          </a:p>
          <a:p>
            <a:pPr>
              <a:buFontTx/>
              <a:buChar char="-"/>
            </a:pPr>
            <a:r>
              <a:rPr lang="fr-FR" sz="2000" dirty="0"/>
              <a:t>Hyperhydratation avant la plongée</a:t>
            </a:r>
            <a:r>
              <a:rPr lang="fr-FR" dirty="0"/>
              <a:t>                         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99F13BB-EFF2-7D0D-9B84-12AB219777FA}"/>
              </a:ext>
            </a:extLst>
          </p:cNvPr>
          <p:cNvSpPr txBox="1">
            <a:spLocks/>
          </p:cNvSpPr>
          <p:nvPr/>
        </p:nvSpPr>
        <p:spPr>
          <a:xfrm>
            <a:off x="1257300" y="2442134"/>
            <a:ext cx="10515600" cy="2654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- Susceptibilité individuelle indéniable</a:t>
            </a:r>
          </a:p>
          <a:p>
            <a:pPr marL="0" indent="0">
              <a:buNone/>
            </a:pPr>
            <a:r>
              <a:rPr lang="fr-FR" sz="2000" dirty="0"/>
              <a:t>- Hypertension Artérielle (HTA)</a:t>
            </a:r>
          </a:p>
          <a:p>
            <a:pPr marL="0" indent="0">
              <a:buNone/>
            </a:pPr>
            <a:r>
              <a:rPr lang="fr-FR" sz="2000" dirty="0"/>
              <a:t>- Age (Supérieur à 50 ans); Sexe féminin</a:t>
            </a:r>
          </a:p>
          <a:p>
            <a:pPr marL="0" indent="0">
              <a:buNone/>
            </a:pPr>
            <a:r>
              <a:rPr lang="fr-FR" sz="2000" dirty="0"/>
              <a:t>- Comorbidité Cardiaque: Valvulopathie, Cardiopathie ischémique, trouble du rythme cardiaque…</a:t>
            </a:r>
          </a:p>
          <a:p>
            <a:pPr>
              <a:buFontTx/>
              <a:buChar char="-"/>
            </a:pPr>
            <a:r>
              <a:rPr lang="fr-FR" sz="2000" dirty="0"/>
              <a:t>Comorbidité métabolique: Diabète, Dyslipidémie</a:t>
            </a:r>
          </a:p>
          <a:p>
            <a:pPr>
              <a:buFontTx/>
              <a:buChar char="-"/>
            </a:pPr>
            <a:r>
              <a:rPr lang="fr-FR" sz="2000" dirty="0"/>
              <a:t>Troubles restrictifs pulmonaires.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4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C188D-47BE-63F2-D6C3-2524DD87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fr-FR" dirty="0"/>
              <a:t> 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4B66F-F596-1D98-F171-CDF8E63B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15"/>
            <a:ext cx="10515600" cy="4351338"/>
          </a:xfrm>
        </p:spPr>
        <p:txBody>
          <a:bodyPr/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u="sng" dirty="0"/>
              <a:t>CLINIQUE</a:t>
            </a:r>
            <a:r>
              <a:rPr lang="fr-FR" dirty="0"/>
              <a:t> : </a:t>
            </a:r>
            <a:r>
              <a:rPr lang="fr-FR" sz="2000" dirty="0">
                <a:solidFill>
                  <a:srgbClr val="FF0000"/>
                </a:solidFill>
              </a:rPr>
              <a:t>en cours de plongée début ou délai de 15 à 20 minutes  </a:t>
            </a:r>
            <a:r>
              <a:rPr lang="fr-FR" sz="2000" dirty="0"/>
              <a:t>apparition brutale ou progressive: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i="1" dirty="0"/>
              <a:t> toux dyspnée,  oppression thoracique.  Majoration à la remontée avec un état de détresse respiratoire plus ou moins sévère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u="sng" dirty="0"/>
              <a:t>CAT</a:t>
            </a:r>
            <a:r>
              <a:rPr lang="fr-FR" dirty="0"/>
              <a:t> : </a:t>
            </a:r>
            <a:r>
              <a:rPr lang="fr-FR" sz="2000" dirty="0"/>
              <a:t>sortir rapidement de l’eau / déséquiper /sujet en position demi-assise / O</a:t>
            </a:r>
            <a:r>
              <a:rPr lang="fr-FR" sz="2000" baseline="-25000" dirty="0"/>
              <a:t>2</a:t>
            </a:r>
            <a:r>
              <a:rPr lang="fr-FR" sz="2000" dirty="0"/>
              <a:t> 15L/min</a:t>
            </a:r>
          </a:p>
          <a:p>
            <a:pPr marL="0" indent="0">
              <a:buNone/>
            </a:pPr>
            <a:r>
              <a:rPr lang="fr-FR" sz="2000" dirty="0"/>
              <a:t>Ou réanimation si nécessaire sans spécificité / appel des secours  / PRISE EN CHARGE IDENTIQUE ACCIDENTS /</a:t>
            </a:r>
            <a:r>
              <a:rPr lang="fr-FR" sz="2000" dirty="0">
                <a:solidFill>
                  <a:srgbClr val="FF0000"/>
                </a:solidFill>
              </a:rPr>
              <a:t>hospitalisation obligatoire pour traitement et bilan des facteurs de risque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F92766-ED75-C121-8B72-27D68C559FB4}"/>
              </a:ext>
            </a:extLst>
          </p:cNvPr>
          <p:cNvSpPr txBox="1"/>
          <p:nvPr/>
        </p:nvSpPr>
        <p:spPr>
          <a:xfrm>
            <a:off x="3852187" y="1201483"/>
            <a:ext cx="4660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OPI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Symptômes et conduite à tenir</a:t>
            </a:r>
          </a:p>
        </p:txBody>
      </p:sp>
    </p:spTree>
    <p:extLst>
      <p:ext uri="{BB962C8B-B14F-4D97-AF65-F5344CB8AC3E}">
        <p14:creationId xmlns:p14="http://schemas.microsoft.com/office/powerpoint/2010/main" val="382733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B17E7C-D664-D5F3-CDD4-84D810C48BBF}"/>
              </a:ext>
            </a:extLst>
          </p:cNvPr>
          <p:cNvSpPr txBox="1"/>
          <p:nvPr/>
        </p:nvSpPr>
        <p:spPr>
          <a:xfrm>
            <a:off x="4810882" y="1201483"/>
            <a:ext cx="2743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OPI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Reprise après OPI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F4778A-0B01-4400-83EC-A9E9F2D3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7" y="2276068"/>
            <a:ext cx="11311744" cy="2305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u="sng" dirty="0">
                <a:solidFill>
                  <a:srgbClr val="00B0F0"/>
                </a:solidFill>
              </a:rPr>
              <a:t>REPRISE DE LA PLONGÉE</a:t>
            </a:r>
            <a:r>
              <a:rPr lang="fr-FR" sz="2000" dirty="0">
                <a:solidFill>
                  <a:srgbClr val="00B0F0"/>
                </a:solidFill>
              </a:rPr>
              <a:t>: </a:t>
            </a:r>
            <a:r>
              <a:rPr lang="fr-FR" sz="2000" dirty="0"/>
              <a:t> si </a:t>
            </a:r>
            <a:r>
              <a:rPr lang="fr-FR" sz="2000" dirty="0">
                <a:solidFill>
                  <a:srgbClr val="FF0000"/>
                </a:solidFill>
              </a:rPr>
              <a:t>récupération totale </a:t>
            </a:r>
            <a:r>
              <a:rPr lang="fr-FR" sz="2000" dirty="0"/>
              <a:t>anatomique ( examens ) et physiologique et sans symptômes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u="sng" dirty="0">
                <a:solidFill>
                  <a:srgbClr val="00B0F0"/>
                </a:solidFill>
              </a:rPr>
              <a:t>PATIENT INFORMÉ </a:t>
            </a:r>
            <a:r>
              <a:rPr lang="fr-FR" sz="2000" dirty="0"/>
              <a:t>du risque de récidive et du caractère potentiellement mortel de cet accident . Si récidive arrêt de la plongée.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u="sng" dirty="0">
                <a:solidFill>
                  <a:srgbClr val="00B0F0"/>
                </a:solidFill>
              </a:rPr>
              <a:t>CORRECTION</a:t>
            </a:r>
            <a:r>
              <a:rPr lang="fr-FR" sz="2000" dirty="0">
                <a:solidFill>
                  <a:srgbClr val="00B0F0"/>
                </a:solidFill>
              </a:rPr>
              <a:t> </a:t>
            </a:r>
            <a:r>
              <a:rPr lang="fr-FR" sz="2000" dirty="0"/>
              <a:t>des facteurs de risque et limitation des </a:t>
            </a:r>
            <a:r>
              <a:rPr lang="fr-FR" sz="2000"/>
              <a:t>facteurs favorisants 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u="sng" dirty="0">
                <a:solidFill>
                  <a:srgbClr val="00B0F0"/>
                </a:solidFill>
              </a:rPr>
              <a:t>LIMITATION</a:t>
            </a:r>
            <a:r>
              <a:rPr lang="fr-FR" sz="2000" dirty="0">
                <a:solidFill>
                  <a:schemeClr val="accent5"/>
                </a:solidFill>
              </a:rPr>
              <a:t> </a:t>
            </a:r>
            <a:r>
              <a:rPr lang="fr-FR" sz="2000" dirty="0"/>
              <a:t>: pas d’encadrement  plongée sans palier …du fait du risque de récidive </a:t>
            </a:r>
            <a:endParaRPr lang="fr-FR" sz="2000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0369214-AB82-6A16-E40A-804FF013A04A}"/>
              </a:ext>
            </a:extLst>
          </p:cNvPr>
          <p:cNvSpPr txBox="1">
            <a:spLocks/>
          </p:cNvSpPr>
          <p:nvPr/>
        </p:nvSpPr>
        <p:spPr>
          <a:xfrm>
            <a:off x="584200" y="4581931"/>
            <a:ext cx="11023600" cy="1863491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A SAVOIR </a:t>
            </a:r>
            <a:r>
              <a:rPr lang="fr-FR" sz="20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- Les facteurs favorisants sont nombreux et intriqués.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- Concerne plus les plongeurs de plus de 50 ans avec des comorbidités souvent méconnues . Mais peut apparaitre chez le sujet jeune sain sous l’effet d’un effort important en eau froide + stress émotionnel avec probablement une susceptibilité individuelle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fr-FR" sz="2000" dirty="0"/>
            </a:br>
            <a:r>
              <a:rPr lang="fr-FR" sz="2000" dirty="0"/>
              <a:t>Accident étudié surtout depuis 2000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Son incidence réelle  est sous estimée car c’est un accident  souvent encore mal reconnu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61720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RAMA OPI" id="{87D2775E-59C6-DB40-8D35-44A62370C284}" vid="{CBA834C1-2B52-4548-BC67-64FDAE817B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ca48ea3-8c75-4d36-b64f-70604b11fd22}" enabled="1" method="Standard" siteId="{3ac94b33-9135-4821-9502-eafda6592a3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96</TotalTime>
  <Words>583</Words>
  <Application>Microsoft Office PowerPoint</Application>
  <PresentationFormat>Grand écran</PresentationFormat>
  <Paragraphs>117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Wingdings</vt:lpstr>
      <vt:lpstr>Thème Office</vt:lpstr>
      <vt:lpstr>Oedème Pulmonaire d’Immersion (OPI)</vt:lpstr>
      <vt:lpstr>                                                                                                      </vt:lpstr>
      <vt:lpstr>Présentation PowerPoint</vt:lpstr>
      <vt:lpstr>                                                                                                                                                                                  </vt:lpstr>
      <vt:lpstr> 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corinne chevallier</dc:creator>
  <cp:lastModifiedBy>Falzone, Thierry [JACFR]</cp:lastModifiedBy>
  <cp:revision>6</cp:revision>
  <dcterms:created xsi:type="dcterms:W3CDTF">2025-09-15T19:05:16Z</dcterms:created>
  <dcterms:modified xsi:type="dcterms:W3CDTF">2025-09-21T10:09:15Z</dcterms:modified>
</cp:coreProperties>
</file>