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300" r:id="rId2"/>
    <p:sldId id="257" r:id="rId3"/>
    <p:sldId id="426" r:id="rId4"/>
    <p:sldId id="585" r:id="rId5"/>
    <p:sldId id="586" r:id="rId6"/>
    <p:sldId id="587" r:id="rId7"/>
    <p:sldId id="588" r:id="rId8"/>
    <p:sldId id="589" r:id="rId9"/>
    <p:sldId id="590" r:id="rId10"/>
    <p:sldId id="591" r:id="rId11"/>
    <p:sldId id="686" r:id="rId12"/>
    <p:sldId id="687" r:id="rId13"/>
    <p:sldId id="688" r:id="rId14"/>
    <p:sldId id="689" r:id="rId15"/>
    <p:sldId id="574" r:id="rId16"/>
    <p:sldId id="690" r:id="rId17"/>
    <p:sldId id="691" r:id="rId18"/>
    <p:sldId id="577" r:id="rId19"/>
    <p:sldId id="578" r:id="rId20"/>
    <p:sldId id="692" r:id="rId21"/>
    <p:sldId id="693" r:id="rId22"/>
    <p:sldId id="581" r:id="rId23"/>
    <p:sldId id="582" r:id="rId24"/>
    <p:sldId id="694" r:id="rId25"/>
    <p:sldId id="695" r:id="rId26"/>
    <p:sldId id="418" r:id="rId27"/>
    <p:sldId id="357" r:id="rId28"/>
    <p:sldId id="507" r:id="rId29"/>
    <p:sldId id="422" r:id="rId30"/>
    <p:sldId id="508" r:id="rId31"/>
    <p:sldId id="425" r:id="rId32"/>
    <p:sldId id="509" r:id="rId33"/>
    <p:sldId id="469" r:id="rId34"/>
    <p:sldId id="510" r:id="rId35"/>
    <p:sldId id="471" r:id="rId36"/>
    <p:sldId id="511" r:id="rId37"/>
    <p:sldId id="664" r:id="rId38"/>
    <p:sldId id="696" r:id="rId39"/>
    <p:sldId id="697" r:id="rId40"/>
    <p:sldId id="698" r:id="rId41"/>
    <p:sldId id="699" r:id="rId42"/>
    <p:sldId id="543" r:id="rId43"/>
    <p:sldId id="544" r:id="rId44"/>
    <p:sldId id="700" r:id="rId45"/>
    <p:sldId id="701" r:id="rId46"/>
    <p:sldId id="702" r:id="rId47"/>
    <p:sldId id="703" r:id="rId48"/>
    <p:sldId id="572" r:id="rId49"/>
    <p:sldId id="704" r:id="rId50"/>
    <p:sldId id="705" r:id="rId51"/>
    <p:sldId id="706" r:id="rId52"/>
    <p:sldId id="707" r:id="rId53"/>
    <p:sldId id="555" r:id="rId54"/>
    <p:sldId id="556" r:id="rId55"/>
    <p:sldId id="708" r:id="rId56"/>
    <p:sldId id="709" r:id="rId57"/>
    <p:sldId id="710" r:id="rId58"/>
    <p:sldId id="711" r:id="rId59"/>
    <p:sldId id="573" r:id="rId60"/>
    <p:sldId id="712" r:id="rId61"/>
    <p:sldId id="713" r:id="rId62"/>
    <p:sldId id="561" r:id="rId63"/>
    <p:sldId id="562" r:id="rId64"/>
    <p:sldId id="714" r:id="rId65"/>
    <p:sldId id="715" r:id="rId66"/>
    <p:sldId id="716" r:id="rId67"/>
    <p:sldId id="717" r:id="rId68"/>
    <p:sldId id="720" r:id="rId69"/>
    <p:sldId id="721" r:id="rId70"/>
    <p:sldId id="621" r:id="rId71"/>
    <p:sldId id="722" r:id="rId72"/>
    <p:sldId id="723" r:id="rId73"/>
    <p:sldId id="724" r:id="rId74"/>
    <p:sldId id="725" r:id="rId75"/>
    <p:sldId id="726" r:id="rId76"/>
    <p:sldId id="727" r:id="rId77"/>
    <p:sldId id="728" r:id="rId78"/>
    <p:sldId id="729" r:id="rId79"/>
    <p:sldId id="730" r:id="rId80"/>
    <p:sldId id="731" r:id="rId81"/>
    <p:sldId id="732" r:id="rId82"/>
    <p:sldId id="733" r:id="rId83"/>
    <p:sldId id="734" r:id="rId84"/>
    <p:sldId id="735" r:id="rId85"/>
    <p:sldId id="743" r:id="rId86"/>
    <p:sldId id="737" r:id="rId87"/>
    <p:sldId id="744" r:id="rId88"/>
    <p:sldId id="739" r:id="rId89"/>
    <p:sldId id="740" r:id="rId90"/>
    <p:sldId id="741" r:id="rId91"/>
    <p:sldId id="742" r:id="rId92"/>
    <p:sldId id="770" r:id="rId93"/>
    <p:sldId id="769" r:id="rId94"/>
    <p:sldId id="745" r:id="rId95"/>
    <p:sldId id="746" r:id="rId96"/>
    <p:sldId id="747" r:id="rId97"/>
    <p:sldId id="748" r:id="rId98"/>
    <p:sldId id="749" r:id="rId99"/>
    <p:sldId id="750" r:id="rId100"/>
    <p:sldId id="751" r:id="rId101"/>
    <p:sldId id="752" r:id="rId102"/>
    <p:sldId id="753" r:id="rId103"/>
    <p:sldId id="758" r:id="rId104"/>
    <p:sldId id="759" r:id="rId105"/>
    <p:sldId id="755" r:id="rId106"/>
    <p:sldId id="756" r:id="rId107"/>
    <p:sldId id="760" r:id="rId108"/>
    <p:sldId id="761" r:id="rId109"/>
    <p:sldId id="762" r:id="rId110"/>
    <p:sldId id="763" r:id="rId111"/>
    <p:sldId id="764" r:id="rId112"/>
    <p:sldId id="765" r:id="rId113"/>
    <p:sldId id="766" r:id="rId114"/>
    <p:sldId id="767" r:id="rId115"/>
    <p:sldId id="768" r:id="rId116"/>
    <p:sldId id="297" r:id="rId1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000099"/>
    <a:srgbClr val="0000FF"/>
    <a:srgbClr val="0066FF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599" autoAdjust="0"/>
    <p:restoredTop sz="84369" autoAdjust="0"/>
  </p:normalViewPr>
  <p:slideViewPr>
    <p:cSldViewPr>
      <p:cViewPr>
        <p:scale>
          <a:sx n="60" d="100"/>
          <a:sy n="60" d="100"/>
        </p:scale>
        <p:origin x="-65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1DF84D-D9DB-462C-8419-8F4B775902D7}" type="datetimeFigureOut">
              <a:rPr lang="fr-FR"/>
              <a:pPr>
                <a:defRPr/>
              </a:pPr>
              <a:t>28/12/2017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4451EC-C692-4470-AF16-7CCF4CB67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AB76C-5158-4761-A503-BB5A47494EE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451EC-C692-4470-AF16-7CCF4CB6724D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E19BA-F059-4E2E-A76C-94CECACBFB96}" type="slidenum">
              <a:rPr lang="fr-FR" smtClean="0"/>
              <a:pPr>
                <a:defRPr/>
              </a:pPr>
              <a:t>107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EBCF-89D3-4A4F-9842-BAAD5E2F5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4F8C-DD04-4E8F-BA71-C9925CED36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713D-7813-49C1-9711-6E9E396235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6543-C898-4725-A1DD-A97B25B0C5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CAA1B-E63A-4487-90FD-1AF83532EA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8391-C5BE-4CF2-A57F-BF57EAAA74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6F37-19E6-42B7-A98D-E76ACA061B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020C9-EE30-4222-A28E-AFD7C9A99A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65BD-1A2B-47C0-9056-764D993C4E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8239-4431-4A78-B953-5260579FE5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DF31-DBA6-48A9-92C9-B6033550E0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0460C4-72BD-4A52-95C3-DE945ABCA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01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9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03.xml"/><Relationship Id="rId2" Type="http://schemas.openxmlformats.org/officeDocument/2006/relationships/slide" Target="slide1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0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06.xml"/><Relationship Id="rId2" Type="http://schemas.openxmlformats.org/officeDocument/2006/relationships/slide" Target="slide1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0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3" Type="http://schemas.openxmlformats.org/officeDocument/2006/relationships/slide" Target="slide109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3.jpeg"/><Relationship Id="rId5" Type="http://schemas.openxmlformats.org/officeDocument/2006/relationships/slide" Target="slide105.xml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10.xml"/><Relationship Id="rId2" Type="http://schemas.openxmlformats.org/officeDocument/2006/relationships/slide" Target="slide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0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12.xml"/><Relationship Id="rId2" Type="http://schemas.openxmlformats.org/officeDocument/2006/relationships/slide" Target="slide1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0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14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1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1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9.xml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7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3.xml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41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47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slide" Target="slide4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50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6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58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63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65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67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slide" Target="slide6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72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74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7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76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7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78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7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80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83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85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8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87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8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89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8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image" Target="../media/image1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slide" Target="slide7.xml"/><Relationship Id="rId9" Type="http://schemas.openxmlformats.org/officeDocument/2006/relationships/image" Target="../media/image15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91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8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95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97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9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slide" Target="slide99.xml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9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4"/>
          <p:cNvSpPr txBox="1">
            <a:spLocks noChangeArrowheads="1"/>
          </p:cNvSpPr>
          <p:nvPr/>
        </p:nvSpPr>
        <p:spPr bwMode="auto">
          <a:xfrm>
            <a:off x="5002213" y="6521450"/>
            <a:ext cx="4141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CTR </a:t>
            </a:r>
            <a:r>
              <a:rPr lang="fr-FR" sz="1600" b="1" i="1" dirty="0" smtClean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AURA/Anne-Solange </a:t>
            </a:r>
            <a:r>
              <a:rPr lang="fr-FR" sz="1600" b="1" i="1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DESSERTINE</a:t>
            </a:r>
          </a:p>
        </p:txBody>
      </p:sp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1619250" y="4724400"/>
            <a:ext cx="57610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Stage initial MF2</a:t>
            </a:r>
          </a:p>
        </p:txBody>
      </p:sp>
      <p:pic>
        <p:nvPicPr>
          <p:cNvPr id="6" name="Image 5" descr="LogoFC_CR-AURA+comTech_FFESSM_quad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2928958" cy="123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Q3 -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250825" y="57340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DORIS</a:t>
            </a:r>
          </a:p>
        </p:txBody>
      </p:sp>
      <p:sp>
        <p:nvSpPr>
          <p:cNvPr id="23559" name="Text Box 14"/>
          <p:cNvSpPr txBox="1">
            <a:spLocks noChangeArrowheads="1"/>
          </p:cNvSpPr>
          <p:nvPr/>
        </p:nvSpPr>
        <p:spPr bwMode="auto">
          <a:xfrm>
            <a:off x="395288" y="2492375"/>
            <a:ext cx="4068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Ascidie rouge de Méditerranée. Animal solitaire d’environ 10 cm</a:t>
            </a:r>
            <a:endParaRPr lang="fr-FR"/>
          </a:p>
        </p:txBody>
      </p:sp>
      <p:pic>
        <p:nvPicPr>
          <p:cNvPr id="23560" name="Picture 12" descr="halocynthia_papillosa-fa91_image6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268413"/>
            <a:ext cx="3236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44 – Pédagogie générale (4/10)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L’évaluation certificative est obligatoirement une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Evaluation diagnostique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Evaluation sommative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Evaluation formative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Auto évaluation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Co-évaluation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Q44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Evaluation sommative</a:t>
            </a:r>
          </a:p>
        </p:txBody>
      </p:sp>
      <p:sp>
        <p:nvSpPr>
          <p:cNvPr id="117766" name="Text Box 5"/>
          <p:cNvSpPr txBox="1">
            <a:spLocks noChangeArrowheads="1"/>
          </p:cNvSpPr>
          <p:nvPr/>
        </p:nvSpPr>
        <p:spPr bwMode="auto">
          <a:xfrm>
            <a:off x="1000125" y="2357438"/>
            <a:ext cx="750093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L’évaluation certificative intervient lorsqu’il y à la clé la délivrance d’un diplôme.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Elle consiste à mesurer le niveau atteint par le candidat par rapport au niveau requis pour se voir délivrer le diplôme.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Cette évaluation s’effectue en fin de cycle.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45 – Pédagogie générale (5/10)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La définition de compétences est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Aptitudes de quelqu’un dans un domaine donné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Comportements et attitudes des attendus dans une situation donnée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Moyens nouveaux permettant de résoudre des difficultés d’apprentissage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Ensemble d’habiletés et d’attitudes requises pour un exercice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Q45 – Réponse 1/2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Ensemble d’habiletés et d’attitudes requises pour un exercice</a:t>
            </a:r>
          </a:p>
        </p:txBody>
      </p:sp>
      <p:sp>
        <p:nvSpPr>
          <p:cNvPr id="119814" name="Text Box 5"/>
          <p:cNvSpPr txBox="1">
            <a:spLocks noChangeArrowheads="1"/>
          </p:cNvSpPr>
          <p:nvPr/>
        </p:nvSpPr>
        <p:spPr bwMode="auto">
          <a:xfrm>
            <a:off x="2843213" y="1989138"/>
            <a:ext cx="259238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AutoNum type="alphaLcParenR"/>
            </a:pPr>
            <a:r>
              <a:rPr lang="fr-FR" altLang="fr-FR" sz="2400" b="1"/>
              <a:t>= capacité</a:t>
            </a:r>
          </a:p>
          <a:p>
            <a:pPr marL="342900" indent="-342900" eaLnBrk="0" hangingPunct="0">
              <a:spcBef>
                <a:spcPct val="20000"/>
              </a:spcBef>
              <a:buFontTx/>
              <a:buAutoNum type="alphaLcParenR"/>
            </a:pPr>
            <a:r>
              <a:rPr lang="fr-FR" altLang="fr-FR" sz="2400" b="1"/>
              <a:t>= savoir être</a:t>
            </a:r>
          </a:p>
          <a:p>
            <a:pPr marL="342900" indent="-342900" eaLnBrk="0" hangingPunct="0">
              <a:spcBef>
                <a:spcPct val="20000"/>
              </a:spcBef>
              <a:buFontTx/>
              <a:buAutoNum type="alphaLcParenR"/>
            </a:pPr>
            <a:r>
              <a:rPr lang="fr-FR" altLang="fr-FR" sz="2400" b="1"/>
              <a:t>= remédiation</a:t>
            </a:r>
            <a:endParaRPr lang="fr-FR" altLang="fr-FR" sz="2400" b="1">
              <a:sym typeface="Wingdings" pitchFamily="2" charset="2"/>
            </a:endParaRPr>
          </a:p>
        </p:txBody>
      </p:sp>
      <p:sp>
        <p:nvSpPr>
          <p:cNvPr id="119815" name="Text Box 5"/>
          <p:cNvSpPr txBox="1">
            <a:spLocks noChangeArrowheads="1"/>
          </p:cNvSpPr>
          <p:nvPr/>
        </p:nvSpPr>
        <p:spPr bwMode="auto">
          <a:xfrm>
            <a:off x="1143000" y="3571875"/>
            <a:ext cx="735806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Une compétence est un ensemble de savoirs, savoirs faire et savoirs être.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Maîtriser une compétence, c’est savoir mobiliser des connaissances, des capacités et des attitudes pour faire face à une situation complexe.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Q45 – Réponse 2/2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755650" y="1628775"/>
            <a:ext cx="4679950" cy="1655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Connaissances			</a:t>
            </a: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3563938" y="1628775"/>
            <a:ext cx="4464050" cy="16557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	Capacités</a:t>
            </a: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3348038" y="1700213"/>
            <a:ext cx="2303462" cy="36004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Attitudes</a:t>
            </a: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3492500" y="1700213"/>
            <a:ext cx="2016125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300" b="1"/>
              <a:t>Compétences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46 – Pédagogie générale (6/10)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Lequel est un outil pédagogique ?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jeu de rôle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Une bouteille de champagne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plombs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Planche de schéma simplifié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Une pompe à vélo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Q46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Tous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1143000" y="2420938"/>
            <a:ext cx="74295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Un outil pédagogique est une ressource élaborée dans le but d’être associé à une démarche qui permet d’aider un public à comprendre, apprendre ou à agir.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Son support peut prendre différentes formes.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47 – Pédagogie générale (7/10)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Lequel n’est pas un outil d’évaluation ?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La cible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L’enquête de satisfaction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QCM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barème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L’instinct</a:t>
            </a:r>
          </a:p>
        </p:txBody>
      </p:sp>
      <p:pic>
        <p:nvPicPr>
          <p:cNvPr id="4" name="Image 3" descr="a-suivr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8" descr="cib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425" y="2060575"/>
            <a:ext cx="25923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9" descr="eval-part-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8625" y="4292600"/>
            <a:ext cx="24479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Q47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1042988" y="836613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L’instinct</a:t>
            </a:r>
          </a:p>
        </p:txBody>
      </p:sp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3534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000" b="1"/>
              <a:t>C’est l’association entre le support et la démarche qui fait l’outil.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000" b="1"/>
              <a:t>Le support ne reste qu’un moyen au service de la démarche d’évaluation.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000" b="1"/>
              <a:t>L’outil d’évaluation se doit d’être simple et efficient.</a:t>
            </a:r>
            <a:endParaRPr lang="fr-FR" altLang="fr-FR" sz="2000" b="1">
              <a:sym typeface="Wingdings" pitchFamily="2" charset="2"/>
            </a:endParaRPr>
          </a:p>
        </p:txBody>
      </p:sp>
      <p:pic>
        <p:nvPicPr>
          <p:cNvPr id="125959" name="Picture 8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429000"/>
            <a:ext cx="30956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10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786063"/>
            <a:ext cx="5448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48 – Pédagogie générale (8/10)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Le savoir être est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comportements et attitudes attendus dans une situation donnée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aptitudes de quelqu’un dans un domaine donné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ensemble de connaissances acquises par apprentissage ou expérience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ensemble de moyen qui permet l’accomplissement d’une tâche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4000" b="1" smtClean="0">
                <a:solidFill>
                  <a:schemeClr val="accent2"/>
                </a:solidFill>
              </a:rPr>
              <a:t>4 – Connaissance du milieu (4/5)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z="2800" dirty="0" smtClean="0"/>
              <a:t>Laquelle n’est pas une aire marine protégée française </a:t>
            </a:r>
            <a:r>
              <a:rPr lang="fr-FR" altLang="fr-FR" sz="2800" dirty="0" smtClean="0"/>
              <a:t>:</a:t>
            </a:r>
          </a:p>
          <a:p>
            <a:pPr marL="609600" indent="-609600" eaLnBrk="1" hangingPunct="1"/>
            <a:endParaRPr lang="fr-FR" altLang="fr-FR" sz="2800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Parc marin de la côte bleue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Parc national de Port Cros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Réserve de corail rouge</a:t>
            </a:r>
            <a:r>
              <a:rPr lang="fr-FR" altLang="fr-FR" dirty="0" smtClean="0">
                <a:solidFill>
                  <a:schemeClr val="accent2"/>
                </a:solidFill>
              </a:rPr>
              <a:t>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Réserve naturelle de </a:t>
            </a:r>
            <a:r>
              <a:rPr lang="fr-FR" altLang="fr-FR" dirty="0" err="1" smtClean="0">
                <a:solidFill>
                  <a:schemeClr val="accent2"/>
                </a:solidFill>
              </a:rPr>
              <a:t>Scandola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Réserve naturelle de Saint Martin</a:t>
            </a:r>
            <a:endParaRPr lang="fr-FR" altLang="fr-FR" dirty="0" smtClean="0">
              <a:solidFill>
                <a:schemeClr val="accent2"/>
              </a:solidFill>
            </a:endParaRP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Q48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 Box 6"/>
          <p:cNvSpPr txBox="1">
            <a:spLocks noChangeArrowheads="1"/>
          </p:cNvSpPr>
          <p:nvPr/>
        </p:nvSpPr>
        <p:spPr bwMode="auto">
          <a:xfrm>
            <a:off x="1042988" y="836613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Les comportements et attitudes attendus dans une situation donnée</a:t>
            </a:r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642938" y="2000250"/>
            <a:ext cx="7929562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Capacité</a:t>
            </a:r>
            <a:r>
              <a:rPr lang="fr-FR" altLang="fr-FR" sz="2400" b="1"/>
              <a:t> : aptitude de quelqu’un dans un domaine donné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Les savoirs</a:t>
            </a:r>
            <a:r>
              <a:rPr lang="fr-FR" altLang="fr-FR" sz="2400" b="1"/>
              <a:t> : ensemble de connaissances acquises par apprentissage ou expérience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Savoir faire</a:t>
            </a:r>
            <a:r>
              <a:rPr lang="fr-FR" altLang="fr-FR" sz="2400" b="1"/>
              <a:t> : ensemble des moyens qui permettent l’accomplissement d’une tâche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49 – Pédagogie générale (9/10)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r-FR" altLang="fr-FR" smtClean="0"/>
              <a:t>« Organisation logique de contenus, de l’acquisition d’un savoir, en divisions immuables s’inscrivant dans une durée fixe et déterminée » est la définition de 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fr-FR" altLang="fr-FR" smtClean="0"/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Progression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Programmation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Cycle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Niveau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Compétences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Q49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 Box 6"/>
          <p:cNvSpPr txBox="1">
            <a:spLocks noChangeArrowheads="1"/>
          </p:cNvSpPr>
          <p:nvPr/>
        </p:nvSpPr>
        <p:spPr bwMode="auto">
          <a:xfrm>
            <a:off x="1042988" y="836613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Programmation</a:t>
            </a:r>
          </a:p>
        </p:txBody>
      </p:sp>
      <p:sp>
        <p:nvSpPr>
          <p:cNvPr id="130054" name="Text Box 5"/>
          <p:cNvSpPr txBox="1">
            <a:spLocks noChangeArrowheads="1"/>
          </p:cNvSpPr>
          <p:nvPr/>
        </p:nvSpPr>
        <p:spPr bwMode="auto">
          <a:xfrm>
            <a:off x="357188" y="1428750"/>
            <a:ext cx="86074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La programmation :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sz="2400" b="1"/>
              <a:t> organise les contenus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sz="2400" b="1">
                <a:sym typeface="Wingdings" pitchFamily="2" charset="2"/>
              </a:rPr>
              <a:t> répartit dans le temps les apprentissages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sz="2400" b="1">
                <a:sym typeface="Wingdings" pitchFamily="2" charset="2"/>
              </a:rPr>
              <a:t> doit se définir pour chaque niveau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sz="2400" b="1">
                <a:sym typeface="Wingdings" pitchFamily="2" charset="2"/>
              </a:rPr>
              <a:t> ne tient pas compte des cheminements différenciés des personnes</a:t>
            </a:r>
          </a:p>
        </p:txBody>
      </p:sp>
      <p:sp>
        <p:nvSpPr>
          <p:cNvPr id="130055" name="Text Box 5"/>
          <p:cNvSpPr txBox="1">
            <a:spLocks noChangeArrowheads="1"/>
          </p:cNvSpPr>
          <p:nvPr/>
        </p:nvSpPr>
        <p:spPr bwMode="auto">
          <a:xfrm>
            <a:off x="357188" y="4286250"/>
            <a:ext cx="8607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La progression s’organise par étapes extensibles ou non d’un savoir, s’inscrivant dans une durée probable dont les limites sont liées au cheminement cognitif, affectif … du plongeur.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50 – Pédagogie générale (10/10)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La didactique concerne principalement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La relation enseignant / savoirs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La relation savoirs / élève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La relation enseignant / élève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La relation enseignant / savoirs / élève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Q50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1042988" y="836613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Relation enseignant / savoirs</a:t>
            </a: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83534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La didactique concerne principalement la relation enseignant / savoirs, les démarches de l’enseignant pour identifier les obstacles liés à la discipline.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La pédagogie est plus centrée sur la relation enseignant / élève sur la prise en compte des facteurs inhérents à l’élève.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03" name="AutoShape 8"/>
          <p:cNvSpPr>
            <a:spLocks noChangeArrowheads="1"/>
          </p:cNvSpPr>
          <p:nvPr/>
        </p:nvSpPr>
        <p:spPr bwMode="auto">
          <a:xfrm>
            <a:off x="3132138" y="3573463"/>
            <a:ext cx="2520950" cy="23764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3003550" y="2986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32105" name="Text Box 5"/>
          <p:cNvSpPr txBox="1">
            <a:spLocks noChangeArrowheads="1"/>
          </p:cNvSpPr>
          <p:nvPr/>
        </p:nvSpPr>
        <p:spPr bwMode="auto">
          <a:xfrm>
            <a:off x="3708400" y="3068638"/>
            <a:ext cx="1511300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Enseignant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06" name="Text Box 5"/>
          <p:cNvSpPr txBox="1">
            <a:spLocks noChangeArrowheads="1"/>
          </p:cNvSpPr>
          <p:nvPr/>
        </p:nvSpPr>
        <p:spPr bwMode="auto">
          <a:xfrm>
            <a:off x="1979613" y="58769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Elève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07" name="Text Box 5"/>
          <p:cNvSpPr txBox="1">
            <a:spLocks noChangeArrowheads="1"/>
          </p:cNvSpPr>
          <p:nvPr/>
        </p:nvSpPr>
        <p:spPr bwMode="auto">
          <a:xfrm>
            <a:off x="5867400" y="58054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Savoirs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08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fr-FR" altLang="fr-FR" b="1"/>
              <a:t>Relation </a:t>
            </a:r>
            <a:r>
              <a:rPr lang="fr-FR" altLang="fr-FR" b="1">
                <a:solidFill>
                  <a:srgbClr val="FF0000"/>
                </a:solidFill>
              </a:rPr>
              <a:t>pédagogique</a:t>
            </a:r>
            <a:r>
              <a:rPr lang="fr-FR" altLang="fr-FR" b="1"/>
              <a:t> et prise en compte de l’élève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09" name="Text Box 5"/>
          <p:cNvSpPr txBox="1">
            <a:spLocks noChangeArrowheads="1"/>
          </p:cNvSpPr>
          <p:nvPr/>
        </p:nvSpPr>
        <p:spPr bwMode="auto">
          <a:xfrm>
            <a:off x="5364163" y="4149725"/>
            <a:ext cx="3529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fr-FR" altLang="fr-FR" b="1"/>
              <a:t>Le cheminement </a:t>
            </a:r>
            <a:r>
              <a:rPr lang="fr-FR" altLang="fr-FR" b="1">
                <a:solidFill>
                  <a:srgbClr val="FF0000"/>
                </a:solidFill>
              </a:rPr>
              <a:t>didactique</a:t>
            </a:r>
            <a:r>
              <a:rPr lang="fr-FR" altLang="fr-FR" b="1"/>
              <a:t> permet de transmettre des savoirs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10" name="Text Box 5"/>
          <p:cNvSpPr txBox="1">
            <a:spLocks noChangeArrowheads="1"/>
          </p:cNvSpPr>
          <p:nvPr/>
        </p:nvSpPr>
        <p:spPr bwMode="auto">
          <a:xfrm>
            <a:off x="2700338" y="6216650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fr-FR" altLang="fr-FR" b="1">
                <a:solidFill>
                  <a:srgbClr val="FF0000"/>
                </a:solidFill>
              </a:rPr>
              <a:t>Stratégies d’apprentissages </a:t>
            </a:r>
            <a:r>
              <a:rPr lang="fr-FR" altLang="fr-FR" b="1"/>
              <a:t>mises en œuvre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11" name="Text Box 5"/>
          <p:cNvSpPr txBox="1">
            <a:spLocks noChangeArrowheads="1"/>
          </p:cNvSpPr>
          <p:nvPr/>
        </p:nvSpPr>
        <p:spPr bwMode="auto">
          <a:xfrm>
            <a:off x="1979613" y="5876925"/>
            <a:ext cx="86360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Elève</a:t>
            </a:r>
            <a:endParaRPr lang="fr-FR" altLang="fr-FR" b="1">
              <a:sym typeface="Wingdings" pitchFamily="2" charset="2"/>
            </a:endParaRPr>
          </a:p>
        </p:txBody>
      </p:sp>
      <p:sp>
        <p:nvSpPr>
          <p:cNvPr id="132112" name="Text Box 5"/>
          <p:cNvSpPr txBox="1">
            <a:spLocks noChangeArrowheads="1"/>
          </p:cNvSpPr>
          <p:nvPr/>
        </p:nvSpPr>
        <p:spPr bwMode="auto">
          <a:xfrm>
            <a:off x="5867400" y="5805488"/>
            <a:ext cx="1152525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Savoirs</a:t>
            </a:r>
            <a:endParaRPr lang="fr-FR" altLang="fr-FR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Oval 7"/>
          <p:cNvSpPr>
            <a:spLocks noChangeArrowheads="1"/>
          </p:cNvSpPr>
          <p:nvPr/>
        </p:nvSpPr>
        <p:spPr bwMode="auto">
          <a:xfrm>
            <a:off x="1643063" y="2000250"/>
            <a:ext cx="1223962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Pédagogie</a:t>
            </a:r>
          </a:p>
          <a:p>
            <a:pPr algn="ctr"/>
            <a:r>
              <a:rPr lang="fr-FR"/>
              <a:t>…</a:t>
            </a:r>
          </a:p>
        </p:txBody>
      </p:sp>
      <p:sp>
        <p:nvSpPr>
          <p:cNvPr id="133124" name="Oval 9"/>
          <p:cNvSpPr>
            <a:spLocks noChangeArrowheads="1"/>
          </p:cNvSpPr>
          <p:nvPr/>
        </p:nvSpPr>
        <p:spPr bwMode="auto">
          <a:xfrm>
            <a:off x="3286125" y="1071563"/>
            <a:ext cx="1584325" cy="158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/>
              <a:t>Connaissances</a:t>
            </a:r>
          </a:p>
          <a:p>
            <a:pPr algn="ctr"/>
            <a:r>
              <a:rPr lang="fr-FR" sz="1600"/>
              <a:t>…</a:t>
            </a:r>
          </a:p>
        </p:txBody>
      </p:sp>
      <p:sp>
        <p:nvSpPr>
          <p:cNvPr id="133125" name="Oval 10"/>
          <p:cNvSpPr>
            <a:spLocks noChangeArrowheads="1"/>
          </p:cNvSpPr>
          <p:nvPr/>
        </p:nvSpPr>
        <p:spPr bwMode="auto">
          <a:xfrm>
            <a:off x="5072063" y="285750"/>
            <a:ext cx="2016125" cy="2016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Formation</a:t>
            </a:r>
          </a:p>
          <a:p>
            <a:pPr algn="ctr"/>
            <a:r>
              <a:rPr lang="fr-FR"/>
              <a:t>MF2</a:t>
            </a:r>
          </a:p>
        </p:txBody>
      </p:sp>
      <p:sp>
        <p:nvSpPr>
          <p:cNvPr id="133126" name="Oval 7"/>
          <p:cNvSpPr>
            <a:spLocks noChangeArrowheads="1"/>
          </p:cNvSpPr>
          <p:nvPr/>
        </p:nvSpPr>
        <p:spPr bwMode="auto">
          <a:xfrm>
            <a:off x="2500313" y="3214688"/>
            <a:ext cx="857250" cy="9286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Savoirs</a:t>
            </a:r>
          </a:p>
          <a:p>
            <a:pPr algn="ctr"/>
            <a:r>
              <a:rPr lang="fr-FR"/>
              <a:t>…</a:t>
            </a:r>
          </a:p>
        </p:txBody>
      </p:sp>
      <p:pic>
        <p:nvPicPr>
          <p:cNvPr id="7" name="Image 6" descr="Logo CTR Aura Quad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2500330" cy="1053217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6"/>
          <p:cNvSpPr txBox="1">
            <a:spLocks noChangeArrowheads="1"/>
          </p:cNvSpPr>
          <p:nvPr/>
        </p:nvSpPr>
        <p:spPr bwMode="auto">
          <a:xfrm>
            <a:off x="3924300" y="2924175"/>
            <a:ext cx="18002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6500" b="1">
                <a:solidFill>
                  <a:schemeClr val="bg1"/>
                </a:solidFill>
              </a:rPr>
              <a:t>FIN</a:t>
            </a:r>
          </a:p>
        </p:txBody>
      </p:sp>
      <p:pic>
        <p:nvPicPr>
          <p:cNvPr id="4" name="Image 3" descr="Logo CTR Aura Quad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913318" cy="1227180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395288" y="2349500"/>
            <a:ext cx="8137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2000" b="1" dirty="0" smtClean="0"/>
              <a:t>Les </a:t>
            </a:r>
            <a:r>
              <a:rPr lang="en-US" altLang="fr-FR" sz="2000" b="1" dirty="0" err="1" smtClean="0"/>
              <a:t>aires</a:t>
            </a:r>
            <a:r>
              <a:rPr lang="en-US" altLang="fr-FR" sz="2000" b="1" dirty="0" smtClean="0"/>
              <a:t> marines protégées </a:t>
            </a:r>
            <a:r>
              <a:rPr lang="en-US" altLang="fr-FR" sz="2000" b="1" dirty="0" err="1" smtClean="0"/>
              <a:t>sont</a:t>
            </a:r>
            <a:r>
              <a:rPr lang="en-US" altLang="fr-FR" sz="2000" b="1" dirty="0" smtClean="0"/>
              <a:t> des zones protégées par la </a:t>
            </a:r>
            <a:r>
              <a:rPr lang="en-US" altLang="fr-FR" sz="2000" b="1" dirty="0" err="1" smtClean="0"/>
              <a:t>loi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 smtClean="0"/>
              <a:t>visant</a:t>
            </a:r>
            <a:r>
              <a:rPr lang="en-US" altLang="fr-FR" sz="2000" b="1" dirty="0" smtClean="0"/>
              <a:t> à </a:t>
            </a:r>
            <a:r>
              <a:rPr lang="en-US" altLang="fr-FR" sz="2000" b="1" dirty="0" err="1" smtClean="0"/>
              <a:t>préserver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 smtClean="0"/>
              <a:t>une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 smtClean="0"/>
              <a:t>partie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 smtClean="0"/>
              <a:t>ou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 smtClean="0"/>
              <a:t>l’entièreté</a:t>
            </a:r>
            <a:r>
              <a:rPr lang="en-US" altLang="fr-FR" sz="2000" b="1" dirty="0" smtClean="0"/>
              <a:t> de </a:t>
            </a:r>
            <a:r>
              <a:rPr lang="en-US" altLang="fr-FR" sz="2000" b="1" dirty="0" err="1" smtClean="0"/>
              <a:t>l’environnement</a:t>
            </a:r>
            <a:r>
              <a:rPr lang="en-US" altLang="fr-FR" sz="2000" b="1" dirty="0" smtClean="0"/>
              <a:t>.</a:t>
            </a:r>
          </a:p>
          <a:p>
            <a:endParaRPr lang="fr-FR" altLang="fr-FR" sz="2000" b="1" dirty="0" smtClean="0"/>
          </a:p>
          <a:p>
            <a:r>
              <a:rPr lang="fr-FR" altLang="fr-FR" sz="2000" b="1" dirty="0" smtClean="0"/>
              <a:t>La réserve de corail rouge se situe à Monaco, celle de Saint Martin en Guadeloupe, le reste sur le littoral méditerranéen français.</a:t>
            </a:r>
            <a:endParaRPr lang="fr-FR" altLang="fr-FR" sz="2000" dirty="0"/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 smtClean="0">
                <a:solidFill>
                  <a:schemeClr val="accent2"/>
                </a:solidFill>
              </a:rPr>
              <a:t>Réserve de corail rouge</a:t>
            </a:r>
            <a:endParaRPr lang="fr-FR" altLang="fr-FR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4000" b="1" smtClean="0">
                <a:solidFill>
                  <a:schemeClr val="accent2"/>
                </a:solidFill>
              </a:rPr>
              <a:t>5 – Connaissance du milieu (5/5)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891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z="2800" smtClean="0"/>
              <a:t>C’est :</a:t>
            </a:r>
          </a:p>
          <a:p>
            <a:pPr marL="609600" indent="-609600" eaLnBrk="1" hangingPunct="1"/>
            <a:endParaRPr lang="fr-FR" alt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Violet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Ascidie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Bonellie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Sabelle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Serpentine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bonnellia-viridis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908050"/>
            <a:ext cx="378301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Q5 -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395288" y="2708275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/>
              <a:t>Corps globuleux</a:t>
            </a:r>
            <a:br>
              <a:rPr lang="fr-FR" altLang="fr-FR" b="1"/>
            </a:br>
            <a:r>
              <a:rPr lang="fr-FR" altLang="fr-FR" b="1"/>
              <a:t>Trompe longue et élastique</a:t>
            </a:r>
            <a:br>
              <a:rPr lang="fr-FR" altLang="fr-FR" b="1"/>
            </a:br>
            <a:r>
              <a:rPr lang="fr-FR" altLang="fr-FR" b="1"/>
              <a:t>Extrémité de la trompe en forme de T caractéristique</a:t>
            </a:r>
            <a:r>
              <a:rPr lang="fr-FR" altLang="fr-FR"/>
              <a:t> 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83534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Bonellia viridis Rolando </a:t>
            </a:r>
          </a:p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Bonelli verte</a:t>
            </a:r>
          </a:p>
        </p:txBody>
      </p:sp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250825" y="20605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DORIS</a:t>
            </a:r>
          </a:p>
        </p:txBody>
      </p:sp>
      <p:pic>
        <p:nvPicPr>
          <p:cNvPr id="27656" name="Picture 13" descr="bonnellia-viridis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700213"/>
            <a:ext cx="5183188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5" y="2176463"/>
            <a:ext cx="8064500" cy="164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6 – Anat/Physio (1/5)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z="2800" dirty="0" smtClean="0"/>
              <a:t>Un OPI (Œdème Pulmonaire d’Immersion) est principalement la conséquence :</a:t>
            </a:r>
          </a:p>
          <a:p>
            <a:pPr marL="609600" indent="-609600" eaLnBrk="1" hangingPunct="1"/>
            <a:endParaRPr lang="fr-FR" altLang="fr-FR" sz="2800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D’une défaillance </a:t>
            </a:r>
            <a:r>
              <a:rPr lang="fr-FR" altLang="fr-FR" dirty="0" err="1" smtClean="0">
                <a:solidFill>
                  <a:schemeClr val="accent2"/>
                </a:solidFill>
              </a:rPr>
              <a:t>ventilatoire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De l’augmentation de la densité du gaz respiré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D’une défaillance du cœur droit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D’une défaillance du cœur gauche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Q6 -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30726" name="ZoneTexte 11"/>
          <p:cNvSpPr txBox="1">
            <a:spLocks noChangeArrowheads="1"/>
          </p:cNvSpPr>
          <p:nvPr/>
        </p:nvSpPr>
        <p:spPr bwMode="auto">
          <a:xfrm>
            <a:off x="323850" y="3860800"/>
            <a:ext cx="51847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 dirty="0"/>
              <a:t>La défaillance brutale du cœur gauche entraîne une baisse du débit cardiaque et une gêne du retour veineux pulmonaire. </a:t>
            </a:r>
          </a:p>
          <a:p>
            <a:r>
              <a:rPr lang="fr-FR" altLang="fr-FR" sz="1600" dirty="0"/>
              <a:t>Une forte élévation des pressions en amont se crée et la sérosité plasmique inonde les alvéoles pulmonaires.</a:t>
            </a:r>
          </a:p>
          <a:p>
            <a:r>
              <a:rPr lang="fr-FR" altLang="fr-FR" sz="1600" dirty="0"/>
              <a:t>Les échanges gazeux se font mal, on observe alors une hypoxie et une hypocapnie. </a:t>
            </a:r>
          </a:p>
          <a:p>
            <a:r>
              <a:rPr lang="fr-FR" altLang="fr-FR" sz="1600" dirty="0"/>
              <a:t>L'œdème </a:t>
            </a:r>
            <a:r>
              <a:rPr lang="fr-FR" altLang="fr-FR" sz="1600" dirty="0" smtClean="0"/>
              <a:t>pulmonaire d’immersion est </a:t>
            </a:r>
            <a:r>
              <a:rPr lang="fr-FR" altLang="fr-FR" sz="1600" dirty="0"/>
              <a:t>une urgence médicale.</a:t>
            </a:r>
          </a:p>
        </p:txBody>
      </p:sp>
      <p:pic>
        <p:nvPicPr>
          <p:cNvPr id="30727" name="Image 8" descr="petite_circulation_t_8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17658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0" y="1096963"/>
            <a:ext cx="87852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fr-FR" altLang="fr-FR" sz="2000" b="1" dirty="0">
                <a:solidFill>
                  <a:schemeClr val="accent2"/>
                </a:solidFill>
              </a:rPr>
              <a:t>Un œdème </a:t>
            </a:r>
            <a:r>
              <a:rPr lang="fr-FR" altLang="fr-FR" sz="2000" b="1" dirty="0" smtClean="0">
                <a:solidFill>
                  <a:schemeClr val="accent2"/>
                </a:solidFill>
              </a:rPr>
              <a:t>pulmonaire d’immersion (OPI) </a:t>
            </a:r>
            <a:r>
              <a:rPr lang="fr-FR" altLang="fr-FR" sz="2000" b="1" dirty="0">
                <a:solidFill>
                  <a:schemeClr val="accent2"/>
                </a:solidFill>
              </a:rPr>
              <a:t>est principalement la conséquence d’une défaillance du cœur gauche.</a:t>
            </a:r>
          </a:p>
        </p:txBody>
      </p:sp>
      <p:sp>
        <p:nvSpPr>
          <p:cNvPr id="30729" name="ZoneTexte 6"/>
          <p:cNvSpPr txBox="1">
            <a:spLocks noChangeArrowheads="1"/>
          </p:cNvSpPr>
          <p:nvPr/>
        </p:nvSpPr>
        <p:spPr bwMode="auto">
          <a:xfrm>
            <a:off x="2089150" y="2105025"/>
            <a:ext cx="66246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 dirty="0"/>
              <a:t>L'œdème </a:t>
            </a:r>
            <a:r>
              <a:rPr lang="fr-FR" altLang="fr-FR" sz="1600" b="1" dirty="0" smtClean="0"/>
              <a:t>pulmonaire d’immersion (O.P.I) </a:t>
            </a:r>
            <a:r>
              <a:rPr lang="fr-FR" altLang="fr-FR" sz="1600" b="1" dirty="0"/>
              <a:t>est une inondation brutale des alvéoles pulmonaires</a:t>
            </a:r>
            <a:r>
              <a:rPr lang="fr-FR" altLang="fr-FR" sz="1600" dirty="0"/>
              <a:t> et du tissu pulmonaire interstitiel par transsudation du plasma provenant d'une augmentation de la pression capillaire pulmonaire. </a:t>
            </a:r>
          </a:p>
        </p:txBody>
      </p:sp>
      <p:pic>
        <p:nvPicPr>
          <p:cNvPr id="30730" name="Image 7" descr="oedeme_pulmonair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1962150"/>
            <a:ext cx="15113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7 – Anat/Physio (2/5)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Lequel de ces symptômes ne peut pas correspondre à l’ADD ?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Hémiplégie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Emphysème médiastin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Malaise 2 heures après la sortie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Troubles de l’équilibre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Q7 -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87338" y="1096963"/>
            <a:ext cx="87852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fr-FR" sz="2000" b="1">
                <a:solidFill>
                  <a:schemeClr val="accent2"/>
                </a:solidFill>
              </a:rPr>
              <a:t>Un emphysème du médiastin ne peut pas correspondre à l’accident de désaturation. </a:t>
            </a:r>
          </a:p>
        </p:txBody>
      </p:sp>
      <p:sp>
        <p:nvSpPr>
          <p:cNvPr id="32775" name="ZoneTexte 9"/>
          <p:cNvSpPr txBox="1">
            <a:spLocks noChangeArrowheads="1"/>
          </p:cNvSpPr>
          <p:nvPr/>
        </p:nvSpPr>
        <p:spPr bwMode="auto">
          <a:xfrm>
            <a:off x="4175125" y="2249488"/>
            <a:ext cx="49688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Le </a:t>
            </a:r>
            <a:r>
              <a:rPr lang="fr-FR" sz="1600" b="1"/>
              <a:t>médiastin</a:t>
            </a:r>
            <a:r>
              <a:rPr lang="fr-FR" sz="1600"/>
              <a:t> est la zone située entre les poumons de chaque côté, la colonne vertébrale en arrière et le sternum en avant.</a:t>
            </a:r>
          </a:p>
          <a:p>
            <a:r>
              <a:rPr lang="fr-FR" sz="1600"/>
              <a:t>À l'intérieur du médiastin se trouve le cœur et les gros vaisseaux du cœur. </a:t>
            </a:r>
          </a:p>
          <a:p>
            <a:r>
              <a:rPr lang="fr-FR" sz="1600"/>
              <a:t>L'</a:t>
            </a:r>
            <a:r>
              <a:rPr lang="fr-FR" sz="1600" b="1"/>
              <a:t>emphysème médiastinal</a:t>
            </a:r>
            <a:r>
              <a:rPr lang="fr-FR" sz="1600"/>
              <a:t> appelé également </a:t>
            </a:r>
            <a:r>
              <a:rPr lang="fr-FR" sz="1600" b="1"/>
              <a:t>pneumo-médiastin </a:t>
            </a:r>
            <a:r>
              <a:rPr lang="fr-FR" sz="1600"/>
              <a:t>est la présence d'air à l'intérieur des tissus du médiastin. </a:t>
            </a:r>
            <a:br>
              <a:rPr lang="fr-FR" sz="1600"/>
            </a:br>
            <a:r>
              <a:rPr lang="fr-FR" sz="1600"/>
              <a:t/>
            </a:r>
            <a:br>
              <a:rPr lang="fr-FR" sz="1600"/>
            </a:br>
            <a:r>
              <a:rPr lang="fr-FR" sz="1600"/>
              <a:t>Les gaz emprisonnés qui exercent une pression sur les poumons, le cœur et les gros vaisseaux, nuisent à la respiration et/ou à la circulation sanguine. </a:t>
            </a:r>
          </a:p>
          <a:p>
            <a:endParaRPr lang="fr-FR" sz="1600"/>
          </a:p>
          <a:p>
            <a:r>
              <a:rPr lang="fr-FR" sz="1600" b="1">
                <a:solidFill>
                  <a:schemeClr val="accent2"/>
                </a:solidFill>
              </a:rPr>
              <a:t>Les causes de l'emphysème médiastinal sont en plongée la rupture des alvéoles.</a:t>
            </a:r>
            <a:endParaRPr lang="fr-FR" b="1"/>
          </a:p>
        </p:txBody>
      </p:sp>
      <p:pic>
        <p:nvPicPr>
          <p:cNvPr id="32776" name="Image 8" descr="regions-of-the-lung746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338" y="2322513"/>
            <a:ext cx="37211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Règles générales du </a:t>
            </a:r>
            <a:br>
              <a:rPr lang="fr-FR" sz="3600" b="1" smtClean="0">
                <a:solidFill>
                  <a:schemeClr val="accent2"/>
                </a:solidFill>
              </a:rPr>
            </a:br>
            <a:r>
              <a:rPr lang="fr-FR" sz="3600" b="1" smtClean="0">
                <a:solidFill>
                  <a:schemeClr val="accent2"/>
                </a:solidFill>
              </a:rPr>
              <a:t>questionnaire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675687" cy="4156075"/>
          </a:xfrm>
        </p:spPr>
        <p:txBody>
          <a:bodyPr/>
          <a:lstStyle/>
          <a:p>
            <a:pPr marL="533400" indent="-533400" eaLnBrk="1" hangingPunct="1"/>
            <a:r>
              <a:rPr lang="fr-FR" sz="2000" smtClean="0"/>
              <a:t>Ce questionnaire a pour but de faire un petit bilan de vos connaissances en entrée de cursus MF2.</a:t>
            </a:r>
          </a:p>
          <a:p>
            <a:pPr marL="533400" indent="-533400" eaLnBrk="1" hangingPunct="1">
              <a:buFontTx/>
              <a:buNone/>
            </a:pPr>
            <a:endParaRPr lang="fr-FR" sz="2000" smtClean="0"/>
          </a:p>
          <a:p>
            <a:pPr marL="533400" indent="-533400" eaLnBrk="1" hangingPunct="1"/>
            <a:r>
              <a:rPr lang="fr-FR" sz="2000" smtClean="0"/>
              <a:t>Il est sous forme de Questions à Choix Multiples (QCM) réparties en 9 thèmes.</a:t>
            </a:r>
          </a:p>
          <a:p>
            <a:pPr marL="533400" indent="-533400" eaLnBrk="1" hangingPunct="1"/>
            <a:endParaRPr lang="fr-FR" sz="2000" smtClean="0"/>
          </a:p>
          <a:p>
            <a:pPr marL="533400" indent="-533400" eaLnBrk="1" hangingPunct="1"/>
            <a:r>
              <a:rPr lang="fr-FR" sz="2000" smtClean="0"/>
              <a:t>Pour chaque question, plusieurs réponses vous sont proposées et une ou plusieurs sont exactes. Si vous donnez une réponse partielle la question est considérée comme fausse.</a:t>
            </a:r>
          </a:p>
          <a:p>
            <a:pPr marL="533400" indent="-533400" eaLnBrk="1" hangingPunct="1">
              <a:buFontTx/>
              <a:buNone/>
            </a:pPr>
            <a:endParaRPr lang="fr-FR" sz="2000" smtClean="0"/>
          </a:p>
          <a:p>
            <a:pPr marL="533400" indent="-533400" eaLnBrk="1" hangingPunct="1"/>
            <a:r>
              <a:rPr lang="fr-FR" sz="2000" smtClean="0"/>
              <a:t>Afin de vous auto-évaluer, vous noterez à la fin le nombre de réponses exactes par thème.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021388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4" descr="poissons%20plongeur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8 – Anat/Physio (3/5)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893175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z="2800" dirty="0" smtClean="0"/>
              <a:t>Que forment les systèmes cochléaire et vestibulaire ?</a:t>
            </a:r>
            <a:endParaRPr lang="fr-FR" altLang="fr-FR" sz="2800" dirty="0" smtClean="0"/>
          </a:p>
          <a:p>
            <a:pPr marL="609600" indent="-609600" eaLnBrk="1" hangingPunct="1"/>
            <a:endParaRPr lang="fr-FR" altLang="fr-FR" sz="2800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L’organe de Corti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Le labyrinthe membraneux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Les canaux semi-circulaires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dirty="0" smtClean="0">
                <a:solidFill>
                  <a:schemeClr val="accent2"/>
                </a:solidFill>
              </a:rPr>
              <a:t>Le labyrinthe de </a:t>
            </a:r>
            <a:r>
              <a:rPr lang="fr-FR" altLang="fr-FR" dirty="0" err="1" smtClean="0">
                <a:solidFill>
                  <a:schemeClr val="accent2"/>
                </a:solidFill>
              </a:rPr>
              <a:t>puzieux</a:t>
            </a:r>
            <a:endParaRPr lang="fr-FR" altLang="fr-FR" dirty="0" smtClean="0">
              <a:solidFill>
                <a:schemeClr val="accent2"/>
              </a:solidFill>
            </a:endParaRP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Q8 -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357158" y="785794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 smtClean="0">
                <a:solidFill>
                  <a:schemeClr val="accent2"/>
                </a:solidFill>
              </a:rPr>
              <a:t>La labyrinthe membraneux</a:t>
            </a:r>
            <a:endParaRPr lang="fr-FR" altLang="fr-FR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1500174"/>
          <a:ext cx="6624638" cy="5113338"/>
        </p:xfrm>
        <a:graphic>
          <a:graphicData uri="http://schemas.openxmlformats.org/presentationml/2006/ole">
            <p:oleObj spid="_x0000_s1026" name="Photo Editor Photo" r:id="rId6" imgW="5428571" imgH="4191585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9 – Anat/Physio (4/5)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91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Le froid provoque différents mécanismes :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La déshydratation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L’hyperventilation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La diminution de la consommation d’O</a:t>
            </a:r>
            <a:r>
              <a:rPr lang="fr-FR" baseline="-25000" smtClean="0">
                <a:solidFill>
                  <a:schemeClr val="accent2"/>
                </a:solidFill>
              </a:rPr>
              <a:t>2</a:t>
            </a:r>
            <a:r>
              <a:rPr lang="fr-FR" smtClean="0">
                <a:solidFill>
                  <a:schemeClr val="accent2"/>
                </a:solidFill>
              </a:rPr>
              <a:t>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L’augmentation de la vascularisation périphérique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L’augmentation de la production de CO</a:t>
            </a:r>
            <a:r>
              <a:rPr lang="fr-FR" baseline="-25000" smtClean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Q9 -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6870" name="ZoneTexte 6"/>
          <p:cNvSpPr txBox="1">
            <a:spLocks noChangeArrowheads="1"/>
          </p:cNvSpPr>
          <p:nvPr/>
        </p:nvSpPr>
        <p:spPr bwMode="auto">
          <a:xfrm>
            <a:off x="1042988" y="3860800"/>
            <a:ext cx="7200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Le froid provoque par les différents mécanismes mis en œuvre :</a:t>
            </a:r>
          </a:p>
          <a:p>
            <a:pPr>
              <a:buFont typeface="Arial" charset="0"/>
              <a:buChar char="•"/>
            </a:pPr>
            <a:r>
              <a:rPr lang="fr-FR" sz="1600"/>
              <a:t>  une diminution de vascularisation périphérique</a:t>
            </a:r>
          </a:p>
          <a:p>
            <a:pPr>
              <a:buFont typeface="Arial" charset="0"/>
              <a:buChar char="•"/>
            </a:pPr>
            <a:r>
              <a:rPr lang="fr-FR" sz="1600"/>
              <a:t>  une déshydratation</a:t>
            </a:r>
          </a:p>
          <a:p>
            <a:pPr>
              <a:buFont typeface="Arial" charset="0"/>
              <a:buChar char="•"/>
            </a:pPr>
            <a:r>
              <a:rPr lang="fr-FR" sz="1600"/>
              <a:t>  une augmentation de consommation d’O</a:t>
            </a:r>
            <a:r>
              <a:rPr lang="fr-FR" sz="1600" baseline="-250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fr-FR" sz="1600"/>
              <a:t> et de production de CO</a:t>
            </a:r>
            <a:r>
              <a:rPr lang="fr-FR" sz="1600" baseline="-25000"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>
              <a:buFont typeface="Arial" charset="0"/>
              <a:buChar char="•"/>
            </a:pPr>
            <a:r>
              <a:rPr lang="fr-FR" sz="1600"/>
              <a:t>  une hyperventilation</a:t>
            </a:r>
          </a:p>
          <a:p>
            <a:endParaRPr lang="fr-FR" sz="1600"/>
          </a:p>
          <a:p>
            <a:r>
              <a:rPr lang="fr-FR" sz="1600"/>
              <a:t>Plus on plonge profond, plus l’eau est froide et moins la combinaison est efficace car écrasée par la pression.</a:t>
            </a:r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0" y="1096963"/>
            <a:ext cx="87852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381000">
              <a:spcBef>
                <a:spcPct val="20000"/>
              </a:spcBef>
            </a:pPr>
            <a:r>
              <a:rPr lang="fr-FR" sz="2000" b="1">
                <a:solidFill>
                  <a:schemeClr val="accent2"/>
                </a:solidFill>
              </a:rPr>
              <a:t>En plongée les effets du froid favorisent l’accident de désaturation.</a:t>
            </a:r>
          </a:p>
        </p:txBody>
      </p:sp>
      <p:pic>
        <p:nvPicPr>
          <p:cNvPr id="36872" name="Image 7" descr="PM41_Medeci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700213"/>
            <a:ext cx="27622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ZoneTexte 8"/>
          <p:cNvSpPr txBox="1">
            <a:spLocks noChangeArrowheads="1"/>
          </p:cNvSpPr>
          <p:nvPr/>
        </p:nvSpPr>
        <p:spPr bwMode="auto">
          <a:xfrm>
            <a:off x="3924300" y="2205038"/>
            <a:ext cx="460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/>
              <a:t>Le froid est un facteur favorisant important de l’accident de désaturation.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10 – Anat/Physio (5/5)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Le FOP (Foramen Ovale Perméable) est :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Un passage oreillette droite / oreillette gauche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Un passage oreillette gauche / oreillette droite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Un passage ventricule gauche / ventricule droit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Un passage ventricule droit / ventricule gauche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Un passage oreillette droite / ventricule droit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Q10 -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323850" y="620713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Le FOP est un passage entre l’oreillette droite et l’oreillette gauche.</a:t>
            </a:r>
          </a:p>
        </p:txBody>
      </p:sp>
      <p:pic>
        <p:nvPicPr>
          <p:cNvPr id="38918" name="Picture 12" descr="F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443038"/>
            <a:ext cx="4110037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1017588"/>
            <a:ext cx="8559800" cy="288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11 – Réglementation (1/5)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La pratique de l’activité plongée en milieu artificiel est placée sous la responsabilité d’un DP obligatoirement :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Vrai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Faux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Q11 -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 – Art. A.322-72</a:t>
            </a:r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Vrai</a:t>
            </a:r>
          </a:p>
        </p:txBody>
      </p:sp>
      <p:pic>
        <p:nvPicPr>
          <p:cNvPr id="41992" name="Picture 10" descr="Sans t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628775"/>
            <a:ext cx="87487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 – Art. A.322-72</a:t>
            </a:r>
          </a:p>
        </p:txBody>
      </p:sp>
      <p:sp>
        <p:nvSpPr>
          <p:cNvPr id="41994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Vrai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12 – Réglementation (2/5)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97888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Un P5 peut autoriser des N3 à plonger en autonomie en exploration à 60 m :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Vrai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Faux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Les différentes sections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5068888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La connaissance du milieu (5 questions)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L’anatomie et la physiologie (5 questions)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La réglementation (5 questions)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La décompression (5 questions)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Le matériel (5 questions)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Les accidents (5 questions)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La physique (5 questions)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Les connaissances fédérales (5 questions)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FR" sz="1800" b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fr-FR" sz="1800" b="1" smtClean="0"/>
              <a:t>Pédagogie générale (10 questions)</a:t>
            </a:r>
          </a:p>
        </p:txBody>
      </p:sp>
      <p:pic>
        <p:nvPicPr>
          <p:cNvPr id="4" name="Image 3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6021388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237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 6" descr="livres-point-interrogatio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60350"/>
            <a:ext cx="8953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Q12 -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 – Annexe III-15a</a:t>
            </a:r>
          </a:p>
        </p:txBody>
      </p:sp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Vrai</a:t>
            </a:r>
          </a:p>
        </p:txBody>
      </p:sp>
      <p:pic>
        <p:nvPicPr>
          <p:cNvPr id="44039" name="Picture 12" descr="Sans t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412875"/>
            <a:ext cx="73723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 – Annexe III-15a</a:t>
            </a:r>
          </a:p>
        </p:txBody>
      </p:sp>
      <p:sp>
        <p:nvSpPr>
          <p:cNvPr id="44041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Vrai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13 – Réglementation (3/5)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91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L’effectif maximum d’une palanquée en milieu artificiel est fixé par le Code du Sport à :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3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4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5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6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Non fixé</a:t>
            </a:r>
          </a:p>
        </p:txBody>
      </p:sp>
      <p:pic>
        <p:nvPicPr>
          <p:cNvPr id="4" name="Image 3" descr="a-suivr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Q13 -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</a:t>
            </a:r>
          </a:p>
        </p:txBody>
      </p:sp>
      <p:sp>
        <p:nvSpPr>
          <p:cNvPr id="47110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Faux</a:t>
            </a:r>
          </a:p>
        </p:txBody>
      </p:sp>
      <p:sp>
        <p:nvSpPr>
          <p:cNvPr id="47111" name="ZoneTexte 8"/>
          <p:cNvSpPr txBox="1">
            <a:spLocks noChangeArrowheads="1"/>
          </p:cNvSpPr>
          <p:nvPr/>
        </p:nvSpPr>
        <p:spPr bwMode="auto">
          <a:xfrm>
            <a:off x="684213" y="2205038"/>
            <a:ext cx="7489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annexes III-16a et 16b spécifient en milieu naturel.</a:t>
            </a:r>
          </a:p>
          <a:p>
            <a:endParaRPr lang="fr-FR" sz="2400" b="1"/>
          </a:p>
          <a:p>
            <a:r>
              <a:rPr lang="fr-FR" sz="2400" b="1"/>
              <a:t>Il n’y a aucune spécification en milieu artificiel.</a:t>
            </a: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</a:t>
            </a:r>
          </a:p>
        </p:txBody>
      </p:sp>
      <p:sp>
        <p:nvSpPr>
          <p:cNvPr id="47113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Faux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14 – Réglementation (4/5)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Sous certaines conditions, lors d’un baptême, la palanquée peut être de 3 personnes :</a:t>
            </a:r>
          </a:p>
          <a:p>
            <a:pPr marL="609600" indent="-609600" eaLnBrk="1" hangingPunct="1"/>
            <a:endParaRPr lang="fr-FR" sz="16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Vrai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Faux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021388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399213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Q14 -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 – Annexe III-16a</a:t>
            </a:r>
          </a:p>
        </p:txBody>
      </p:sp>
      <p:sp>
        <p:nvSpPr>
          <p:cNvPr id="49158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Vrai</a:t>
            </a:r>
          </a:p>
        </p:txBody>
      </p:sp>
      <p:pic>
        <p:nvPicPr>
          <p:cNvPr id="49159" name="Picture 14" descr="Sans t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628775"/>
            <a:ext cx="84963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2051050" y="908050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Code du Sport – Annexe III-16a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Vrai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15 – Réglementation (5/5)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dirty="0" smtClean="0"/>
              <a:t>Sur le plan de secours, il doit y avoir :</a:t>
            </a:r>
            <a:endParaRPr lang="fr-FR" sz="2800" dirty="0" smtClean="0"/>
          </a:p>
          <a:p>
            <a:pPr marL="609600" indent="-609600" eaLnBrk="1" hangingPunct="1">
              <a:buFontTx/>
              <a:buNone/>
            </a:pPr>
            <a:endParaRPr lang="fr-FR" sz="2800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dirty="0" smtClean="0">
                <a:solidFill>
                  <a:schemeClr val="accent2"/>
                </a:solidFill>
              </a:rPr>
              <a:t>Les modalités d’alerte en cas d’accident</a:t>
            </a:r>
            <a:endParaRPr 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dirty="0" smtClean="0">
                <a:solidFill>
                  <a:schemeClr val="accent2"/>
                </a:solidFill>
              </a:rPr>
              <a:t>Les palanquées avec profondeur et temps prévus</a:t>
            </a:r>
            <a:endParaRPr 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dirty="0" smtClean="0">
                <a:solidFill>
                  <a:schemeClr val="accent2"/>
                </a:solidFill>
              </a:rPr>
              <a:t>Le niveau de plongée des </a:t>
            </a:r>
            <a:r>
              <a:rPr lang="fr-FR" dirty="0" err="1" smtClean="0">
                <a:solidFill>
                  <a:schemeClr val="accent2"/>
                </a:solidFill>
              </a:rPr>
              <a:t>encadrants</a:t>
            </a:r>
            <a:endParaRPr 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dirty="0" smtClean="0">
                <a:solidFill>
                  <a:schemeClr val="accent2"/>
                </a:solidFill>
              </a:rPr>
              <a:t>Les procédures d’urgence à appliquer en surface à la victime</a:t>
            </a:r>
            <a:endParaRPr lang="fr-FR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dirty="0" smtClean="0">
                <a:solidFill>
                  <a:schemeClr val="accent2"/>
                </a:solidFill>
              </a:rPr>
              <a:t>Les coordonnées des services de secours</a:t>
            </a:r>
            <a:endParaRPr lang="fr-FR" dirty="0" smtClean="0">
              <a:solidFill>
                <a:schemeClr val="accent2"/>
              </a:solidFill>
            </a:endParaRPr>
          </a:p>
        </p:txBody>
      </p:sp>
      <p:pic>
        <p:nvPicPr>
          <p:cNvPr id="4" name="Image 3" descr="a-suivr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Q15 -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428596" y="1142984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 dirty="0">
                <a:solidFill>
                  <a:srgbClr val="0000FF"/>
                </a:solidFill>
              </a:rPr>
              <a:t>Ressources : Code du Sport – </a:t>
            </a:r>
            <a:r>
              <a:rPr lang="fr-FR" b="1" i="1" dirty="0" err="1" smtClean="0">
                <a:solidFill>
                  <a:srgbClr val="0000FF"/>
                </a:solidFill>
              </a:rPr>
              <a:t>Art.A</a:t>
            </a:r>
            <a:r>
              <a:rPr lang="fr-FR" b="1" i="1" dirty="0" smtClean="0">
                <a:solidFill>
                  <a:srgbClr val="0000FF"/>
                </a:solidFill>
              </a:rPr>
              <a:t>.322-78-1</a:t>
            </a:r>
            <a:endParaRPr lang="fr-FR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85926"/>
            <a:ext cx="86947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" y="1384300"/>
            <a:ext cx="8296275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16 – La décompression (1/5)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214438"/>
            <a:ext cx="8642350" cy="50688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r-FR" altLang="fr-FR" sz="2800" smtClean="0"/>
              <a:t>Pourquoi après des séries de plongées profondes, mon ordinateur indique-t-il encore une désaturation, alors que selon les tables, on peut repartir le lendemain sur une plongée simple 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fr-FR" altLang="fr-FR" sz="2800" smtClean="0"/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Les tables sont dépassées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Les périodes utilisées dans les ordinateurs sont plus longues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Le nombre de compartiments pris en compte est inférieur dans les ordinateurs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fr-FR" altLang="fr-FR" smtClean="0">
                <a:solidFill>
                  <a:schemeClr val="accent2"/>
                </a:solidFill>
              </a:rPr>
              <a:t>Le compartiment directeur pris en compte dans l’ordinateur a une période inférieure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Q16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8313" y="2420938"/>
            <a:ext cx="83534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L’ordinateur travaille avec des périodes plus longues (600 minutes) et tient davantage compte des plongées répétitives.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Il a donc un effet cumulatif.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En revanche, pour les tables, après 12 heures, le protocole prévoit que l’on repart pour une plongée simple.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95288" y="10525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Les périodes utilisées sont plus longues.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0" y="1743075"/>
            <a:ext cx="8027988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17 – La décompression (2/5)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Dans le M Value, le M correspond à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Valeur Max de profondeur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Valeur Modifiable de plongée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Valeur Modérée d’azote résiduel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Valeur Maxi d’azote tolérable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Valeur Minimale de TN</a:t>
            </a:r>
            <a:r>
              <a:rPr lang="fr-FR" altLang="fr-FR" sz="2800" baseline="-25000" smtClean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Q17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35342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Pour une pression ambiante donnée, le M-Value est défini comme la valeur maximum de la tension d’un gaz inerte qu’un compartiment tissulaire théorique peut tolérer sans présenter de symptômes d’accident de décompression. 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Les M-values représentent le gradient admissible entre la tension du gaz inerte et la pression ambiante dans chaque compartiment.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Autres termes utilisés pour M-Value : « tension critique » et «  »limite de sursaturation »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M-Values de surface = plongée sans décompression (dans la courbe de sécurité)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Le « M » du M-VALUE signifie Maximum.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18 – La décompression (3/5)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Les effets mécaniques des bulles lors d’un accident de désaturation sont :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Abrasion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Compression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Dilacération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Convection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Oblitération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Q18 – Réponse</a:t>
            </a:r>
          </a:p>
        </p:txBody>
      </p:sp>
      <p:pic>
        <p:nvPicPr>
          <p:cNvPr id="5" name="Image 4" descr="a-suivr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35342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b="1"/>
              <a:t>Abrasion : </a:t>
            </a:r>
            <a:r>
              <a:rPr lang="fr-FR" b="1">
                <a:solidFill>
                  <a:srgbClr val="FF0000"/>
                </a:solidFill>
              </a:rPr>
              <a:t>Usure des parois vasculaires due au passage des bulles dans les vaisseaux</a:t>
            </a:r>
          </a:p>
          <a:p>
            <a:pPr eaLnBrk="0" hangingPunct="0">
              <a:spcBef>
                <a:spcPct val="20000"/>
              </a:spcBef>
            </a:pPr>
            <a:endParaRPr lang="fr-FR" b="1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fr-FR" b="1"/>
              <a:t>Compression : </a:t>
            </a:r>
            <a:r>
              <a:rPr lang="fr-FR" b="1">
                <a:solidFill>
                  <a:srgbClr val="FF0000"/>
                </a:solidFill>
              </a:rPr>
              <a:t>La dilatation de la bulle comprime un tissu ou des vaisseaux</a:t>
            </a:r>
          </a:p>
          <a:p>
            <a:pPr eaLnBrk="0" hangingPunct="0">
              <a:spcBef>
                <a:spcPct val="20000"/>
              </a:spcBef>
            </a:pPr>
            <a:endParaRPr lang="fr-FR" b="1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fr-FR" b="1"/>
              <a:t>Dilacération : </a:t>
            </a:r>
            <a:r>
              <a:rPr lang="fr-FR" b="1">
                <a:solidFill>
                  <a:srgbClr val="FF0000"/>
                </a:solidFill>
              </a:rPr>
              <a:t>Déchirement créé par une bulle ou un tissu</a:t>
            </a:r>
          </a:p>
          <a:p>
            <a:pPr eaLnBrk="0" hangingPunct="0">
              <a:spcBef>
                <a:spcPct val="20000"/>
              </a:spcBef>
            </a:pPr>
            <a:endParaRPr lang="fr-FR" b="1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fr-FR" b="1"/>
              <a:t>Oblitération : </a:t>
            </a:r>
            <a:r>
              <a:rPr lang="fr-FR" b="1">
                <a:solidFill>
                  <a:srgbClr val="FF0000"/>
                </a:solidFill>
              </a:rPr>
              <a:t>Blocage des vaisseaux</a:t>
            </a:r>
            <a:endParaRPr lang="fr-FR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Abrasion – Compression – Dilacération - Oblitération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19 – La décompression (4/5)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Sur l’ordinateur de mon élève, apparaît NO DEC TIME. C’est :</a:t>
            </a:r>
          </a:p>
          <a:p>
            <a:pPr marL="609600" indent="-609600" eaLnBrk="1" hangingPunct="1">
              <a:buFontTx/>
              <a:buNone/>
            </a:pPr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total de remontée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sans palier à la profondeur à laquelle il se trouve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qu’il est resté à la plus grande profondeur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pendant lequel il ne pourra pas plonger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Q19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8353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000" b="1"/>
              <a:t>Le message NO DEC TIME ou LDC ou NO STOP apparaît suivi d’un nombre indiquant le temps restant sans palier à la profondeur à laquelle on se trouve.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000" b="1"/>
              <a:t>En début de plongée, la valeur est de 99.</a:t>
            </a:r>
            <a:endParaRPr lang="fr-FR" altLang="fr-FR" sz="2000" b="1">
              <a:solidFill>
                <a:srgbClr val="FF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NO DEC TIME = Temps sans palier à la profondeur à laquelle on se trouve.</a:t>
            </a:r>
          </a:p>
        </p:txBody>
      </p:sp>
      <p:pic>
        <p:nvPicPr>
          <p:cNvPr id="60423" name="Picture 8" descr="20131110_110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357563"/>
            <a:ext cx="4572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20 – La décompression (5/5)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dirty="0" smtClean="0"/>
              <a:t>Lesquels sont des modèles de décompression par perfusion ?</a:t>
            </a:r>
          </a:p>
          <a:p>
            <a:pPr marL="609600" indent="-609600" eaLnBrk="1" hangingPunct="1"/>
            <a:endParaRPr lang="fr-FR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dirty="0" smtClean="0">
                <a:solidFill>
                  <a:schemeClr val="accent2"/>
                </a:solidFill>
              </a:rPr>
              <a:t>Modèle de Haldane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dirty="0" smtClean="0">
                <a:solidFill>
                  <a:schemeClr val="accent2"/>
                </a:solidFill>
              </a:rPr>
              <a:t>Modèle de </a:t>
            </a:r>
            <a:r>
              <a:rPr lang="fr-FR" sz="2800" dirty="0" err="1" smtClean="0">
                <a:solidFill>
                  <a:schemeClr val="accent2"/>
                </a:solidFill>
              </a:rPr>
              <a:t>Buhlmann</a:t>
            </a:r>
            <a:endParaRPr lang="fr-FR" sz="2800" dirty="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dirty="0" smtClean="0">
                <a:solidFill>
                  <a:schemeClr val="accent2"/>
                </a:solidFill>
              </a:rPr>
              <a:t>VPM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dirty="0" smtClean="0">
                <a:solidFill>
                  <a:schemeClr val="accent2"/>
                </a:solidFill>
              </a:rPr>
              <a:t>RGBM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dirty="0" smtClean="0">
                <a:solidFill>
                  <a:schemeClr val="accent2"/>
                </a:solidFill>
              </a:rPr>
              <a:t>Modèle de </a:t>
            </a:r>
            <a:r>
              <a:rPr lang="fr-FR" sz="2800" dirty="0" err="1" smtClean="0">
                <a:solidFill>
                  <a:schemeClr val="accent2"/>
                </a:solidFill>
              </a:rPr>
              <a:t>Workman</a:t>
            </a:r>
            <a:endParaRPr lang="fr-FR" sz="2800" dirty="0" smtClean="0">
              <a:solidFill>
                <a:schemeClr val="accent2"/>
              </a:solidFill>
            </a:endParaRP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Q20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 smtClean="0">
                <a:solidFill>
                  <a:schemeClr val="accent2"/>
                </a:solidFill>
              </a:rPr>
              <a:t>Modèle par perfusion </a:t>
            </a:r>
            <a:r>
              <a:rPr lang="fr-FR" sz="2400" b="1" dirty="0" smtClean="0">
                <a:solidFill>
                  <a:schemeClr val="accent2"/>
                </a:solidFill>
              </a:rPr>
              <a:t>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Modèle de Haldane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Modèle de </a:t>
            </a:r>
            <a:r>
              <a:rPr lang="fr-FR" sz="2400" b="1" dirty="0" err="1" smtClean="0">
                <a:solidFill>
                  <a:schemeClr val="accent2"/>
                </a:solidFill>
              </a:rPr>
              <a:t>Buhlmann</a:t>
            </a:r>
            <a:endParaRPr lang="fr-FR" sz="24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Modèle de </a:t>
            </a:r>
            <a:r>
              <a:rPr lang="fr-FR" sz="2400" b="1" dirty="0" err="1" smtClean="0">
                <a:solidFill>
                  <a:schemeClr val="accent2"/>
                </a:solidFill>
              </a:rPr>
              <a:t>Workman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596" y="3071810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 smtClean="0">
                <a:solidFill>
                  <a:schemeClr val="accent2"/>
                </a:solidFill>
              </a:rPr>
              <a:t>Modèle par diffusion </a:t>
            </a:r>
            <a:r>
              <a:rPr lang="fr-FR" sz="2400" b="1" dirty="0" smtClean="0">
                <a:solidFill>
                  <a:schemeClr val="accent2"/>
                </a:solidFill>
              </a:rPr>
              <a:t>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Modèle de </a:t>
            </a:r>
            <a:r>
              <a:rPr lang="fr-FR" sz="2400" b="1" dirty="0" err="1" smtClean="0">
                <a:solidFill>
                  <a:schemeClr val="accent2"/>
                </a:solidFill>
              </a:rPr>
              <a:t>Hemplemann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8596" y="4286256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 smtClean="0">
                <a:solidFill>
                  <a:schemeClr val="accent2"/>
                </a:solidFill>
              </a:rPr>
              <a:t>Modèles à </a:t>
            </a:r>
            <a:r>
              <a:rPr lang="fr-FR" sz="2400" b="1" u="sng" dirty="0" err="1" smtClean="0">
                <a:solidFill>
                  <a:schemeClr val="accent2"/>
                </a:solidFill>
              </a:rPr>
              <a:t>microbullles</a:t>
            </a:r>
            <a:r>
              <a:rPr lang="fr-FR" sz="2400" b="1" u="sng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smtClean="0">
                <a:solidFill>
                  <a:schemeClr val="accent2"/>
                </a:solidFill>
              </a:rPr>
              <a:t>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VPM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RGBM</a:t>
            </a:r>
            <a:endParaRPr lang="fr-FR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363" y="1627188"/>
            <a:ext cx="6935787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21 – Le matériel (1/5)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Un débit continu faible au 2</a:t>
            </a:r>
            <a:r>
              <a:rPr lang="fr-FR" altLang="fr-FR" baseline="30000" smtClean="0"/>
              <a:t>ème</a:t>
            </a:r>
            <a:r>
              <a:rPr lang="fr-FR" altLang="fr-FR" smtClean="0"/>
              <a:t> étage d’un détendeur peut provenir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Uniquement d’une fuite au 2</a:t>
            </a:r>
            <a:r>
              <a:rPr lang="fr-FR" altLang="fr-FR" sz="2800" baseline="30000" smtClean="0">
                <a:solidFill>
                  <a:schemeClr val="accent2"/>
                </a:solidFill>
              </a:rPr>
              <a:t>ème</a:t>
            </a:r>
            <a:r>
              <a:rPr lang="fr-FR" altLang="fr-FR" sz="2800" smtClean="0">
                <a:solidFill>
                  <a:schemeClr val="accent2"/>
                </a:solidFill>
              </a:rPr>
              <a:t> étage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Uniquement d’une fuite au 1</a:t>
            </a:r>
            <a:r>
              <a:rPr lang="fr-FR" altLang="fr-FR" sz="2800" baseline="30000" smtClean="0">
                <a:solidFill>
                  <a:schemeClr val="accent2"/>
                </a:solidFill>
              </a:rPr>
              <a:t>er</a:t>
            </a:r>
            <a:r>
              <a:rPr lang="fr-FR" altLang="fr-FR" sz="2800" smtClean="0">
                <a:solidFill>
                  <a:schemeClr val="accent2"/>
                </a:solidFill>
              </a:rPr>
              <a:t> étage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D’une fuite au 1</a:t>
            </a:r>
            <a:r>
              <a:rPr lang="fr-FR" altLang="fr-FR" sz="2800" baseline="30000" smtClean="0">
                <a:solidFill>
                  <a:schemeClr val="accent2"/>
                </a:solidFill>
              </a:rPr>
              <a:t>er</a:t>
            </a:r>
            <a:r>
              <a:rPr lang="fr-FR" altLang="fr-FR" sz="2800" smtClean="0">
                <a:solidFill>
                  <a:schemeClr val="accent2"/>
                </a:solidFill>
              </a:rPr>
              <a:t> et/ou au 2</a:t>
            </a:r>
            <a:r>
              <a:rPr lang="fr-FR" altLang="fr-FR" sz="2800" baseline="30000" smtClean="0">
                <a:solidFill>
                  <a:schemeClr val="accent2"/>
                </a:solidFill>
              </a:rPr>
              <a:t>ème</a:t>
            </a:r>
            <a:r>
              <a:rPr lang="fr-FR" altLang="fr-FR" sz="2800" smtClean="0">
                <a:solidFill>
                  <a:schemeClr val="accent2"/>
                </a:solidFill>
              </a:rPr>
              <a:t> étage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D’une pression trop forte dans la bouteille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1 – Connaissance du milieu (1/5)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91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Qui n’est pas un vertébré ?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Doris géant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Raie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Hippocampe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Congre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Carangue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661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Q21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358775" y="765175"/>
            <a:ext cx="87852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fr-FR" altLang="fr-FR" sz="2000" b="1">
                <a:solidFill>
                  <a:schemeClr val="accent2"/>
                </a:solidFill>
              </a:rPr>
              <a:t>Un débit continu faible au deuxième étage d’un détendeur peut provenir d’une fuite au 1</a:t>
            </a:r>
            <a:r>
              <a:rPr lang="fr-FR" altLang="fr-FR" sz="2000" b="1" baseline="30000">
                <a:solidFill>
                  <a:schemeClr val="accent2"/>
                </a:solidFill>
              </a:rPr>
              <a:t>er</a:t>
            </a:r>
            <a:r>
              <a:rPr lang="fr-FR" altLang="fr-FR" sz="2000" b="1">
                <a:solidFill>
                  <a:schemeClr val="accent2"/>
                </a:solidFill>
              </a:rPr>
              <a:t> ou 2</a:t>
            </a:r>
            <a:r>
              <a:rPr lang="fr-FR" altLang="fr-FR" sz="2000" b="1" baseline="30000">
                <a:solidFill>
                  <a:schemeClr val="accent2"/>
                </a:solidFill>
              </a:rPr>
              <a:t>éme</a:t>
            </a:r>
            <a:r>
              <a:rPr lang="fr-FR" altLang="fr-FR" sz="2000" b="1">
                <a:solidFill>
                  <a:schemeClr val="accent2"/>
                </a:solidFill>
              </a:rPr>
              <a:t> étage.</a:t>
            </a:r>
          </a:p>
        </p:txBody>
      </p:sp>
      <p:pic>
        <p:nvPicPr>
          <p:cNvPr id="65542" name="Image 6" descr="Detendeur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773238"/>
            <a:ext cx="4097337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ZoneTexte 7"/>
          <p:cNvSpPr txBox="1">
            <a:spLocks noChangeArrowheads="1"/>
          </p:cNvSpPr>
          <p:nvPr/>
        </p:nvSpPr>
        <p:spPr bwMode="auto">
          <a:xfrm>
            <a:off x="430213" y="2278063"/>
            <a:ext cx="36004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/>
              <a:t>Les causes du débit faible continu peuvent provenir du :</a:t>
            </a:r>
          </a:p>
          <a:p>
            <a:endParaRPr lang="fr-FR" altLang="fr-FR" sz="1600"/>
          </a:p>
          <a:p>
            <a:r>
              <a:rPr lang="fr-FR" altLang="fr-FR" sz="1600" b="1"/>
              <a:t>1</a:t>
            </a:r>
            <a:r>
              <a:rPr lang="fr-FR" altLang="fr-FR" sz="1600" b="1" baseline="30000"/>
              <a:t>er</a:t>
            </a:r>
            <a:r>
              <a:rPr lang="fr-FR" altLang="fr-FR" sz="1600" b="1"/>
              <a:t> étage du détendeur :</a:t>
            </a:r>
          </a:p>
          <a:p>
            <a:r>
              <a:rPr lang="fr-FR" altLang="fr-FR" sz="1600"/>
              <a:t> - M.P. trop importante</a:t>
            </a:r>
          </a:p>
          <a:p>
            <a:r>
              <a:rPr lang="fr-FR" altLang="fr-FR" sz="1600"/>
              <a:t> - étanchéité du clapet</a:t>
            </a:r>
          </a:p>
          <a:p>
            <a:endParaRPr lang="fr-FR" altLang="fr-FR" sz="1600"/>
          </a:p>
          <a:p>
            <a:r>
              <a:rPr lang="fr-FR" altLang="fr-FR" sz="1600" b="1"/>
              <a:t>2</a:t>
            </a:r>
            <a:r>
              <a:rPr lang="fr-FR" altLang="fr-FR" sz="1600" b="1" baseline="30000"/>
              <a:t>éme</a:t>
            </a:r>
            <a:r>
              <a:rPr lang="fr-FR" altLang="fr-FR" sz="1600" b="1"/>
              <a:t> étage du détendeur :</a:t>
            </a:r>
          </a:p>
          <a:p>
            <a:r>
              <a:rPr lang="fr-FR" altLang="fr-FR" sz="1600"/>
              <a:t> - bouton se surpression coincé</a:t>
            </a:r>
          </a:p>
          <a:p>
            <a:r>
              <a:rPr lang="fr-FR" altLang="fr-FR" sz="1600"/>
              <a:t> - ressort du clapet affaibli</a:t>
            </a:r>
          </a:p>
          <a:p>
            <a:r>
              <a:rPr lang="fr-FR" altLang="fr-FR" sz="1600"/>
              <a:t> - étanchéité du clapet</a:t>
            </a:r>
          </a:p>
          <a:p>
            <a:r>
              <a:rPr lang="fr-FR" altLang="fr-FR" sz="1600"/>
              <a:t> - déformation du boitier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22 – Le matériel (2/5)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La présence d’eau dans l’embout à l’inspiration peut provenir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D’une entrée d’eau au 1</a:t>
            </a:r>
            <a:r>
              <a:rPr lang="fr-FR" altLang="fr-FR" sz="2800" baseline="30000" smtClean="0">
                <a:solidFill>
                  <a:schemeClr val="accent2"/>
                </a:solidFill>
              </a:rPr>
              <a:t>er</a:t>
            </a:r>
            <a:r>
              <a:rPr lang="fr-FR" altLang="fr-FR" sz="2800" smtClean="0">
                <a:solidFill>
                  <a:schemeClr val="accent2"/>
                </a:solidFill>
              </a:rPr>
              <a:t> étage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D’un peu d’eau résiduelle dans la bouteille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D’un manque d’étanchéité de la soupape d’expiration du 2</a:t>
            </a:r>
            <a:r>
              <a:rPr lang="fr-FR" altLang="fr-FR" sz="2800" baseline="30000" smtClean="0">
                <a:solidFill>
                  <a:schemeClr val="accent2"/>
                </a:solidFill>
              </a:rPr>
              <a:t>ème</a:t>
            </a:r>
            <a:r>
              <a:rPr lang="fr-FR" altLang="fr-FR" sz="2800" smtClean="0">
                <a:solidFill>
                  <a:schemeClr val="accent2"/>
                </a:solidFill>
              </a:rPr>
              <a:t> étage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D’une entrée d’eau dans le tuyau de moyenne pression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Q22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8353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Les pannes ou dysfonctionnements du 2</a:t>
            </a:r>
            <a:r>
              <a:rPr lang="fr-FR" altLang="fr-FR" b="1" baseline="30000"/>
              <a:t>ème</a:t>
            </a:r>
            <a:r>
              <a:rPr lang="fr-FR" altLang="fr-FR" b="1"/>
              <a:t> étage se traduisent généralement par une entrée d’eau à l’inspiration.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Cela peut provenir :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>
                <a:solidFill>
                  <a:srgbClr val="FF0000"/>
                </a:solidFill>
              </a:rPr>
              <a:t> D’un embout percé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>
                <a:solidFill>
                  <a:srgbClr val="FF0000"/>
                </a:solidFill>
              </a:rPr>
              <a:t> D’une membrane défectueuse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>
                <a:solidFill>
                  <a:srgbClr val="FF0000"/>
                </a:solidFill>
              </a:rPr>
              <a:t> D’une fêlure du boitier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>
                <a:solidFill>
                  <a:srgbClr val="FF0000"/>
                </a:solidFill>
              </a:rPr>
              <a:t> D’une soupape d’expiration endommagée ou encrassée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La présence d’eau à l’inspiration peut être due à un manque d’étanchéité au niveau du 2</a:t>
            </a:r>
            <a:r>
              <a:rPr lang="fr-FR" altLang="fr-FR" sz="2400" b="1" baseline="30000">
                <a:solidFill>
                  <a:schemeClr val="accent2"/>
                </a:solidFill>
              </a:rPr>
              <a:t>ème</a:t>
            </a:r>
            <a:r>
              <a:rPr lang="fr-FR" altLang="fr-FR" sz="2400" b="1">
                <a:solidFill>
                  <a:schemeClr val="accent2"/>
                </a:solidFill>
              </a:rPr>
              <a:t> étage.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23 – Le matériel (3/5)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marL="609600" indent="-609600" eaLnBrk="1" hangingPunct="1"/>
            <a:r>
              <a:rPr lang="fr-FR" smtClean="0"/>
              <a:t>Pourquoi ne doit-on pas brancher le direct system seul sur un 1</a:t>
            </a:r>
            <a:r>
              <a:rPr lang="fr-FR" baseline="30000" smtClean="0"/>
              <a:t>er</a:t>
            </a:r>
            <a:r>
              <a:rPr lang="fr-FR" smtClean="0"/>
              <a:t> étage ?</a:t>
            </a:r>
          </a:p>
          <a:p>
            <a:pPr marL="609600" indent="-609600" eaLnBrk="1" hangingPunct="1"/>
            <a:endParaRPr 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Car le clapet aval n’assure pas la sécurité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Car le clapet amont n’assure pas la sécurité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On peut confondre avec la sortie HP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La MP ne serait pas suffisante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Q23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b="1"/>
              <a:t>Le direct system fonctionne sur le principe du clapet amont, ce qui n’assure pas de sécurité en cas de défaillance du 1</a:t>
            </a:r>
            <a:r>
              <a:rPr lang="fr-FR" b="1" baseline="30000"/>
              <a:t>er</a:t>
            </a:r>
            <a:r>
              <a:rPr lang="fr-FR" b="1"/>
              <a:t> étage.</a:t>
            </a:r>
          </a:p>
        </p:txBody>
      </p:sp>
      <p:pic>
        <p:nvPicPr>
          <p:cNvPr id="69638" name="Picture 8" descr="clap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205038"/>
            <a:ext cx="73453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24 – Le matériel (4/5)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smtClean="0"/>
              <a:t>Le point mort bas est :</a:t>
            </a:r>
          </a:p>
          <a:p>
            <a:pPr marL="609600" indent="-609600" eaLnBrk="1" hangingPunct="1"/>
            <a:endParaRPr 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La valeur minimale de gonflage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La limite de temps minimale de gonflage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L’espace mort du compresseur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La limite de course inférieure du piston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Q24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Il s’agit de la limite de course inférieure du piston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250825" y="14128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Effervescence – Philippe Martinod</a:t>
            </a:r>
          </a:p>
        </p:txBody>
      </p:sp>
      <p:pic>
        <p:nvPicPr>
          <p:cNvPr id="71687" name="Picture 9" descr="Schéma compres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989138"/>
            <a:ext cx="7850188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468313" y="54451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b="1"/>
              <a:t>      PMH                   Remplissage                 </a:t>
            </a:r>
            <a:r>
              <a:rPr lang="fr-FR" b="1">
                <a:solidFill>
                  <a:srgbClr val="FF0000"/>
                </a:solidFill>
              </a:rPr>
              <a:t>PMB</a:t>
            </a:r>
            <a:r>
              <a:rPr lang="fr-FR" b="1"/>
              <a:t>	          Compression</a:t>
            </a:r>
            <a:endParaRPr lang="fr-F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25 – Le matériel (5/5)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713788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Le compresseur a une température excessive, cela est dû à : 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Température d’aspiration trop élevée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Viscosité de l’huile trop faible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Niveau d’huile trop bas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Usure des roulements de vilebrequin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Q25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Une température excessive du compresseur peut être due à une température d’aspiration trop élevée, une viscosité de l’huile trop faible ou un niveau d’huile trop bas.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250825" y="242093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Effervescence – Philippe Martinod</a:t>
            </a:r>
          </a:p>
        </p:txBody>
      </p:sp>
      <p:pic>
        <p:nvPicPr>
          <p:cNvPr id="73735" name="Picture 9" descr="Température excessive compresse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141663"/>
            <a:ext cx="8912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9963" y="1627188"/>
            <a:ext cx="7431087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Q1 -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Doris Géant : mollusque de la classe des gastéropodes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250825" y="587692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DORIS</a:t>
            </a:r>
          </a:p>
        </p:txBody>
      </p:sp>
      <p:pic>
        <p:nvPicPr>
          <p:cNvPr id="19464" name="Picture 9" descr="hypselodoris_picta_picta-831_image6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55733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26 – Les accidents (1/5)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Quel accident suspectez-vous si l’on met la victime sous O</a:t>
            </a:r>
            <a:r>
              <a:rPr lang="fr-FR" altLang="fr-FR" baseline="-25000" smtClean="0"/>
              <a:t>2</a:t>
            </a:r>
            <a:r>
              <a:rPr lang="fr-FR" altLang="fr-FR" smtClean="0"/>
              <a:t>, qu’on lui fait boire de l’eau et qu’on lui propose de l’aspirine ?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Froid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Narcose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ADD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Surpression pulmonaire  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Q26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95288" y="1989138"/>
            <a:ext cx="83534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Une dose maximum de 500 mg d’aspirine ne peut favoriser une hémorragie 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La Commission Médicale de Prévention Nationale préconise strictement la même conduite en cas de surpression pulmonaire ou d’accident de décompression :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>
                <a:solidFill>
                  <a:srgbClr val="FF0000"/>
                </a:solidFill>
              </a:rPr>
              <a:t>O</a:t>
            </a:r>
            <a:r>
              <a:rPr lang="fr-FR" altLang="fr-FR" b="1" baseline="-25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fr-FR" altLang="fr-FR" b="1">
                <a:solidFill>
                  <a:srgbClr val="FF0000"/>
                </a:solidFill>
              </a:rPr>
              <a:t> – Eau plate – Aspirine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Une dose maximum de 500 mg d’aspirine ne peut favoriser une hémorragie mais permet d’éviter des complications en cas d’accident de décompression sous-jacent d’autant que les bulles d’air ont des effets très semblables aux bulles d’azote.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ADD et surpression pulmonaire.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27 – Les accidents (2/5)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marL="609600" indent="-609600" eaLnBrk="1" hangingPunct="1"/>
            <a:r>
              <a:rPr lang="fr-FR" smtClean="0"/>
              <a:t>Pourquoi doit-on réhydrater un plongeur victime d’un ADD ?</a:t>
            </a:r>
          </a:p>
          <a:p>
            <a:pPr marL="609600" indent="-609600" eaLnBrk="1" hangingPunct="1"/>
            <a:endParaRPr 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Car il y a des fuites plasmatiques dues aux lésions de la paroi vasculaire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Car il s’est déshydraté pendant l’immersion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Pour le faire uriner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Pour corriger la MDD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Q27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3534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On doit réhydrater un plongeur car il s’est déshydraté en plongée (diurèse d’immersion).</a:t>
            </a:r>
          </a:p>
          <a:p>
            <a:pPr eaLnBrk="0" hangingPunct="0">
              <a:spcBef>
                <a:spcPct val="20000"/>
              </a:spcBef>
            </a:pPr>
            <a:r>
              <a:rPr lang="fr-FR" sz="2400" b="1">
                <a:solidFill>
                  <a:schemeClr val="accent2"/>
                </a:solidFill>
              </a:rPr>
              <a:t>Lors d’un ADD, il y a lésion des cellules endothéliales qui recouvrent la paroi des vaisseaux. Celles-ci ne font plus étanchéité. Il y a donc perte plasmatique.</a:t>
            </a:r>
          </a:p>
          <a:p>
            <a:pPr eaLnBrk="0" hangingPunct="0">
              <a:spcBef>
                <a:spcPct val="20000"/>
              </a:spcBef>
            </a:pPr>
            <a:r>
              <a:rPr lang="fr-FR" sz="2400" b="1">
                <a:solidFill>
                  <a:schemeClr val="accent2"/>
                </a:solidFill>
              </a:rPr>
              <a:t>Pour corriger la MDD, il faut favoriser le transport de N</a:t>
            </a:r>
            <a:r>
              <a:rPr lang="fr-FR" sz="2400" b="1" baseline="-25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fr-FR" sz="2400" b="1">
                <a:solidFill>
                  <a:schemeClr val="accent2"/>
                </a:solidFill>
              </a:rPr>
              <a:t> au cœur droit et aux poumons en augmentant le volume sanguin.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28 – Les accidents (3/5)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L’essoufflement chez le plongeur débutant peut être dû à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Sa combinaison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Son palmage inefficace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Son stress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La profondeur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Q28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Les causes et facteurs favorisant l’essoufflement sont :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/>
              <a:t> </a:t>
            </a:r>
            <a:r>
              <a:rPr lang="fr-FR" altLang="fr-FR" b="1">
                <a:solidFill>
                  <a:srgbClr val="FF0000"/>
                </a:solidFill>
              </a:rPr>
              <a:t>L’effort inadapté</a:t>
            </a:r>
            <a:r>
              <a:rPr lang="fr-FR" altLang="fr-FR" b="1"/>
              <a:t> (mauvaise condition physique, lutte contre le courant …)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/>
              <a:t> </a:t>
            </a:r>
            <a:r>
              <a:rPr lang="fr-FR" altLang="fr-FR" b="1">
                <a:solidFill>
                  <a:srgbClr val="FF0000"/>
                </a:solidFill>
              </a:rPr>
              <a:t>Le stress</a:t>
            </a:r>
            <a:r>
              <a:rPr lang="fr-FR" altLang="fr-FR" b="1"/>
              <a:t> (visibilité, conditions météo …)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/>
              <a:t> </a:t>
            </a:r>
            <a:r>
              <a:rPr lang="fr-FR" altLang="fr-FR" b="1">
                <a:solidFill>
                  <a:srgbClr val="FF0000"/>
                </a:solidFill>
              </a:rPr>
              <a:t>Palmage</a:t>
            </a:r>
            <a:r>
              <a:rPr lang="fr-FR" altLang="fr-FR" b="1"/>
              <a:t> (manque de maîtrise technique, mauvais lestage)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fr-FR" altLang="fr-FR" b="1"/>
              <a:t> </a:t>
            </a:r>
            <a:r>
              <a:rPr lang="fr-FR" altLang="fr-FR" b="1">
                <a:solidFill>
                  <a:srgbClr val="FF0000"/>
                </a:solidFill>
              </a:rPr>
              <a:t>Combinaison inadaptée</a:t>
            </a:r>
            <a:r>
              <a:rPr lang="fr-FR" altLang="fr-FR" b="1"/>
              <a:t> (sensation oppressante ou inadaptée)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Plusieurs facteurs favorisant l’essoufflement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29 – Les accidents (4/5)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Qu’est ce que la classification dite « de Bordeaux » ?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Classification des ADD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Classification de la thermorégulation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Classification du St Emilion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Classification des noyades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Q29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835342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La classification dite « de Bordeaux » distingue 4 stades de noyade :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 u="sng"/>
              <a:t>Stade 1</a:t>
            </a:r>
            <a:r>
              <a:rPr lang="fr-FR" altLang="fr-FR" b="1"/>
              <a:t> : </a:t>
            </a:r>
            <a:r>
              <a:rPr lang="fr-FR" altLang="fr-FR" b="1">
                <a:solidFill>
                  <a:srgbClr val="FF0000"/>
                </a:solidFill>
              </a:rPr>
              <a:t>Aquastress</a:t>
            </a:r>
            <a:r>
              <a:rPr lang="fr-FR" altLang="fr-FR" b="1"/>
              <a:t> (le sujet a simplement bu la tasse)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 u="sng"/>
              <a:t>Stade 2</a:t>
            </a:r>
            <a:r>
              <a:rPr lang="fr-FR" altLang="fr-FR" b="1"/>
              <a:t> : </a:t>
            </a:r>
            <a:r>
              <a:rPr lang="fr-FR" altLang="fr-FR" b="1">
                <a:solidFill>
                  <a:srgbClr val="FF0000"/>
                </a:solidFill>
              </a:rPr>
              <a:t>Petit hypoxique</a:t>
            </a:r>
            <a:r>
              <a:rPr lang="fr-FR" altLang="fr-FR" b="1"/>
              <a:t> (inhalation d’une faible quantité de liquide / Troubles respiratoires)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 u="sng"/>
              <a:t>Stade 3</a:t>
            </a:r>
            <a:r>
              <a:rPr lang="fr-FR" altLang="fr-FR" b="1"/>
              <a:t> : </a:t>
            </a:r>
            <a:r>
              <a:rPr lang="fr-FR" altLang="fr-FR" b="1">
                <a:solidFill>
                  <a:srgbClr val="FF0000"/>
                </a:solidFill>
              </a:rPr>
              <a:t>Grand hypoxique</a:t>
            </a:r>
            <a:r>
              <a:rPr lang="fr-FR" altLang="fr-FR" b="1"/>
              <a:t> (le sujet est plus ou moins conscient / Troubles respiratoires importants / Œdème pulmonaire)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 u="sng"/>
              <a:t>Stade 4</a:t>
            </a:r>
            <a:r>
              <a:rPr lang="fr-FR" altLang="fr-FR" b="1"/>
              <a:t> : </a:t>
            </a:r>
            <a:r>
              <a:rPr lang="fr-FR" altLang="fr-FR" b="1">
                <a:solidFill>
                  <a:srgbClr val="FF0000"/>
                </a:solidFill>
              </a:rPr>
              <a:t>Grand anoxique</a:t>
            </a:r>
            <a:r>
              <a:rPr lang="fr-FR" altLang="fr-FR" b="1"/>
              <a:t> (Etat critique / Etat de mort apparente)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La classification dite « de Bordeaux » distingue 4 stades de noyade.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30 – Les accidents (5/5)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mtClean="0"/>
              <a:t>Un plongeur se refroidit par :</a:t>
            </a:r>
          </a:p>
          <a:p>
            <a:pPr marL="609600" indent="-609600" eaLnBrk="1" hangingPunct="1"/>
            <a:endParaRPr 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L’air inspiré sous pression 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Convection  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Conduction 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Subduction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z="2800" smtClean="0">
                <a:solidFill>
                  <a:schemeClr val="accent2"/>
                </a:solidFill>
              </a:rPr>
              <a:t>Séduction  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Q30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9" descr="Déperdition chale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685800"/>
            <a:ext cx="6192838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2 – Connaissance du milieu (2/5)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Qui n’est pas un gastéropode ?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Lièvre de mer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Doris dalmatien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Porcelaine	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Bernard l’ermite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Bigorneau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4725" y="2206625"/>
            <a:ext cx="7426325" cy="164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31 – La physique (1/5)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dirty="0" smtClean="0"/>
              <a:t>Lorsqu’un rayon lumineux traverse l’eau, il subit :</a:t>
            </a:r>
          </a:p>
          <a:p>
            <a:pPr marL="609600" indent="-609600" eaLnBrk="1" hangingPunct="1">
              <a:buFontTx/>
              <a:buNone/>
            </a:pPr>
            <a:endParaRPr lang="fr-FR" altLang="fr-FR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La réflexion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La réfraction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L’absorption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La diffusion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La distorsion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Q31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353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>
                <a:solidFill>
                  <a:srgbClr val="FF0000"/>
                </a:solidFill>
              </a:rPr>
              <a:t>La réflexion</a:t>
            </a:r>
            <a:r>
              <a:rPr lang="fr-FR" altLang="fr-FR" b="1"/>
              <a:t> : une partie de la lumière est réfléchie par l’eau. Elle ne pénètre pas.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>
                <a:solidFill>
                  <a:srgbClr val="FF0000"/>
                </a:solidFill>
              </a:rPr>
              <a:t>La réfraction</a:t>
            </a:r>
            <a:r>
              <a:rPr lang="fr-FR" altLang="fr-FR" b="1"/>
              <a:t> : le rayon lumineux est dévié au passage air/eau.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>
                <a:solidFill>
                  <a:srgbClr val="FF0000"/>
                </a:solidFill>
              </a:rPr>
              <a:t>L’absorption</a:t>
            </a:r>
            <a:r>
              <a:rPr lang="fr-FR" altLang="fr-FR" b="1"/>
              <a:t> : l’intensité lumineuse diminue rapidement.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>
                <a:solidFill>
                  <a:srgbClr val="FF0000"/>
                </a:solidFill>
              </a:rPr>
              <a:t>La diffusion</a:t>
            </a:r>
            <a:r>
              <a:rPr lang="fr-FR" altLang="fr-FR" b="1"/>
              <a:t> : les rayons lumineux sont déviés à cause des particules.</a:t>
            </a:r>
            <a:endParaRPr lang="fr-FR" altLang="fr-FR" b="1">
              <a:solidFill>
                <a:srgbClr val="FF0000"/>
              </a:solidFill>
            </a:endParaRPr>
          </a:p>
        </p:txBody>
      </p:sp>
      <p:pic>
        <p:nvPicPr>
          <p:cNvPr id="88070" name="Picture 9" descr="Lumiè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560638"/>
            <a:ext cx="47529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32 – La physique (2/5)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Les couleurs sont absorbées de manière sélective par l’eau :</a:t>
            </a:r>
          </a:p>
          <a:p>
            <a:pPr marL="609600" indent="-609600" eaLnBrk="1" hangingPunct="1">
              <a:buFontTx/>
              <a:buNone/>
            </a:pPr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rouges avant les jaunes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violets avant les jaunes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verts avant les jaunes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Les oranges avant les jaunes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Q32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787900" y="2276475"/>
            <a:ext cx="403225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Les rouges disparaissent vers 5 m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Les orangés de 10 à 15 m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Les violets vers 20 m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Les jaunes de 15 à 25 m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Les verts au-delà de 40m</a:t>
            </a:r>
          </a:p>
        </p:txBody>
      </p:sp>
      <p:pic>
        <p:nvPicPr>
          <p:cNvPr id="90118" name="Picture 9" descr="Lumiè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762000"/>
            <a:ext cx="26797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33 – La physique (3/5)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Dans un modèle haldanien, la période est :</a:t>
            </a:r>
          </a:p>
          <a:p>
            <a:pPr marL="609600" indent="-609600" eaLnBrk="1" hangingPunct="1">
              <a:buFontTx/>
              <a:buNone/>
            </a:pPr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nécessaire pour qu’un compartiment absorbe la moitié du gradient de pression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nécessaire pour que la quantité maximale d’azote puisse être dissoute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pour atteindre la moitié du taux de saturation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Le temps égal à la moitié du nombre de compartiments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Q33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0" y="2492375"/>
            <a:ext cx="33845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Le temps nécessaire pour qu’un compartiment absorbe la moitié du gradient de pression est caractéristique du compartiment considéré.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Indépendant de la valeur du gradient, ce temps est une constante appelée période.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748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La période est le temps nécessaire pour qu’un compartiment absorbe la moitié du gradient de pression.</a:t>
            </a:r>
          </a:p>
        </p:txBody>
      </p:sp>
      <p:pic>
        <p:nvPicPr>
          <p:cNvPr id="9216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628775"/>
            <a:ext cx="461803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34 – La physique (4/5)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smtClean="0"/>
              <a:t>Pour gonfler le plus possible une bouteille à l’aide de 2 tampons ayant des pressions différentes, je commence par équilibrer avec :</a:t>
            </a:r>
          </a:p>
          <a:p>
            <a:pPr marL="609600" indent="-609600" eaLnBrk="1" hangingPunct="1">
              <a:buFontTx/>
              <a:buNone/>
            </a:pPr>
            <a:endParaRPr 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le tampon ayant la plus faible pression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le tampon ayant la plus forte pression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c’est égal car (a) et (b) donnent le même résultat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j’équilibre d’abord les tampons entre eux</a:t>
            </a:r>
            <a:endParaRPr lang="fr-FR" sz="2800" smtClean="0">
              <a:solidFill>
                <a:schemeClr val="accent2"/>
              </a:solidFill>
            </a:endParaRP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Q34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Image 8" descr="exercices_physique_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988" y="5472113"/>
            <a:ext cx="1295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ZoneTexte 7"/>
          <p:cNvSpPr txBox="1">
            <a:spLocks noChangeArrowheads="1"/>
          </p:cNvSpPr>
          <p:nvPr/>
        </p:nvSpPr>
        <p:spPr bwMode="auto">
          <a:xfrm>
            <a:off x="4967288" y="1655763"/>
            <a:ext cx="417671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 </a:t>
            </a:r>
            <a:r>
              <a:rPr lang="fr-FR" sz="1400" b="1">
                <a:solidFill>
                  <a:srgbClr val="0070C0"/>
                </a:solidFill>
              </a:rPr>
              <a:t>2</a:t>
            </a:r>
            <a:r>
              <a:rPr lang="fr-FR" sz="1400" b="1" baseline="30000">
                <a:solidFill>
                  <a:srgbClr val="0070C0"/>
                </a:solidFill>
              </a:rPr>
              <a:t>eme</a:t>
            </a:r>
            <a:r>
              <a:rPr lang="fr-FR" sz="1400" b="1">
                <a:solidFill>
                  <a:srgbClr val="0070C0"/>
                </a:solidFill>
              </a:rPr>
              <a:t> cas : b) Je commence à équilibrer avec le tampon ayant la pression la plus forte. </a:t>
            </a:r>
          </a:p>
          <a:p>
            <a:r>
              <a:rPr lang="fr-FR" sz="1400" b="1" i="1"/>
              <a:t>Bloc et tampon 2</a:t>
            </a:r>
          </a:p>
          <a:p>
            <a:r>
              <a:rPr lang="fr-FR" sz="1400"/>
              <a:t>Pb x Vb +  Pt2 x Vt2 = Ptot x Vtot</a:t>
            </a:r>
          </a:p>
          <a:p>
            <a:r>
              <a:rPr lang="en-GB" sz="1400"/>
              <a:t>10 x 10 + 250 x 50 = Ptotal x (50 + 10)</a:t>
            </a:r>
            <a:endParaRPr lang="fr-FR" sz="1400"/>
          </a:p>
          <a:p>
            <a:r>
              <a:rPr lang="en-GB" sz="1400" b="1"/>
              <a:t>Ptotal</a:t>
            </a:r>
            <a:r>
              <a:rPr lang="en-GB" sz="1400"/>
              <a:t> = 12700 /60 </a:t>
            </a:r>
            <a:r>
              <a:rPr lang="en-GB" sz="1400" b="1"/>
              <a:t>=  212 bar</a:t>
            </a:r>
            <a:endParaRPr lang="fr-FR" sz="1400"/>
          </a:p>
          <a:p>
            <a:r>
              <a:rPr lang="en-GB" sz="1400" b="1" i="1"/>
              <a:t>Bloc et tampon 1</a:t>
            </a:r>
            <a:endParaRPr lang="fr-FR" sz="1400" b="1" i="1"/>
          </a:p>
          <a:p>
            <a:r>
              <a:rPr lang="en-GB" sz="1400"/>
              <a:t>Pb x Vb + Pt1 x Vt1 = Ptot x Vtot</a:t>
            </a:r>
            <a:endParaRPr lang="fr-FR" sz="1400"/>
          </a:p>
          <a:p>
            <a:r>
              <a:rPr lang="en-GB" sz="1400"/>
              <a:t>212 x 10 + 200 x 50 = Ptotal x (50 + 10)</a:t>
            </a:r>
            <a:endParaRPr lang="fr-FR" sz="1400"/>
          </a:p>
          <a:p>
            <a:r>
              <a:rPr lang="en-GB" sz="1400" b="1"/>
              <a:t>Ptotal</a:t>
            </a:r>
            <a:r>
              <a:rPr lang="en-GB" sz="1400"/>
              <a:t> = 12120 /60 </a:t>
            </a:r>
            <a:r>
              <a:rPr lang="en-GB" sz="1400" b="1"/>
              <a:t>=  </a:t>
            </a:r>
            <a:r>
              <a:rPr lang="en-GB" sz="1400" b="1">
                <a:solidFill>
                  <a:schemeClr val="accent2"/>
                </a:solidFill>
              </a:rPr>
              <a:t>202 bar</a:t>
            </a:r>
            <a:endParaRPr lang="fr-FR" sz="1400">
              <a:solidFill>
                <a:schemeClr val="accent2"/>
              </a:solidFill>
            </a:endParaRPr>
          </a:p>
          <a:p>
            <a:r>
              <a:rPr lang="en-GB" sz="1400"/>
              <a:t> </a:t>
            </a:r>
            <a:endParaRPr lang="fr-FR" sz="1400"/>
          </a:p>
          <a:p>
            <a:r>
              <a:rPr lang="fr-FR" sz="1400" b="1">
                <a:solidFill>
                  <a:srgbClr val="0070C0"/>
                </a:solidFill>
              </a:rPr>
              <a:t>3</a:t>
            </a:r>
            <a:r>
              <a:rPr lang="fr-FR" sz="1400" b="1" baseline="30000">
                <a:solidFill>
                  <a:srgbClr val="0070C0"/>
                </a:solidFill>
              </a:rPr>
              <a:t>eme</a:t>
            </a:r>
            <a:r>
              <a:rPr lang="fr-FR" sz="1400" b="1">
                <a:solidFill>
                  <a:srgbClr val="0070C0"/>
                </a:solidFill>
              </a:rPr>
              <a:t> cas : d) Je commence à équilibrer les 2 tampons. </a:t>
            </a:r>
          </a:p>
          <a:p>
            <a:r>
              <a:rPr lang="fr-FR" sz="1400" b="1" i="1"/>
              <a:t>tampon 1 et tampon 2</a:t>
            </a:r>
          </a:p>
          <a:p>
            <a:r>
              <a:rPr lang="fr-FR" sz="1400"/>
              <a:t>Pt1 x Vt2 +  Pt2 x Vt2 = Ptot x Vtot</a:t>
            </a:r>
          </a:p>
          <a:p>
            <a:r>
              <a:rPr lang="en-GB" sz="1400"/>
              <a:t>200 x 50 + 250 x 50 = Ptotal x (50 + 50)	</a:t>
            </a:r>
            <a:endParaRPr lang="fr-FR" sz="1400"/>
          </a:p>
          <a:p>
            <a:r>
              <a:rPr lang="en-GB" sz="1400" b="1"/>
              <a:t>Ptotal</a:t>
            </a:r>
            <a:r>
              <a:rPr lang="en-GB" sz="1400"/>
              <a:t> = 22500 /100 </a:t>
            </a:r>
            <a:r>
              <a:rPr lang="en-GB" sz="1400" b="1"/>
              <a:t>=  225 bar</a:t>
            </a:r>
            <a:endParaRPr lang="fr-FR" sz="1400"/>
          </a:p>
          <a:p>
            <a:r>
              <a:rPr lang="en-GB" sz="1400" b="1" i="1"/>
              <a:t>Bloc et tampons</a:t>
            </a:r>
            <a:endParaRPr lang="fr-FR" sz="1400" b="1" i="1"/>
          </a:p>
          <a:p>
            <a:r>
              <a:rPr lang="en-GB" sz="1400"/>
              <a:t>Pb x Vb + Pt x Vt = Ptot x Vtot</a:t>
            </a:r>
            <a:endParaRPr lang="fr-FR" sz="1400"/>
          </a:p>
          <a:p>
            <a:r>
              <a:rPr lang="en-GB" sz="1400"/>
              <a:t>10 x 10 + 225 x 100 = Ptotal x (100 + 10)</a:t>
            </a:r>
            <a:endParaRPr lang="fr-FR" sz="1400"/>
          </a:p>
          <a:p>
            <a:r>
              <a:rPr lang="en-GB" sz="1400" b="1"/>
              <a:t>Ptotal</a:t>
            </a:r>
            <a:r>
              <a:rPr lang="en-GB" sz="1400"/>
              <a:t> = 22600 /110 </a:t>
            </a:r>
            <a:r>
              <a:rPr lang="en-GB" sz="1400" b="1"/>
              <a:t>=  </a:t>
            </a:r>
            <a:r>
              <a:rPr lang="en-GB" sz="1400" b="1">
                <a:solidFill>
                  <a:schemeClr val="accent2"/>
                </a:solidFill>
              </a:rPr>
              <a:t>205 bar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94215" name="Rectangle 3"/>
          <p:cNvSpPr>
            <a:spLocks noChangeArrowheads="1"/>
          </p:cNvSpPr>
          <p:nvPr/>
        </p:nvSpPr>
        <p:spPr bwMode="auto">
          <a:xfrm>
            <a:off x="179388" y="692150"/>
            <a:ext cx="87852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fr-FR" sz="2000" b="1">
                <a:solidFill>
                  <a:schemeClr val="accent2"/>
                </a:solidFill>
              </a:rPr>
              <a:t>Pour gonfler le plus possible une bouteille à l’aide de 2 tampons ayant des pressions différentes, je commence par équilibrer avec le tampon ayant la plus faible pression.</a:t>
            </a:r>
          </a:p>
        </p:txBody>
      </p:sp>
      <p:sp>
        <p:nvSpPr>
          <p:cNvPr id="94216" name="ZoneTexte 6"/>
          <p:cNvSpPr txBox="1">
            <a:spLocks noChangeArrowheads="1"/>
          </p:cNvSpPr>
          <p:nvPr/>
        </p:nvSpPr>
        <p:spPr bwMode="auto">
          <a:xfrm>
            <a:off x="179388" y="1917700"/>
            <a:ext cx="43211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accent2"/>
                </a:solidFill>
              </a:rPr>
              <a:t>Exemple :</a:t>
            </a:r>
          </a:p>
          <a:p>
            <a:r>
              <a:rPr lang="en-GB" sz="1400"/>
              <a:t>b : bloc 		Vb = 10 l	Pb = 10 bar</a:t>
            </a:r>
            <a:endParaRPr lang="fr-FR" sz="1400"/>
          </a:p>
          <a:p>
            <a:r>
              <a:rPr lang="fr-FR" sz="1400"/>
              <a:t>t1 : tampon 1 	Vt1 = 50 l	Pt1 = 200 bar</a:t>
            </a:r>
          </a:p>
          <a:p>
            <a:r>
              <a:rPr lang="fr-FR" sz="1400"/>
              <a:t>t2 : tampon 2 	Vt2 = 50 l	Pt2 = 250 bar</a:t>
            </a:r>
          </a:p>
          <a:p>
            <a:r>
              <a:rPr lang="fr-FR" sz="1400"/>
              <a:t> </a:t>
            </a:r>
          </a:p>
          <a:p>
            <a:r>
              <a:rPr lang="fr-FR" sz="1400"/>
              <a:t>On utilise la loi de Mariotte </a:t>
            </a:r>
            <a:r>
              <a:rPr lang="fr-FR" sz="1400" b="1"/>
              <a:t>P1 x V1 = P2 x V2  = cte</a:t>
            </a:r>
            <a:r>
              <a:rPr lang="fr-FR" sz="1400"/>
              <a:t>      </a:t>
            </a:r>
            <a:r>
              <a:rPr lang="fr-FR" sz="1400" b="1"/>
              <a:t>P1 x V1 + P2 x V2 = Ptotal  x Vtotal</a:t>
            </a:r>
          </a:p>
          <a:p>
            <a:endParaRPr lang="fr-FR" sz="1400"/>
          </a:p>
          <a:p>
            <a:r>
              <a:rPr lang="fr-FR" sz="1400" b="1">
                <a:solidFill>
                  <a:srgbClr val="0070C0"/>
                </a:solidFill>
              </a:rPr>
              <a:t>1</a:t>
            </a:r>
            <a:r>
              <a:rPr lang="fr-FR" sz="1400" b="1" baseline="30000">
                <a:solidFill>
                  <a:srgbClr val="0070C0"/>
                </a:solidFill>
              </a:rPr>
              <a:t>er</a:t>
            </a:r>
            <a:r>
              <a:rPr lang="fr-FR" sz="1400" b="1">
                <a:solidFill>
                  <a:srgbClr val="0070C0"/>
                </a:solidFill>
              </a:rPr>
              <a:t> cas : a) Je commence à équilibrer avec le tampon ayant la pression la plus faible. </a:t>
            </a:r>
          </a:p>
          <a:p>
            <a:r>
              <a:rPr lang="fr-FR" sz="1400" b="1" i="1"/>
              <a:t>Bloc et tampon 1</a:t>
            </a:r>
          </a:p>
          <a:p>
            <a:r>
              <a:rPr lang="fr-FR" sz="1400"/>
              <a:t>Pb x Vb +  Pt2 x Vt2 = Ptot x Vtot</a:t>
            </a:r>
          </a:p>
          <a:p>
            <a:r>
              <a:rPr lang="en-GB" sz="1400"/>
              <a:t>10 x 10 + 200 x 50 = Ptotal x (50 + 10)</a:t>
            </a:r>
            <a:endParaRPr lang="fr-FR" sz="1400"/>
          </a:p>
          <a:p>
            <a:r>
              <a:rPr lang="en-GB" sz="1400" b="1"/>
              <a:t>Ptotal</a:t>
            </a:r>
            <a:r>
              <a:rPr lang="en-GB" sz="1400"/>
              <a:t> = 10100 /60 </a:t>
            </a:r>
            <a:r>
              <a:rPr lang="en-GB" sz="1400" b="1"/>
              <a:t>=  168 bar</a:t>
            </a:r>
            <a:endParaRPr lang="fr-FR" sz="1400"/>
          </a:p>
          <a:p>
            <a:r>
              <a:rPr lang="en-GB" sz="1400" b="1" i="1"/>
              <a:t>Bloc et tampon 2</a:t>
            </a:r>
            <a:endParaRPr lang="fr-FR" sz="1400" b="1" i="1"/>
          </a:p>
          <a:p>
            <a:r>
              <a:rPr lang="en-GB" sz="1400"/>
              <a:t>Pb x Vb + Pt1 x Vt1 = Ptot x Vtot</a:t>
            </a:r>
            <a:endParaRPr lang="fr-FR" sz="1400"/>
          </a:p>
          <a:p>
            <a:r>
              <a:rPr lang="en-GB" sz="1400"/>
              <a:t>168 x 10 + 250 x 50 = Ptotal x (50 + 10)</a:t>
            </a:r>
            <a:endParaRPr lang="fr-FR" sz="1400"/>
          </a:p>
          <a:p>
            <a:r>
              <a:rPr lang="en-GB" sz="1400" b="1"/>
              <a:t>Ptotal</a:t>
            </a:r>
            <a:r>
              <a:rPr lang="en-GB" sz="1400"/>
              <a:t> = 14180 /60 </a:t>
            </a:r>
            <a:r>
              <a:rPr lang="en-GB" sz="1400" b="1"/>
              <a:t>=  </a:t>
            </a:r>
            <a:r>
              <a:rPr lang="en-GB" sz="1400" b="1">
                <a:solidFill>
                  <a:srgbClr val="FF0000"/>
                </a:solidFill>
              </a:rPr>
              <a:t>236 bar</a:t>
            </a:r>
            <a:endParaRPr lang="fr-FR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35 – La physique (5/5)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La pression dans un bloc est égale à 200b à 15°C. Laissée au soleil, sa température s’élève à 50°C. Quelle est la pression dans le bloc ?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211 b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183 b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192 b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224 b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Q2 -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81725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971550" y="2997200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395288" y="8366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Bernard l’ermite : crustacé de Méditerranée</a:t>
            </a:r>
            <a:endParaRPr lang="fr-FR"/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250825" y="5734050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0000FF"/>
                </a:solidFill>
              </a:rPr>
              <a:t>Ressources : DORIS</a:t>
            </a:r>
          </a:p>
        </p:txBody>
      </p:sp>
      <p:pic>
        <p:nvPicPr>
          <p:cNvPr id="21512" name="Picture 10" descr="dardanus_arrosor-dh11_image6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557338"/>
            <a:ext cx="511175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Q35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619250" y="2492375"/>
            <a:ext cx="55086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b="1"/>
              <a:t>A 22°C la température absolue est de :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15 + 273 = 288 K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A 50°C la température asbolue est de :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50 + 273 = 323 K</a:t>
            </a:r>
          </a:p>
          <a:p>
            <a:pPr eaLnBrk="0" hangingPunct="0">
              <a:spcBef>
                <a:spcPct val="20000"/>
              </a:spcBef>
            </a:pPr>
            <a:endParaRPr lang="fr-FR" altLang="fr-FR" b="1"/>
          </a:p>
          <a:p>
            <a:pPr eaLnBrk="0" hangingPunct="0">
              <a:spcBef>
                <a:spcPct val="20000"/>
              </a:spcBef>
            </a:pPr>
            <a:r>
              <a:rPr lang="fr-FR" altLang="fr-FR" b="1"/>
              <a:t>P/323 = 200/288 </a:t>
            </a:r>
            <a:r>
              <a:rPr lang="fr-FR" altLang="fr-FR" b="1">
                <a:sym typeface="Wingdings" pitchFamily="2" charset="2"/>
              </a:rPr>
              <a:t> P = 200/288 x 323 = 224,3 b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7487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T°C + 273 = T°K</a:t>
            </a:r>
          </a:p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224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331913" y="1268413"/>
            <a:ext cx="6553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Les connaissances fédérales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36 – Connaissances fédérales (1/5)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2 mois est le délai de déclaration à la CTR pour :</a:t>
            </a:r>
          </a:p>
          <a:p>
            <a:pPr marL="609600" indent="-609600" eaLnBrk="1" hangingPunct="1">
              <a:buFontTx/>
              <a:buNone/>
            </a:pPr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Examen initiateur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Examen GP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Examen MF1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TSI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Q36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188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Examen GP</a:t>
            </a: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1071563" y="1428750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Manuel de Formation Technique</a:t>
            </a:r>
          </a:p>
        </p:txBody>
      </p:sp>
      <p:sp>
        <p:nvSpPr>
          <p:cNvPr id="99335" name="Text Box 5"/>
          <p:cNvSpPr txBox="1">
            <a:spLocks noChangeArrowheads="1"/>
          </p:cNvSpPr>
          <p:nvPr/>
        </p:nvSpPr>
        <p:spPr bwMode="auto">
          <a:xfrm>
            <a:off x="857250" y="2286000"/>
            <a:ext cx="74295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Examen initiateur</a:t>
            </a:r>
            <a:r>
              <a:rPr lang="fr-FR" altLang="fr-FR" sz="2400" b="1"/>
              <a:t> : 1 mois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Examen Guide de Palanquée</a:t>
            </a:r>
            <a:r>
              <a:rPr lang="fr-FR" altLang="fr-FR" sz="2400" b="1"/>
              <a:t> : </a:t>
            </a:r>
            <a:r>
              <a:rPr lang="fr-FR" altLang="fr-FR" sz="2400" b="1">
                <a:solidFill>
                  <a:srgbClr val="FF0000"/>
                </a:solidFill>
              </a:rPr>
              <a:t>2 mois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Examen MF1</a:t>
            </a:r>
            <a:r>
              <a:rPr lang="fr-FR" altLang="fr-FR" sz="2400" b="1"/>
              <a:t> : pas de délai, organisé par une CTR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Tuteur initiateur</a:t>
            </a:r>
            <a:r>
              <a:rPr lang="fr-FR" altLang="fr-FR" sz="2400" b="1"/>
              <a:t> : pas de délai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37 – Connaissances fédérales (2/5)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La pratique de la plongée scaphandre enfant est prohibée lorsque la température de l’eau est inférieure à :</a:t>
            </a:r>
          </a:p>
          <a:p>
            <a:pPr marL="609600" indent="-609600" eaLnBrk="1" hangingPunct="1">
              <a:buFontTx/>
              <a:buNone/>
            </a:pPr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12°C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15°C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18°C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23°C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Q37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12°C</a:t>
            </a:r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2916238" y="7651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Manuel de Formation Technique</a:t>
            </a:r>
          </a:p>
        </p:txBody>
      </p:sp>
      <p:sp>
        <p:nvSpPr>
          <p:cNvPr id="101383" name="Text Box 5"/>
          <p:cNvSpPr txBox="1">
            <a:spLocks noChangeArrowheads="1"/>
          </p:cNvSpPr>
          <p:nvPr/>
        </p:nvSpPr>
        <p:spPr bwMode="auto">
          <a:xfrm>
            <a:off x="1116013" y="2492375"/>
            <a:ext cx="70564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« La pratique de l’activité est prohibée lorsque la température de l’eau est inférieure à 12°C. Lorsque la température de l’eau est inférieure à 23°C, la durée de la plongée ne doit pas excéder 25 minutes. »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38 – Connaissances fédérales (3/5)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dirty="0" smtClean="0"/>
              <a:t>Dans l’équipe de délibération d’un jury MF1, il peut y avoir un :</a:t>
            </a:r>
          </a:p>
          <a:p>
            <a:pPr marL="609600" indent="-609600" eaLnBrk="1" hangingPunct="1">
              <a:buFontTx/>
              <a:buNone/>
            </a:pPr>
            <a:endParaRPr lang="fr-FR" altLang="fr-FR" dirty="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N2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N3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E2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dirty="0" smtClean="0">
                <a:solidFill>
                  <a:schemeClr val="accent2"/>
                </a:solidFill>
              </a:rPr>
              <a:t>E3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Q38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Tous</a:t>
            </a: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2916238" y="7651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Manuel de Formation Technique</a:t>
            </a:r>
          </a:p>
        </p:txBody>
      </p:sp>
      <p:sp>
        <p:nvSpPr>
          <p:cNvPr id="103431" name="Text Box 5"/>
          <p:cNvSpPr txBox="1">
            <a:spLocks noChangeArrowheads="1"/>
          </p:cNvSpPr>
          <p:nvPr/>
        </p:nvSpPr>
        <p:spPr bwMode="auto">
          <a:xfrm>
            <a:off x="1042988" y="1557338"/>
            <a:ext cx="7056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Les jurys sont des MF2/BEES2.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Règlement et charte des examens régionaux</a:t>
            </a:r>
            <a:r>
              <a:rPr lang="fr-FR" altLang="fr-FR" sz="2400" b="1"/>
              <a:t> :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« Le président du comité directeur régional ou son représentant est membre de droit du jury MF1… Il participe à la délibération finale du jury. »</a:t>
            </a:r>
          </a:p>
          <a:p>
            <a:pPr eaLnBrk="0" hangingPunct="0">
              <a:spcBef>
                <a:spcPct val="20000"/>
              </a:spcBef>
            </a:pPr>
            <a:endParaRPr lang="fr-FR" altLang="fr-FR" sz="2400" b="1"/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Il peut donc être N1, N2, N3 …</a:t>
            </a:r>
          </a:p>
        </p:txBody>
      </p:sp>
      <p:sp>
        <p:nvSpPr>
          <p:cNvPr id="103432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Tous</a:t>
            </a:r>
          </a:p>
        </p:txBody>
      </p:sp>
      <p:sp>
        <p:nvSpPr>
          <p:cNvPr id="103433" name="Text Box 7"/>
          <p:cNvSpPr txBox="1">
            <a:spLocks noChangeArrowheads="1"/>
          </p:cNvSpPr>
          <p:nvPr/>
        </p:nvSpPr>
        <p:spPr bwMode="auto">
          <a:xfrm>
            <a:off x="2916238" y="7651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Manuel de Formation Technique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chemeClr val="accent2"/>
                </a:solidFill>
              </a:rPr>
              <a:t>39 – Connaissances fédérales (4/5)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2350" cy="5068887"/>
          </a:xfrm>
        </p:spPr>
        <p:txBody>
          <a:bodyPr/>
          <a:lstStyle/>
          <a:p>
            <a:pPr marL="609600" indent="-609600" eaLnBrk="1" hangingPunct="1"/>
            <a:r>
              <a:rPr lang="fr-FR" smtClean="0"/>
              <a:t>Combien de plongeur(s) de bronze un E1 peut-il emmener en enseignement ?</a:t>
            </a:r>
          </a:p>
          <a:p>
            <a:pPr marL="609600" indent="-609600" eaLnBrk="1" hangingPunct="1">
              <a:buFontTx/>
              <a:buNone/>
            </a:pPr>
            <a:endParaRPr 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0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1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2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3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4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0000"/>
                </a:solidFill>
              </a:rPr>
              <a:t>Q39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285750" y="714375"/>
            <a:ext cx="345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2 plongeurs de bronze</a:t>
            </a:r>
          </a:p>
        </p:txBody>
      </p:sp>
      <p:pic>
        <p:nvPicPr>
          <p:cNvPr id="105478" name="Picture 7" descr="Sans t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285875"/>
            <a:ext cx="79216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929063" y="785813"/>
            <a:ext cx="554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Manuel de Formation Technique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3 – Connaissance du milieu (3/5)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5473700" cy="5068887"/>
          </a:xfrm>
        </p:spPr>
        <p:txBody>
          <a:bodyPr/>
          <a:lstStyle/>
          <a:p>
            <a:pPr marL="609600" indent="-609600" eaLnBrk="1" hangingPunct="1"/>
            <a:r>
              <a:rPr lang="fr-FR" sz="2800" smtClean="0"/>
              <a:t>Qui n’est pas une éponge ?</a:t>
            </a:r>
          </a:p>
          <a:p>
            <a:pPr marL="609600" indent="-609600" eaLnBrk="1" hangingPunct="1"/>
            <a:endParaRPr lang="fr-FR" sz="2800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smtClean="0">
                <a:solidFill>
                  <a:schemeClr val="accent2"/>
                </a:solidFill>
              </a:rPr>
              <a:t>Axinelle</a:t>
            </a:r>
          </a:p>
          <a:p>
            <a:pPr marL="1371600" lvl="2" indent="-457200" eaLnBrk="1" hangingPunct="1">
              <a:buFontTx/>
              <a:buAutoNum type="alphaLcParenR"/>
            </a:pPr>
            <a:endParaRPr lang="fr-FR" smtClean="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AutoNum type="alphaLcParenR"/>
            </a:pPr>
            <a:endParaRPr lang="fr-FR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/>
            </a:pPr>
            <a:endParaRPr lang="fr-FR" sz="3200" smtClean="0">
              <a:solidFill>
                <a:schemeClr val="accent2"/>
              </a:solidFill>
            </a:endParaRPr>
          </a:p>
          <a:p>
            <a:pPr marL="1371600" lvl="2" indent="-457200" eaLnBrk="1" hangingPunct="1">
              <a:buFontTx/>
              <a:buAutoNum type="alphaLcParenR" startAt="2"/>
            </a:pPr>
            <a:r>
              <a:rPr lang="fr-FR" smtClean="0">
                <a:solidFill>
                  <a:schemeClr val="accent2"/>
                </a:solidFill>
              </a:rPr>
              <a:t>Cornée noire</a:t>
            </a:r>
          </a:p>
          <a:p>
            <a:pPr marL="1371600" lvl="2" indent="-457200" eaLnBrk="1" hangingPunct="1">
              <a:buFontTx/>
              <a:buNone/>
            </a:pPr>
            <a:endParaRPr lang="fr-FR" smtClean="0">
              <a:solidFill>
                <a:schemeClr val="accent2"/>
              </a:solidFill>
            </a:endParaRPr>
          </a:p>
        </p:txBody>
      </p:sp>
      <p:pic>
        <p:nvPicPr>
          <p:cNvPr id="22531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092825"/>
            <a:ext cx="16938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axinella_polypoides-aps4541_forumHomeCa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2636838"/>
            <a:ext cx="10858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scalarispongia_scalaris-vl-011_forumHomeCa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250" y="4652963"/>
            <a:ext cx="18002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halocynthia_papillosa-fa91_forumHomeCar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4652963"/>
            <a:ext cx="12477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43438" y="1628775"/>
            <a:ext cx="374491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endParaRPr lang="fr-FR" sz="2400"/>
          </a:p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r>
              <a:rPr lang="fr-FR" sz="2400">
                <a:solidFill>
                  <a:schemeClr val="accent2"/>
                </a:solidFill>
              </a:rPr>
              <a:t>Clatherine jaune</a:t>
            </a:r>
          </a:p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endParaRPr lang="fr-FR" sz="2400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endParaRPr lang="fr-FR" sz="2200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endParaRPr lang="fr-FR" sz="2200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endParaRPr lang="fr-FR" sz="2200">
              <a:solidFill>
                <a:schemeClr val="accent2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lphaLcParenR" startAt="3"/>
            </a:pPr>
            <a:r>
              <a:rPr lang="fr-FR" sz="2400">
                <a:solidFill>
                  <a:schemeClr val="accent2"/>
                </a:solidFill>
              </a:rPr>
              <a:t>Ascidie</a:t>
            </a:r>
          </a:p>
        </p:txBody>
      </p:sp>
      <p:pic>
        <p:nvPicPr>
          <p:cNvPr id="11280" name="Picture 16" descr="clathrina_clathrus-VL01_forumHomeCar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2781300"/>
            <a:ext cx="17287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40 – Connaissances fédérales (5/5)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Le pack découverte permet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3 plongées dans l’espace 0 – 12 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4 plongées : 2 dans l’espace 0 - 6 m et 2 dans l’espace 0 – 12 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4 plongées dans l’espace 0 – 6 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3 plongées dans l’espace 0 – 6 m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4 plongées dans l’espace 0 – 12 m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Q40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3 plongées dans l’espace 0 – 6 mètres</a:t>
            </a: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250825" y="1628775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i="1">
                <a:solidFill>
                  <a:srgbClr val="0000FF"/>
                </a:solidFill>
              </a:rPr>
              <a:t>Ressources : Manuel de Formation Technique</a:t>
            </a:r>
          </a:p>
        </p:txBody>
      </p:sp>
      <p:pic>
        <p:nvPicPr>
          <p:cNvPr id="107527" name="Picture 9" descr="Sans t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376488"/>
            <a:ext cx="8572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N4 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1143000"/>
            <a:ext cx="5359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4438" y="214313"/>
            <a:ext cx="6553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Programme essorage : Pédagogie générale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etour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285875" y="1643063"/>
            <a:ext cx="65532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0" dirty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Pédagogie générale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41 – Pédagogie générale (1/10)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Il est vrai que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acquis est toujours un pré requis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pré requis est toujours un acquis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acquis n’est jamais un pré requis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pré requis n’est jamais un acquis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Un pré requis et un acquis, c’est pareil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Q41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66960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Un pré requis est toujours un acquis.</a:t>
            </a:r>
          </a:p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C’est un acquis préliminaire nécessaire pour suivre efficacement une formation déterminée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42 – Pédagogie générale (2/10)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Un critère d’évaluation permet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De s’auto évaluer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Savoir comment réaliser l’exercice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D’atteindre un objectif intermédiaire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Savoir si l’action est réussie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De co-évaluer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Q42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7273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Un critère d’évaluation permet de s’auto évaluer, d’atteindre un objectif intermédiaire, de savoir si l’action est réussie et de co-évaluer</a:t>
            </a:r>
          </a:p>
        </p:txBody>
      </p:sp>
      <p:sp>
        <p:nvSpPr>
          <p:cNvPr id="113670" name="Text Box 5"/>
          <p:cNvSpPr txBox="1">
            <a:spLocks noChangeArrowheads="1"/>
          </p:cNvSpPr>
          <p:nvPr/>
        </p:nvSpPr>
        <p:spPr bwMode="auto">
          <a:xfrm>
            <a:off x="1071563" y="2781300"/>
            <a:ext cx="72866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Les critères d’évaluation sont des exigences et consignes données aux élèves pour indiquer le résultat d’une production.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Ex</a:t>
            </a:r>
            <a:r>
              <a:rPr lang="fr-FR" altLang="fr-FR" sz="2400" b="1"/>
              <a:t> : tu devras parcourir les 25m en 20 secondes minimum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Ils se doivent d’être observables, quantifiables et mesurables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chemeClr val="accent2"/>
                </a:solidFill>
              </a:rPr>
              <a:t>43 – Pédagogie générale (3/10)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068887"/>
          </a:xfrm>
        </p:spPr>
        <p:txBody>
          <a:bodyPr/>
          <a:lstStyle/>
          <a:p>
            <a:pPr marL="609600" indent="-609600" eaLnBrk="1" hangingPunct="1"/>
            <a:r>
              <a:rPr lang="fr-FR" altLang="fr-FR" smtClean="0"/>
              <a:t>« consignes données aux élèves pour les aider à acquérir la maîtrise des objectifs » est la définition de :</a:t>
            </a:r>
          </a:p>
          <a:p>
            <a:pPr marL="609600" indent="-609600" eaLnBrk="1" hangingPunct="1"/>
            <a:endParaRPr lang="fr-FR" altLang="fr-FR" smtClean="0"/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Critères de réalisation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Critères d’évaluation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Compétences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Perfectionnement</a:t>
            </a:r>
          </a:p>
          <a:p>
            <a:pPr marL="1371600" lvl="2" indent="-457200" eaLnBrk="1" hangingPunct="1">
              <a:buFontTx/>
              <a:buAutoNum type="alphaLcParenR"/>
            </a:pPr>
            <a:r>
              <a:rPr lang="fr-FR" altLang="fr-FR" sz="2800" smtClean="0">
                <a:solidFill>
                  <a:schemeClr val="accent2"/>
                </a:solidFill>
              </a:rPr>
              <a:t>Capacités</a:t>
            </a:r>
          </a:p>
        </p:txBody>
      </p:sp>
      <p:pic>
        <p:nvPicPr>
          <p:cNvPr id="4" name="Image 3" descr="a-suivr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tour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pon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6237288"/>
            <a:ext cx="1693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xplicati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26035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02625" cy="692150"/>
          </a:xfrm>
        </p:spPr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FF0000"/>
                </a:solidFill>
              </a:rPr>
              <a:t>Q43 – Réponse</a:t>
            </a:r>
          </a:p>
        </p:txBody>
      </p:sp>
      <p:pic>
        <p:nvPicPr>
          <p:cNvPr id="5" name="Image 4" descr="a-suiv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949950"/>
            <a:ext cx="833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etour.g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>
                <a:solidFill>
                  <a:schemeClr val="accent2"/>
                </a:solidFill>
              </a:rPr>
              <a:t>Critères de réalisation</a:t>
            </a:r>
          </a:p>
        </p:txBody>
      </p:sp>
      <p:sp>
        <p:nvSpPr>
          <p:cNvPr id="115718" name="Text Box 5"/>
          <p:cNvSpPr txBox="1">
            <a:spLocks noChangeArrowheads="1"/>
          </p:cNvSpPr>
          <p:nvPr/>
        </p:nvSpPr>
        <p:spPr bwMode="auto">
          <a:xfrm>
            <a:off x="1071563" y="2286000"/>
            <a:ext cx="72866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Les critères de réalisation se situent plutôt sur ce qu’il faut faire pour réaliser correctement ce qui est demandé.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/>
              <a:t>Les règles d’action sont le liant des critères de réalisation.</a:t>
            </a:r>
          </a:p>
          <a:p>
            <a:pPr eaLnBrk="0" hangingPunct="0">
              <a:spcBef>
                <a:spcPct val="20000"/>
              </a:spcBef>
            </a:pPr>
            <a:r>
              <a:rPr lang="fr-FR" altLang="fr-FR" sz="2400" b="1" u="sng"/>
              <a:t>Ex</a:t>
            </a:r>
            <a:r>
              <a:rPr lang="fr-FR" altLang="fr-FR" sz="2400" b="1"/>
              <a:t> : se stabiliser sans toucher le fond</a:t>
            </a:r>
            <a:endParaRPr lang="fr-FR" altLang="fr-FR" sz="2400" b="1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3913</Words>
  <Application>Microsoft Office PowerPoint</Application>
  <PresentationFormat>Affichage à l'écran (4:3)</PresentationFormat>
  <Paragraphs>751</Paragraphs>
  <Slides>116</Slides>
  <Notes>3</Notes>
  <HiddenSlides>51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116</vt:i4>
      </vt:variant>
    </vt:vector>
  </HeadingPairs>
  <TitlesOfParts>
    <vt:vector size="118" baseType="lpstr">
      <vt:lpstr>Modèle par défaut</vt:lpstr>
      <vt:lpstr>Photo Microsoft Photo Editor 3.0</vt:lpstr>
      <vt:lpstr>Diapositive 1</vt:lpstr>
      <vt:lpstr>Règles générales du  questionnaire</vt:lpstr>
      <vt:lpstr>Les différentes sections</vt:lpstr>
      <vt:lpstr>Diapositive 4</vt:lpstr>
      <vt:lpstr>1 – Connaissance du milieu (1/5)</vt:lpstr>
      <vt:lpstr>Q1 - Réponse</vt:lpstr>
      <vt:lpstr>2 – Connaissance du milieu (2/5)</vt:lpstr>
      <vt:lpstr>Q2 - Réponse</vt:lpstr>
      <vt:lpstr>3 – Connaissance du milieu (3/5)</vt:lpstr>
      <vt:lpstr>Q3 - Réponse</vt:lpstr>
      <vt:lpstr>4 – Connaissance du milieu (4/5)</vt:lpstr>
      <vt:lpstr>Q4 - Réponse</vt:lpstr>
      <vt:lpstr>5 – Connaissance du milieu (5/5)</vt:lpstr>
      <vt:lpstr>Q5 - Réponse</vt:lpstr>
      <vt:lpstr>Diapositive 15</vt:lpstr>
      <vt:lpstr>6 – Anat/Physio (1/5)</vt:lpstr>
      <vt:lpstr>Q6 - Réponse</vt:lpstr>
      <vt:lpstr>7 – Anat/Physio (2/5)</vt:lpstr>
      <vt:lpstr>Q7 - Réponse</vt:lpstr>
      <vt:lpstr>8 – Anat/Physio (3/5)</vt:lpstr>
      <vt:lpstr>Q8 - Réponse</vt:lpstr>
      <vt:lpstr>9 – Anat/Physio (4/5)</vt:lpstr>
      <vt:lpstr>Q9 - Réponse</vt:lpstr>
      <vt:lpstr>10 – Anat/Physio (5/5)</vt:lpstr>
      <vt:lpstr>Q10 - Réponse</vt:lpstr>
      <vt:lpstr>Diapositive 26</vt:lpstr>
      <vt:lpstr>11 – Réglementation (1/5)</vt:lpstr>
      <vt:lpstr>Q11 - Réponse</vt:lpstr>
      <vt:lpstr>12 – Réglementation (2/5)</vt:lpstr>
      <vt:lpstr>Q12 - Réponse</vt:lpstr>
      <vt:lpstr>13 – Réglementation (3/5)</vt:lpstr>
      <vt:lpstr>Q13 - Réponse</vt:lpstr>
      <vt:lpstr>14 – Réglementation (4/5)</vt:lpstr>
      <vt:lpstr>Q14 - Réponse</vt:lpstr>
      <vt:lpstr>15 – Réglementation (5/5)</vt:lpstr>
      <vt:lpstr>Q15 - Réponse</vt:lpstr>
      <vt:lpstr>Diapositive 37</vt:lpstr>
      <vt:lpstr>16 – La décompression (1/5)</vt:lpstr>
      <vt:lpstr>Q16 – Réponse</vt:lpstr>
      <vt:lpstr>17 – La décompression (2/5)</vt:lpstr>
      <vt:lpstr>Q17 – Réponse</vt:lpstr>
      <vt:lpstr>18 – La décompression (3/5)</vt:lpstr>
      <vt:lpstr>Q18 – Réponse</vt:lpstr>
      <vt:lpstr>19 – La décompression (4/5)</vt:lpstr>
      <vt:lpstr>Q19 – Réponse</vt:lpstr>
      <vt:lpstr>20 – La décompression (5/5)</vt:lpstr>
      <vt:lpstr>Q20 – Réponse</vt:lpstr>
      <vt:lpstr>Diapositive 48</vt:lpstr>
      <vt:lpstr>21 – Le matériel (1/5)</vt:lpstr>
      <vt:lpstr>Q21 – Réponse</vt:lpstr>
      <vt:lpstr>22 – Le matériel (2/5)</vt:lpstr>
      <vt:lpstr>Q22 – Réponse</vt:lpstr>
      <vt:lpstr>23 – Le matériel (3/5)</vt:lpstr>
      <vt:lpstr>Q23 – Réponse</vt:lpstr>
      <vt:lpstr>24 – Le matériel (4/5)</vt:lpstr>
      <vt:lpstr>Q24 – Réponse</vt:lpstr>
      <vt:lpstr>25 – Le matériel (5/5)</vt:lpstr>
      <vt:lpstr>Q25 – Réponse</vt:lpstr>
      <vt:lpstr>Diapositive 59</vt:lpstr>
      <vt:lpstr>26 – Les accidents (1/5)</vt:lpstr>
      <vt:lpstr>Q26 – Réponse</vt:lpstr>
      <vt:lpstr>27 – Les accidents (2/5)</vt:lpstr>
      <vt:lpstr>Q27 – Réponse</vt:lpstr>
      <vt:lpstr>28 – Les accidents (3/5)</vt:lpstr>
      <vt:lpstr>Q28 – Réponse</vt:lpstr>
      <vt:lpstr>29 – Les accidents (4/5)</vt:lpstr>
      <vt:lpstr>Q29 – Réponse</vt:lpstr>
      <vt:lpstr>30 – Les accidents (5/5)</vt:lpstr>
      <vt:lpstr>Q30 – Réponse</vt:lpstr>
      <vt:lpstr>Diapositive 70</vt:lpstr>
      <vt:lpstr>31 – La physique (1/5)</vt:lpstr>
      <vt:lpstr>Q31 – Réponse</vt:lpstr>
      <vt:lpstr>32 – La physique (2/5)</vt:lpstr>
      <vt:lpstr>Q32 – Réponse</vt:lpstr>
      <vt:lpstr>33 – La physique (3/5)</vt:lpstr>
      <vt:lpstr>Q33 – Réponse</vt:lpstr>
      <vt:lpstr>34 – La physique (4/5)</vt:lpstr>
      <vt:lpstr>Q34 – Réponse</vt:lpstr>
      <vt:lpstr>35 – La physique (5/5)</vt:lpstr>
      <vt:lpstr>Q35 – Réponse</vt:lpstr>
      <vt:lpstr>Diapositive 81</vt:lpstr>
      <vt:lpstr>36 – Connaissances fédérales (1/5)</vt:lpstr>
      <vt:lpstr>Q36 – Réponse</vt:lpstr>
      <vt:lpstr>37 – Connaissances fédérales (2/5)</vt:lpstr>
      <vt:lpstr>Q37 – Réponse</vt:lpstr>
      <vt:lpstr>38 – Connaissances fédérales (3/5)</vt:lpstr>
      <vt:lpstr>Q38 – Réponse</vt:lpstr>
      <vt:lpstr>39 – Connaissances fédérales (4/5)</vt:lpstr>
      <vt:lpstr>Q39 – Réponse</vt:lpstr>
      <vt:lpstr>40 – Connaissances fédérales (5/5)</vt:lpstr>
      <vt:lpstr>Q40 – Réponse</vt:lpstr>
      <vt:lpstr>Diapositive 92</vt:lpstr>
      <vt:lpstr>Diapositive 93</vt:lpstr>
      <vt:lpstr>41 – Pédagogie générale (1/10)</vt:lpstr>
      <vt:lpstr>Q41 – Réponse</vt:lpstr>
      <vt:lpstr>42 – Pédagogie générale (2/10)</vt:lpstr>
      <vt:lpstr>Q42 – Réponse</vt:lpstr>
      <vt:lpstr>43 – Pédagogie générale (3/10)</vt:lpstr>
      <vt:lpstr>Q43 – Réponse</vt:lpstr>
      <vt:lpstr>44 – Pédagogie générale (4/10)</vt:lpstr>
      <vt:lpstr>Q44 – Réponse</vt:lpstr>
      <vt:lpstr>45 – Pédagogie générale (5/10)</vt:lpstr>
      <vt:lpstr>Q45 – Réponse 1/2</vt:lpstr>
      <vt:lpstr>Q45 – Réponse 2/2</vt:lpstr>
      <vt:lpstr>46 – Pédagogie générale (6/10)</vt:lpstr>
      <vt:lpstr>Q46 – Réponse</vt:lpstr>
      <vt:lpstr>47 – Pédagogie générale (7/10)</vt:lpstr>
      <vt:lpstr>Q47 – Réponse</vt:lpstr>
      <vt:lpstr>48 – Pédagogie générale (8/10)</vt:lpstr>
      <vt:lpstr>Q48 – Réponse</vt:lpstr>
      <vt:lpstr>49 – Pédagogie générale (9/10)</vt:lpstr>
      <vt:lpstr>Q49 – Réponse</vt:lpstr>
      <vt:lpstr>50 – Pédagogie générale (10/10)</vt:lpstr>
      <vt:lpstr>Q50 – Réponse</vt:lpstr>
      <vt:lpstr>Diapositive 115</vt:lpstr>
      <vt:lpstr>Diapositive 116</vt:lpstr>
    </vt:vector>
  </TitlesOfParts>
  <Company>CTR AURA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Physique</dc:title>
  <dc:creator>Anne-Solange</dc:creator>
  <cp:lastModifiedBy>AnneSo</cp:lastModifiedBy>
  <cp:revision>729</cp:revision>
  <dcterms:created xsi:type="dcterms:W3CDTF">2011-09-30T05:43:29Z</dcterms:created>
  <dcterms:modified xsi:type="dcterms:W3CDTF">2017-12-28T18:26:05Z</dcterms:modified>
</cp:coreProperties>
</file>