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2" r:id="rId2"/>
    <p:sldId id="292" r:id="rId3"/>
    <p:sldId id="291" r:id="rId4"/>
    <p:sldId id="302" r:id="rId5"/>
    <p:sldId id="303" r:id="rId6"/>
    <p:sldId id="304" r:id="rId7"/>
    <p:sldId id="306" r:id="rId8"/>
    <p:sldId id="307" r:id="rId9"/>
    <p:sldId id="308" r:id="rId10"/>
    <p:sldId id="309" r:id="rId11"/>
  </p:sldIdLst>
  <p:sldSz cx="9907588" cy="6858000"/>
  <p:notesSz cx="6854825" cy="9871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FF9933"/>
    <a:srgbClr val="FF6600"/>
    <a:srgbClr val="99FF66"/>
    <a:srgbClr val="99FFCC"/>
    <a:srgbClr val="FFCC99"/>
    <a:srgbClr val="FFFFCC"/>
    <a:srgbClr val="FFCC66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939" autoAdjust="0"/>
  </p:normalViewPr>
  <p:slideViewPr>
    <p:cSldViewPr>
      <p:cViewPr varScale="1">
        <p:scale>
          <a:sx n="112" d="100"/>
          <a:sy n="112" d="100"/>
        </p:scale>
        <p:origin x="138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53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-369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50A48-9D2E-4E34-8D27-B7FF8EC4682A}" type="datetimeFigureOut">
              <a:rPr lang="fr-FR" smtClean="0"/>
              <a:t>28/01/2017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5775"/>
            <a:ext cx="29702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025" y="9375775"/>
            <a:ext cx="29702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F476D-41BA-49E5-8704-819F45691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583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6854825" cy="9871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686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r>
              <a:rPr lang="en-GB" altLang="fr-FR" sz="1200" smtClean="0">
                <a:solidFill>
                  <a:srgbClr val="000000"/>
                </a:solidFill>
              </a:rPr>
              <a:t>Formation MF 2° - I.D.F.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883025" y="0"/>
            <a:ext cx="29686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8437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52475" y="739775"/>
            <a:ext cx="5346700" cy="370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87888"/>
            <a:ext cx="5481638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9375775"/>
            <a:ext cx="29686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83025" y="9375775"/>
            <a:ext cx="29686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fld id="{0C04B973-9D04-42E9-AE18-33EFF6BD3550}" type="slidenum">
              <a:rPr lang="en-GB" altLang="fr-FR" sz="1200" smtClean="0">
                <a:solidFill>
                  <a:srgbClr val="000000"/>
                </a:solidFill>
              </a:rPr>
              <a:pPr algn="r" eaLnBrk="1" hangingPunct="1"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defRPr/>
              </a:pPr>
              <a:t>‹N°›</a:t>
            </a:fld>
            <a:endParaRPr lang="en-GB" altLang="fr-FR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9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611836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52771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68715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12953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754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772994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3625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28327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47650" y="381000"/>
            <a:ext cx="9412288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fr-FR" altLang="fr-FR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54013" y="488950"/>
            <a:ext cx="914082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fr-FR" altLang="fr-FR" smtClean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485900" y="3338513"/>
            <a:ext cx="6935788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fr-FR" altLang="fr-FR" sz="1800" smtClean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43069" y="857250"/>
            <a:ext cx="842145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98954" y="3567113"/>
            <a:ext cx="586199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D4D36-EAC6-4389-8645-5986D3E7877C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2200" y="6391275"/>
            <a:ext cx="31384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Révisons P4</a:t>
            </a:r>
          </a:p>
          <a:p>
            <a:pPr>
              <a:defRPr/>
            </a:pPr>
            <a:r>
              <a:rPr lang="fr-FR"/>
              <a:t>M. GORET IN 123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31088" y="6391275"/>
            <a:ext cx="1733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A1536-43A8-422E-916F-1F68BD5B05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08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23E66-6AEF-49BB-AE86-58808A80C9E6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54CB-6667-41F9-AE45-1EF12193F0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17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72917" y="188914"/>
            <a:ext cx="2084722" cy="57546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8752" y="188914"/>
            <a:ext cx="6089038" cy="57546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061-2304-4C5E-AF87-49F6889AD8D0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F93C-060B-4AB6-81B1-6CC8A9E8C8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05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bg>
      <p:bgPr>
        <a:gradFill rotWithShape="0">
          <a:gsLst>
            <a:gs pos="0">
              <a:srgbClr val="CCFFFF"/>
            </a:gs>
            <a:gs pos="25000">
              <a:srgbClr val="FFFFFF"/>
            </a:gs>
            <a:gs pos="75000">
              <a:srgbClr val="FFFFCC"/>
            </a:gs>
            <a:gs pos="100000">
              <a:srgbClr val="FFFF66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CEA2-8C5B-4042-A28D-D219B28ECC06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44DB3-49D0-4095-BFC5-A0AC2A2E16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0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FB14D-B49B-429A-83F7-63F929F18745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578B7-BD7B-4557-9207-1DDF604ACB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53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1" y="4406901"/>
            <a:ext cx="84214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1" y="2906713"/>
            <a:ext cx="84214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CFB9-1F12-416C-B0E8-CB690A49415C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7E3B-CFB5-4F3D-80FF-10B861C470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7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5632" y="1484314"/>
            <a:ext cx="3735986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6745" y="1484314"/>
            <a:ext cx="3737707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4349-C4F5-4C92-82DF-F80A9BFB64F9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3B2B-39B7-496D-8A31-E07B446467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15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80" y="274638"/>
            <a:ext cx="89168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79" y="1535113"/>
            <a:ext cx="43775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79" y="2174875"/>
            <a:ext cx="43775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917" y="1535113"/>
            <a:ext cx="43792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917" y="2174875"/>
            <a:ext cx="43792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73DF9-8162-479E-823E-9A776A9039CD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DC78-AE17-4F5F-9804-6D7858B66E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5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D867-C84D-4AD1-9C01-B4C5E740ABF3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0BDE-680F-4721-BB3B-CA08F8EBC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5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2C16-C5B3-452F-B584-343B744ABD45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2ADC-B45C-4379-8246-BD91DFE82F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24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80" y="273050"/>
            <a:ext cx="325952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92" y="273051"/>
            <a:ext cx="55386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80" y="1435101"/>
            <a:ext cx="325952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082E-8879-45EA-94CB-D0F00CF9C3FB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2D326-1A6F-4827-9CEC-044A16593A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57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956" y="4800600"/>
            <a:ext cx="5944553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956" y="612775"/>
            <a:ext cx="59445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956" y="5367338"/>
            <a:ext cx="59445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8EF2-4BD8-4C3F-A388-1DDC000F8265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C6746-7C19-4EE2-A3A0-A506829C44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8039100" y="0"/>
            <a:ext cx="1874838" cy="6858000"/>
            <a:chOff x="4667" y="0"/>
            <a:chExt cx="1090" cy="4320"/>
          </a:xfrm>
        </p:grpSpPr>
        <p:sp>
          <p:nvSpPr>
            <p:cNvPr id="1034" name="Rectangle 12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fr-FR" altLang="fr-FR" smtClean="0"/>
            </a:p>
          </p:txBody>
        </p:sp>
        <p:pic>
          <p:nvPicPr>
            <p:cNvPr id="1035" name="Picture 13" descr="hokusai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9150" y="188913"/>
            <a:ext cx="83391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484313"/>
            <a:ext cx="7639050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5500" y="6391275"/>
            <a:ext cx="222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1B13C147-586B-46AB-8D40-B23D909B143E}" type="datetime1">
              <a:rPr lang="fr-FR"/>
              <a:pPr>
                <a:defRPr/>
              </a:pPr>
              <a:t>28/01/2017</a:t>
            </a:fld>
            <a:endParaRPr lang="fr-F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403975"/>
            <a:ext cx="313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1088" y="640080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8D9E17CB-EA3E-4572-8053-8B795268AE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93675" y="260350"/>
            <a:ext cx="9561513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fr-FR" altLang="fr-FR" smtClean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819150" y="1341438"/>
            <a:ext cx="83391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10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rgbClr val="FFFF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rgbClr val="FFFF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rgbClr val="FFFF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rgbClr val="FFFF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rgbClr val="FFFF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619250" y="3500438"/>
          <a:ext cx="604837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r:id="rId3" imgW="2990088" imgH="1060704" progId="Word.Picture.8">
                  <p:embed/>
                </p:oleObj>
              </mc:Choice>
              <mc:Fallback>
                <p:oleObj r:id="rId3" imgW="2990088" imgH="1060704" progId="Word.Picture.8">
                  <p:embed/>
                  <p:pic>
                    <p:nvPicPr>
                      <p:cNvPr id="0" name="Obje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4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00438"/>
                        <a:ext cx="6048375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itre 1"/>
          <p:cNvSpPr>
            <a:spLocks noGrp="1"/>
          </p:cNvSpPr>
          <p:nvPr>
            <p:ph type="ctrTitle"/>
          </p:nvPr>
        </p:nvSpPr>
        <p:spPr>
          <a:xfrm>
            <a:off x="742950" y="857250"/>
            <a:ext cx="8421688" cy="2266950"/>
          </a:xfrm>
        </p:spPr>
        <p:txBody>
          <a:bodyPr/>
          <a:lstStyle/>
          <a:p>
            <a:pPr eaLnBrk="1" hangingPunct="1"/>
            <a:r>
              <a:rPr lang="en-GB" altLang="fr-FR" sz="4000" b="1" dirty="0" smtClean="0"/>
              <a:t>Stage initial MF2</a:t>
            </a:r>
            <a:br>
              <a:rPr lang="en-GB" altLang="fr-FR" sz="4000" b="1" dirty="0" smtClean="0"/>
            </a:br>
            <a:r>
              <a:rPr lang="en-GB" altLang="fr-FR" sz="4000" b="1" smtClean="0"/>
              <a:t>RABA </a:t>
            </a:r>
            <a:r>
              <a:rPr lang="en-GB" altLang="fr-FR" sz="4000" b="1" smtClean="0"/>
              <a:t>2017</a:t>
            </a:r>
            <a:endParaRPr lang="fr-FR" altLang="fr-FR" sz="40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98650" y="3567113"/>
            <a:ext cx="5862638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“PEDA. ORGA.” AU </a:t>
            </a:r>
            <a:r>
              <a:rPr lang="en-GB" alt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MF2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764A82-F777-4951-BFDD-20CAF4C756D9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9038" y="6308725"/>
            <a:ext cx="28956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t>Stage Initial MF2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t>M. GORET IN 123</a:t>
            </a:r>
          </a:p>
        </p:txBody>
      </p:sp>
      <p:sp>
        <p:nvSpPr>
          <p:cNvPr id="410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264478-6E13-4E34-8DA3-98AD545178AC}" type="slidenum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489298" y="510232"/>
            <a:ext cx="8339138" cy="63921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Solution possible : </a:t>
            </a:r>
            <a:r>
              <a:rPr lang="fr-FR" altLang="fr-FR" sz="3200" dirty="0" smtClean="0">
                <a:solidFill>
                  <a:srgbClr val="FFFF00"/>
                </a:solidFill>
              </a:rPr>
              <a:t>Durée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5282" y="1381328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Stage initial en septembre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4 premières séances : 45 mn en salle, 1h </a:t>
            </a:r>
            <a:r>
              <a:rPr lang="fr-FR" sz="2600" dirty="0" err="1" smtClean="0"/>
              <a:t>péda</a:t>
            </a:r>
            <a:r>
              <a:rPr lang="fr-FR" sz="2600" dirty="0" smtClean="0"/>
              <a:t>, 1h sauvetages (techniques en alternances) octobre / novembre (toussaint)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smtClean="0"/>
              <a:t>Je </a:t>
            </a:r>
            <a:r>
              <a:rPr lang="fr-FR" sz="2600" dirty="0" smtClean="0"/>
              <a:t>m’appuierai essentiellement sur des séances piscine de 2 heures et rajouterai des séances en salle lorsque nécessaire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A l’issue de cette présentation j’indiquerai sa durée</a:t>
            </a:r>
          </a:p>
        </p:txBody>
      </p:sp>
    </p:spTree>
    <p:extLst>
      <p:ext uri="{BB962C8B-B14F-4D97-AF65-F5344CB8AC3E}">
        <p14:creationId xmlns:p14="http://schemas.microsoft.com/office/powerpoint/2010/main" val="27344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-996950" y="35210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endParaRPr lang="fr-FR" altLang="fr-FR"/>
          </a:p>
        </p:txBody>
      </p:sp>
      <p:sp>
        <p:nvSpPr>
          <p:cNvPr id="3" name="Rectangle 2"/>
          <p:cNvSpPr/>
          <p:nvPr/>
        </p:nvSpPr>
        <p:spPr>
          <a:xfrm>
            <a:off x="705322" y="3068960"/>
            <a:ext cx="7724096" cy="821705"/>
          </a:xfrm>
          <a:prstGeom prst="rect">
            <a:avLst/>
          </a:prstGeom>
          <a:noFill/>
        </p:spPr>
        <p:txBody>
          <a:bodyPr wrap="none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 exemple</a:t>
            </a:r>
            <a:endParaRPr lang="fr-FR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19150" y="188913"/>
            <a:ext cx="7610475" cy="1143000"/>
          </a:xfrm>
          <a:prstGeom prst="rect">
            <a:avLst/>
          </a:prstGeom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fr-FR" sz="2800" b="1" kern="0" dirty="0" smtClean="0"/>
              <a:t>LA “PEDA. ORGA.” AU MF2</a:t>
            </a:r>
          </a:p>
        </p:txBody>
      </p:sp>
    </p:spTree>
    <p:extLst>
      <p:ext uri="{BB962C8B-B14F-4D97-AF65-F5344CB8AC3E}">
        <p14:creationId xmlns:p14="http://schemas.microsoft.com/office/powerpoint/2010/main" val="132455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600" b="1" dirty="0" smtClean="0"/>
              <a:t>LA “PEDA. ORGA.” AU MF2 : EX </a:t>
            </a:r>
            <a:endParaRPr lang="fr-FR" altLang="fr-FR" dirty="0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DD15-8A5F-47CB-8B67-D758C66E8DD2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290" y="1700808"/>
            <a:ext cx="80807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dirty="0"/>
              <a:t>Comment concevez-vous la mise en place et le suivi pédagogique du stage en situation de 2 plongeurs N2 ayant participé à la formation initiale d'initiateur club ?</a:t>
            </a:r>
          </a:p>
        </p:txBody>
      </p:sp>
    </p:spTree>
    <p:extLst>
      <p:ext uri="{BB962C8B-B14F-4D97-AF65-F5344CB8AC3E}">
        <p14:creationId xmlns:p14="http://schemas.microsoft.com/office/powerpoint/2010/main" val="11422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819150" y="683101"/>
            <a:ext cx="8339138" cy="648811"/>
          </a:xfrm>
        </p:spPr>
        <p:txBody>
          <a:bodyPr/>
          <a:lstStyle/>
          <a:p>
            <a:pPr eaLnBrk="1" hangingPunct="1"/>
            <a:r>
              <a:rPr lang="en-GB" altLang="fr-FR" sz="3600" b="1" dirty="0" smtClean="0">
                <a:solidFill>
                  <a:srgbClr val="FFFF00"/>
                </a:solidFill>
              </a:rPr>
              <a:t>Analyse du </a:t>
            </a:r>
            <a:r>
              <a:rPr lang="fr-FR" altLang="fr-FR" sz="3600" b="1" dirty="0" smtClean="0">
                <a:solidFill>
                  <a:srgbClr val="FFFF00"/>
                </a:solidFill>
              </a:rPr>
              <a:t>sujet</a:t>
            </a:r>
            <a:endParaRPr lang="fr-FR" altLang="fr-FR" dirty="0" smtClean="0">
              <a:solidFill>
                <a:srgbClr val="FFFF00"/>
              </a:solidFill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DD15-8A5F-47CB-8B67-D758C66E8DD2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03" y="1556792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1°) Je commence par analyser les contraintes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800" dirty="0" smtClean="0"/>
              <a:t>Plongeurs niveau 2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N’ont jamais encadrer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Ont une faible expérience de la plongée</a:t>
            </a:r>
            <a:endParaRPr lang="fr-FR" sz="2800" dirty="0"/>
          </a:p>
          <a:p>
            <a:pPr marL="457200" indent="-457200" algn="just">
              <a:buBlip>
                <a:blip r:embed="rId4"/>
              </a:buBlip>
            </a:pPr>
            <a:r>
              <a:rPr lang="fr-FR" sz="2800" dirty="0" smtClean="0"/>
              <a:t>Stage initial initiateur.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Les bases de pédagogie ont été présentées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Les stagiaires doivent s’approprier ces connaissances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Les approfondir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Se perfectionner</a:t>
            </a:r>
          </a:p>
        </p:txBody>
      </p:sp>
    </p:spTree>
    <p:extLst>
      <p:ext uri="{BB962C8B-B14F-4D97-AF65-F5344CB8AC3E}">
        <p14:creationId xmlns:p14="http://schemas.microsoft.com/office/powerpoint/2010/main" val="355568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819150" y="620687"/>
            <a:ext cx="8339138" cy="711225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Contraintes :</a:t>
            </a:r>
            <a:endParaRPr lang="fr-FR" altLang="fr-FR" dirty="0" smtClean="0">
              <a:solidFill>
                <a:srgbClr val="FFFF00"/>
              </a:solidFill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DD15-8A5F-47CB-8B67-D758C66E8DD2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03" y="1556792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4"/>
              </a:buBlip>
            </a:pPr>
            <a:r>
              <a:rPr lang="fr-FR" dirty="0" smtClean="0"/>
              <a:t>Je suis seul E4 pour 2 stagiaires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dirty="0" smtClean="0"/>
              <a:t>LE MFT précise les UC et le nombre de séances minimum .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dirty="0" smtClean="0"/>
              <a:t>Il y a des séances de </a:t>
            </a:r>
            <a:r>
              <a:rPr lang="fr-FR" dirty="0" err="1" smtClean="0"/>
              <a:t>péda</a:t>
            </a:r>
            <a:r>
              <a:rPr lang="fr-FR" dirty="0" smtClean="0"/>
              <a:t> à monter (au moins  16), des apports de connaissances (réglementation, sécurité des plongées , environnement) et des séances d’entrainement physiques (6 réussies)</a:t>
            </a:r>
            <a:endParaRPr lang="fr-FR" dirty="0"/>
          </a:p>
          <a:p>
            <a:pPr marL="457200" indent="-457200" algn="just">
              <a:buBlip>
                <a:blip r:embed="rId4"/>
              </a:buBlip>
            </a:pPr>
            <a:r>
              <a:rPr lang="fr-FR" dirty="0" smtClean="0"/>
              <a:t>Une séance de piscine peut regrouper plusieurs séances (1 </a:t>
            </a:r>
            <a:r>
              <a:rPr lang="fr-FR" dirty="0" err="1" smtClean="0"/>
              <a:t>péda</a:t>
            </a:r>
            <a:r>
              <a:rPr lang="fr-FR" dirty="0" smtClean="0"/>
              <a:t> + 1 entrainement physique, ou 2 </a:t>
            </a:r>
            <a:r>
              <a:rPr lang="fr-FR" dirty="0" err="1" smtClean="0"/>
              <a:t>péda</a:t>
            </a:r>
            <a:r>
              <a:rPr lang="fr-FR" dirty="0" smtClean="0"/>
              <a:t> par exemple)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dirty="0" smtClean="0"/>
              <a:t>Certaines séances </a:t>
            </a:r>
            <a:r>
              <a:rPr lang="fr-FR" dirty="0" err="1" smtClean="0"/>
              <a:t>péda</a:t>
            </a:r>
            <a:r>
              <a:rPr lang="fr-FR" dirty="0" smtClean="0"/>
              <a:t>, en début de formation particulièrement, peuvent être précédées de 30 à 60 minutes en salle</a:t>
            </a:r>
          </a:p>
        </p:txBody>
      </p:sp>
    </p:spTree>
    <p:extLst>
      <p:ext uri="{BB962C8B-B14F-4D97-AF65-F5344CB8AC3E}">
        <p14:creationId xmlns:p14="http://schemas.microsoft.com/office/powerpoint/2010/main" val="263388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819150" y="692695"/>
            <a:ext cx="8339138" cy="63921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Objectifs du stage :</a:t>
            </a:r>
            <a:endParaRPr lang="fr-FR" altLang="fr-FR" dirty="0" smtClean="0">
              <a:solidFill>
                <a:srgbClr val="FFFF00"/>
              </a:solidFill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DD15-8A5F-47CB-8B67-D758C66E8DD2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03" y="1556792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2°) Je défini mes objectifs de formation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800" dirty="0" smtClean="0"/>
              <a:t>Objectif final : Mes élèves devront pouvoir se présenter à l’examen de l’initiateur avec toutes les chances de réussite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800" dirty="0" smtClean="0"/>
              <a:t>Objectifs intermédiaires :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Savoir monter une séance pratique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Savoir intégrer une séance dans une progression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Respecter les consignes du DP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Donner les consignes en tant que DP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Assurer la sécurité dans une séance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dirty="0" smtClean="0"/>
              <a:t>Assurer la sécurité d’un bassin</a:t>
            </a:r>
          </a:p>
        </p:txBody>
      </p:sp>
    </p:spTree>
    <p:extLst>
      <p:ext uri="{BB962C8B-B14F-4D97-AF65-F5344CB8AC3E}">
        <p14:creationId xmlns:p14="http://schemas.microsoft.com/office/powerpoint/2010/main" val="25801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489298" y="510232"/>
            <a:ext cx="8339138" cy="63921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Solution possible : </a:t>
            </a:r>
            <a:r>
              <a:rPr lang="fr-FR" altLang="fr-FR" sz="3200" dirty="0" smtClean="0">
                <a:solidFill>
                  <a:srgbClr val="FFFF00"/>
                </a:solidFill>
              </a:rPr>
              <a:t>L’introduction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5282" y="1381328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Je vais vous présenter la stratégie pédagogique que je vais mettre en œuvre dans le cadre du stage en situation de deux stagiaires initiateur titulaires du niveau 2.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Je dois développer les compétences UC1 à 3, 5, 6 7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/>
              <a:t>Le MFT précise que ce stage doit comporter au moins 16 séances de </a:t>
            </a:r>
            <a:r>
              <a:rPr lang="fr-FR" sz="2600" dirty="0" smtClean="0"/>
              <a:t>pédagogie, déterminées par l’UC3</a:t>
            </a:r>
            <a:endParaRPr lang="fr-FR" sz="2600" dirty="0"/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Je m’appuierai essentiellement sur des séances piscine de 2 heures et rajouterai des séances en salle lorsque nécessaire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A l’issue de cette présentation j’indiquerai sa durée</a:t>
            </a:r>
          </a:p>
        </p:txBody>
      </p:sp>
    </p:spTree>
    <p:extLst>
      <p:ext uri="{BB962C8B-B14F-4D97-AF65-F5344CB8AC3E}">
        <p14:creationId xmlns:p14="http://schemas.microsoft.com/office/powerpoint/2010/main" val="36411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405486" y="303333"/>
            <a:ext cx="8339138" cy="63921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Solution possible : </a:t>
            </a:r>
            <a:r>
              <a:rPr lang="fr-FR" altLang="fr-FR" sz="2800" dirty="0" smtClean="0">
                <a:solidFill>
                  <a:srgbClr val="FFFF00"/>
                </a:solidFill>
              </a:rPr>
              <a:t>Principe général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12700" y="6400800"/>
            <a:ext cx="20574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FDD15-8A5F-47CB-8B67-D758C66E8DD2}" type="datetime1">
              <a:rPr lang="fr-FR" altLang="fr-FR" sz="1400" smtClean="0">
                <a:solidFill>
                  <a:schemeClr val="bg1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28/01/2017</a:t>
            </a:fld>
            <a:endParaRPr lang="fr-FR" altLang="fr-FR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66113" y="6400800"/>
            <a:ext cx="16002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17F8-BCB5-4B98-876D-58228F9B6D0E}" type="slidenum">
              <a:rPr lang="fr-FR" altLang="fr-FR" sz="2400" b="1" smtClean="0">
                <a:solidFill>
                  <a:srgbClr val="FF00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fr-FR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5282" y="1381328"/>
            <a:ext cx="80648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Ma stratégie s’appuie sur trois phases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17474" y="1873771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Phase 1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3605471" y="1873771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Phase 2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6524062" y="1873771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Phase 3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48192" y="2499265"/>
            <a:ext cx="1872208" cy="41417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sz="2000" dirty="0"/>
              <a:t>Appropriation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166721" y="2501858"/>
            <a:ext cx="2345637" cy="4089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sz="2000" dirty="0"/>
              <a:t>Approfondissement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6033914" y="2506299"/>
            <a:ext cx="2113940" cy="400110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fr-FR" sz="2000" dirty="0"/>
              <a:t>Perfectionnement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342742" y="3193503"/>
            <a:ext cx="80648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4"/>
              </a:buBlip>
            </a:pPr>
            <a:r>
              <a:rPr lang="fr-FR" sz="2600" dirty="0" smtClean="0"/>
              <a:t>Pour chacun des domaines suivants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dirty="0"/>
              <a:t>La pédagogie </a:t>
            </a:r>
            <a:r>
              <a:rPr lang="fr-FR" sz="2000" dirty="0"/>
              <a:t>(UC3 + </a:t>
            </a:r>
            <a:r>
              <a:rPr lang="fr-FR" sz="2000" dirty="0" smtClean="0"/>
              <a:t>1,2,6 en partie (sécu en enseignement))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dirty="0" smtClean="0"/>
              <a:t>La direction de plongée </a:t>
            </a:r>
            <a:r>
              <a:rPr lang="fr-FR" sz="2000" dirty="0" smtClean="0"/>
              <a:t>(UC5)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dirty="0" smtClean="0"/>
              <a:t>Les sauvetages </a:t>
            </a:r>
            <a:r>
              <a:rPr lang="fr-FR" sz="2000" dirty="0" smtClean="0"/>
              <a:t>(UC6 en partie)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dirty="0" smtClean="0"/>
              <a:t>Connaissances support </a:t>
            </a:r>
            <a:r>
              <a:rPr lang="fr-FR" sz="2000" dirty="0" smtClean="0"/>
              <a:t>(UC7)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0100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" grpId="0"/>
      <p:bldP spid="36" grpId="0"/>
      <p:bldP spid="37" grpId="0"/>
      <p:bldP spid="38" grpId="0" animBg="1"/>
      <p:bldP spid="39" grpId="0" animBg="1"/>
      <p:bldP spid="40" grpId="0" animBg="1"/>
      <p:bldP spid="4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76200"/>
            <a:ext cx="11699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705322" y="504825"/>
            <a:ext cx="8339138" cy="639217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FFFF00"/>
                </a:solidFill>
              </a:rPr>
              <a:t>Solution possible :</a:t>
            </a:r>
            <a:endParaRPr lang="fr-FR" altLang="fr-FR" dirty="0" smtClean="0">
              <a:solidFill>
                <a:srgbClr val="FFFF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51510" y="1809048"/>
            <a:ext cx="1337218" cy="14759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Pédagogie</a:t>
            </a:r>
          </a:p>
          <a:p>
            <a:r>
              <a:rPr lang="fr-FR" sz="1100" b="1" dirty="0" smtClean="0">
                <a:solidFill>
                  <a:schemeClr val="tx1"/>
                </a:solidFill>
              </a:rPr>
              <a:t>UC3, UC2 UC1</a:t>
            </a: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78121" y="1809048"/>
            <a:ext cx="2279059" cy="147593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 smtClean="0">
                <a:solidFill>
                  <a:schemeClr val="tx1"/>
                </a:solidFill>
              </a:rPr>
              <a:t>Enseignement d’un geste simple (pas d’évaluation)</a:t>
            </a:r>
          </a:p>
          <a:p>
            <a:endParaRPr lang="fr-FR" sz="1200" b="1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2 </a:t>
            </a:r>
            <a:r>
              <a:rPr lang="fr-FR" sz="1400" dirty="0">
                <a:solidFill>
                  <a:schemeClr val="tx1"/>
                </a:solidFill>
              </a:rPr>
              <a:t>SP </a:t>
            </a:r>
            <a:r>
              <a:rPr lang="fr-FR" sz="1400" dirty="0" smtClean="0">
                <a:solidFill>
                  <a:schemeClr val="tx1"/>
                </a:solidFill>
              </a:rPr>
              <a:t>1MF2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4 séances initiation à</a:t>
            </a:r>
          </a:p>
          <a:p>
            <a:r>
              <a:rPr lang="fr-FR" sz="1050" dirty="0" smtClean="0">
                <a:solidFill>
                  <a:schemeClr val="tx1"/>
                </a:solidFill>
              </a:rPr>
              <a:t>RSE / LRE / Mise à l’eau / </a:t>
            </a:r>
            <a:r>
              <a:rPr lang="fr-FR" sz="1050" dirty="0" err="1" smtClean="0">
                <a:solidFill>
                  <a:schemeClr val="tx1"/>
                </a:solidFill>
              </a:rPr>
              <a:t>Palmage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57180" y="1809048"/>
            <a:ext cx="2258340" cy="147593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 smtClean="0">
                <a:solidFill>
                  <a:schemeClr val="tx1"/>
                </a:solidFill>
              </a:rPr>
              <a:t>Enseignement en situation (objectifs + évaluation)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8 séances dont :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4 avec de vrais N1/N2 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2 en fosse 6 m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4 incluant transmettre </a:t>
            </a:r>
            <a:r>
              <a:rPr lang="fr-FR" sz="1200" dirty="0" err="1" smtClean="0">
                <a:solidFill>
                  <a:schemeClr val="tx1"/>
                </a:solidFill>
              </a:rPr>
              <a:t>théo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198722" y="1804607"/>
            <a:ext cx="2258340" cy="1475936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 err="1" smtClean="0">
                <a:solidFill>
                  <a:schemeClr val="tx1"/>
                </a:solidFill>
              </a:rPr>
              <a:t>Evaluer</a:t>
            </a:r>
            <a:r>
              <a:rPr lang="fr-FR" sz="1200" b="1" dirty="0" smtClean="0">
                <a:solidFill>
                  <a:schemeClr val="tx1"/>
                </a:solidFill>
              </a:rPr>
              <a:t> un comportement, Evaluation sommative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4 séances</a:t>
            </a:r>
          </a:p>
          <a:p>
            <a:r>
              <a:rPr lang="fr-FR" sz="1100" dirty="0">
                <a:solidFill>
                  <a:schemeClr val="tx1"/>
                </a:solidFill>
              </a:rPr>
              <a:t>N1, Comportement palanquée, </a:t>
            </a:r>
            <a:r>
              <a:rPr lang="fr-FR" sz="1200" dirty="0">
                <a:solidFill>
                  <a:schemeClr val="tx1"/>
                </a:solidFill>
              </a:rPr>
              <a:t>Techniques</a:t>
            </a:r>
            <a:r>
              <a:rPr lang="fr-FR" sz="1100" dirty="0">
                <a:solidFill>
                  <a:schemeClr val="tx1"/>
                </a:solidFill>
              </a:rPr>
              <a:t> en </a:t>
            </a:r>
            <a:r>
              <a:rPr lang="fr-FR" sz="1609" dirty="0" smtClean="0">
                <a:solidFill>
                  <a:schemeClr val="tx1"/>
                </a:solidFill>
              </a:rPr>
              <a:t>surface</a:t>
            </a:r>
            <a:r>
              <a:rPr lang="fr-FR" sz="1100" dirty="0" smtClean="0">
                <a:solidFill>
                  <a:schemeClr val="tx1"/>
                </a:solidFill>
              </a:rPr>
              <a:t> </a:t>
            </a:r>
            <a:r>
              <a:rPr lang="fr-FR" sz="1100" dirty="0">
                <a:solidFill>
                  <a:schemeClr val="tx1"/>
                </a:solidFill>
              </a:rPr>
              <a:t>au </a:t>
            </a:r>
            <a:r>
              <a:rPr lang="fr-FR" sz="1100" dirty="0" smtClean="0">
                <a:solidFill>
                  <a:schemeClr val="tx1"/>
                </a:solidFill>
              </a:rPr>
              <a:t>N1, 1 séance en milieu naturel</a:t>
            </a:r>
            <a:endParaRPr lang="fr-FR" sz="1100" dirty="0">
              <a:solidFill>
                <a:schemeClr val="tx1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678121" y="1394870"/>
            <a:ext cx="6787122" cy="414178"/>
            <a:chOff x="1678121" y="1394870"/>
            <a:chExt cx="6787122" cy="414178"/>
          </a:xfrm>
        </p:grpSpPr>
        <p:sp>
          <p:nvSpPr>
            <p:cNvPr id="38" name="ZoneTexte 37"/>
            <p:cNvSpPr txBox="1"/>
            <p:nvPr/>
          </p:nvSpPr>
          <p:spPr>
            <a:xfrm>
              <a:off x="1678121" y="1394870"/>
              <a:ext cx="2279059" cy="41417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>
              <a:defPPr>
                <a:defRPr lang="en-GB"/>
              </a:defPPr>
              <a:lvl1pPr>
                <a:defRPr sz="1400" b="1">
                  <a:solidFill>
                    <a:schemeClr val="tx1"/>
                  </a:solidFill>
                </a:defRPr>
              </a:lvl1pPr>
            </a:lstStyle>
            <a:p>
              <a:pPr algn="ctr"/>
              <a:r>
                <a:rPr lang="fr-FR" sz="1800" dirty="0"/>
                <a:t>Appropriation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957179" y="1400055"/>
              <a:ext cx="2264583" cy="408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>
              <a:defPPr>
                <a:defRPr lang="en-GB"/>
              </a:defPPr>
              <a:lvl1pPr>
                <a:defRPr sz="1400" b="1">
                  <a:solidFill>
                    <a:schemeClr val="tx1"/>
                  </a:solidFill>
                </a:defRPr>
              </a:lvl1pPr>
            </a:lstStyle>
            <a:p>
              <a:r>
                <a:rPr lang="fr-FR" sz="1800" dirty="0"/>
                <a:t>Approfondissement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201958" y="1408938"/>
              <a:ext cx="2263285" cy="400110"/>
            </a:xfrm>
            <a:prstGeom prst="rect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>
              <a:defPPr>
                <a:defRPr lang="en-GB"/>
              </a:defPPr>
              <a:lvl1pPr>
                <a:defRPr sz="1600" b="1">
                  <a:solidFill>
                    <a:schemeClr val="tx1"/>
                  </a:solidFill>
                </a:defRPr>
              </a:lvl1pPr>
            </a:lstStyle>
            <a:p>
              <a:r>
                <a:rPr lang="fr-FR" sz="1800" dirty="0"/>
                <a:t>Perfectionnement</a:t>
              </a:r>
              <a:endParaRPr lang="fr-FR" sz="1400" dirty="0"/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51510" y="3284984"/>
            <a:ext cx="1337218" cy="1008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DP</a:t>
            </a:r>
          </a:p>
          <a:p>
            <a:r>
              <a:rPr lang="fr-FR" sz="1100" b="1" dirty="0" smtClean="0">
                <a:solidFill>
                  <a:schemeClr val="tx1"/>
                </a:solidFill>
              </a:rPr>
              <a:t>UC5</a:t>
            </a:r>
          </a:p>
          <a:p>
            <a:r>
              <a:rPr lang="fr-FR" sz="1100" b="1" dirty="0" smtClean="0">
                <a:solidFill>
                  <a:schemeClr val="tx1"/>
                </a:solidFill>
              </a:rPr>
              <a:t>UC6</a:t>
            </a: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78121" y="3284984"/>
            <a:ext cx="2279059" cy="100811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 smtClean="0">
                <a:solidFill>
                  <a:schemeClr val="tx1"/>
                </a:solidFill>
              </a:rPr>
              <a:t>En </a:t>
            </a:r>
            <a:r>
              <a:rPr lang="fr-FR" sz="1200" b="1" dirty="0">
                <a:solidFill>
                  <a:schemeClr val="tx1"/>
                </a:solidFill>
              </a:rPr>
              <a:t>salle : </a:t>
            </a:r>
            <a:r>
              <a:rPr lang="fr-FR" sz="1200" b="1" dirty="0" smtClean="0">
                <a:solidFill>
                  <a:schemeClr val="tx1"/>
                </a:solidFill>
              </a:rPr>
              <a:t>1 cours Le </a:t>
            </a:r>
            <a:r>
              <a:rPr lang="fr-FR" sz="1200" b="1" dirty="0">
                <a:solidFill>
                  <a:schemeClr val="tx1"/>
                </a:solidFill>
              </a:rPr>
              <a:t>rôle du DP, La sécurité des plongées en bassin méthode </a:t>
            </a:r>
            <a:r>
              <a:rPr lang="fr-FR" sz="1200" b="1" dirty="0" smtClean="0">
                <a:solidFill>
                  <a:schemeClr val="tx1"/>
                </a:solidFill>
              </a:rPr>
              <a:t>participative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Sur le bassin : Présentation </a:t>
            </a:r>
            <a:r>
              <a:rPr lang="fr-FR" sz="1200" b="1" dirty="0">
                <a:solidFill>
                  <a:schemeClr val="tx1"/>
                </a:solidFill>
              </a:rPr>
              <a:t>matériel </a:t>
            </a:r>
            <a:r>
              <a:rPr lang="fr-FR" sz="1200" b="1" dirty="0" smtClean="0">
                <a:solidFill>
                  <a:schemeClr val="tx1"/>
                </a:solidFill>
              </a:rPr>
              <a:t>sécu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957180" y="3284984"/>
            <a:ext cx="2258340" cy="100811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DP à tour de rôle sur les 8 séances </a:t>
            </a:r>
            <a:r>
              <a:rPr lang="fr-FR" sz="1200" b="1" dirty="0" smtClean="0">
                <a:solidFill>
                  <a:schemeClr val="tx1"/>
                </a:solidFill>
              </a:rPr>
              <a:t>abordées en </a:t>
            </a:r>
            <a:r>
              <a:rPr lang="fr-FR" sz="1200" b="1" dirty="0" err="1" smtClean="0">
                <a:solidFill>
                  <a:schemeClr val="tx1"/>
                </a:solidFill>
              </a:rPr>
              <a:t>péda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198722" y="3284984"/>
            <a:ext cx="2258340" cy="1008112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1 séance </a:t>
            </a:r>
            <a:r>
              <a:rPr lang="fr-FR" sz="1200" b="1" dirty="0" smtClean="0">
                <a:solidFill>
                  <a:schemeClr val="tx1"/>
                </a:solidFill>
              </a:rPr>
              <a:t>spécifique </a:t>
            </a:r>
            <a:r>
              <a:rPr lang="fr-FR" sz="1200" b="1" dirty="0">
                <a:solidFill>
                  <a:schemeClr val="tx1"/>
                </a:solidFill>
              </a:rPr>
              <a:t>chacun </a:t>
            </a:r>
            <a:r>
              <a:rPr lang="fr-FR" sz="1200" b="1" dirty="0" smtClean="0">
                <a:solidFill>
                  <a:schemeClr val="tx1"/>
                </a:solidFill>
              </a:rPr>
              <a:t>en plus des séances de pédagogie : </a:t>
            </a:r>
            <a:r>
              <a:rPr lang="fr-FR" sz="1200" b="1" dirty="0">
                <a:solidFill>
                  <a:schemeClr val="tx1"/>
                </a:solidFill>
              </a:rPr>
              <a:t>Surveillance d’un bassin de plongée, en plus des séance de </a:t>
            </a:r>
            <a:r>
              <a:rPr lang="fr-FR" sz="1200" b="1" dirty="0" err="1">
                <a:solidFill>
                  <a:schemeClr val="tx1"/>
                </a:solidFill>
              </a:rPr>
              <a:t>péda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1510" y="4293096"/>
            <a:ext cx="1337218" cy="1008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Sauvetages</a:t>
            </a:r>
          </a:p>
          <a:p>
            <a:r>
              <a:rPr lang="fr-FR" sz="1100" dirty="0"/>
              <a:t>UC6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678121" y="4293096"/>
            <a:ext cx="2279059" cy="100811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 smtClean="0">
                <a:solidFill>
                  <a:schemeClr val="tx1"/>
                </a:solidFill>
              </a:rPr>
              <a:t>Initiation :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Le </a:t>
            </a:r>
            <a:r>
              <a:rPr lang="fr-FR" sz="1200" b="1" dirty="0">
                <a:solidFill>
                  <a:schemeClr val="tx1"/>
                </a:solidFill>
              </a:rPr>
              <a:t>rétro pédalage</a:t>
            </a:r>
          </a:p>
          <a:p>
            <a:r>
              <a:rPr lang="fr-FR" sz="1200" b="1" dirty="0">
                <a:solidFill>
                  <a:schemeClr val="tx1"/>
                </a:solidFill>
              </a:rPr>
              <a:t>La prise mannequin</a:t>
            </a:r>
          </a:p>
          <a:p>
            <a:r>
              <a:rPr lang="fr-FR" sz="1200" b="1" dirty="0">
                <a:solidFill>
                  <a:schemeClr val="tx1"/>
                </a:solidFill>
              </a:rPr>
              <a:t>Le sauvetage bloc</a:t>
            </a:r>
          </a:p>
          <a:p>
            <a:r>
              <a:rPr lang="fr-FR" sz="1200" b="1" dirty="0">
                <a:solidFill>
                  <a:schemeClr val="tx1"/>
                </a:solidFill>
              </a:rPr>
              <a:t>4 séances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57180" y="4293096"/>
            <a:ext cx="2258340" cy="100811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Entrainement des 3 techniques</a:t>
            </a:r>
          </a:p>
          <a:p>
            <a:endParaRPr lang="fr-FR" sz="1200" b="1" dirty="0">
              <a:solidFill>
                <a:schemeClr val="tx1"/>
              </a:solidFill>
            </a:endParaRPr>
          </a:p>
          <a:p>
            <a:r>
              <a:rPr lang="fr-FR" sz="1200" b="1" dirty="0">
                <a:solidFill>
                  <a:schemeClr val="tx1"/>
                </a:solidFill>
              </a:rPr>
              <a:t>4 séances de </a:t>
            </a:r>
            <a:r>
              <a:rPr lang="fr-FR" sz="1200" b="1" dirty="0" smtClean="0">
                <a:solidFill>
                  <a:schemeClr val="tx1"/>
                </a:solidFill>
              </a:rPr>
              <a:t>chaque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Lors des séances PMT et </a:t>
            </a:r>
            <a:r>
              <a:rPr lang="fr-FR" sz="1200" b="1" dirty="0" err="1" smtClean="0">
                <a:solidFill>
                  <a:schemeClr val="tx1"/>
                </a:solidFill>
              </a:rPr>
              <a:t>scaph</a:t>
            </a:r>
            <a:r>
              <a:rPr lang="fr-FR" sz="1200" b="1" dirty="0" smtClean="0">
                <a:solidFill>
                  <a:schemeClr val="tx1"/>
                </a:solidFill>
              </a:rPr>
              <a:t>., techniques RIFAP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98722" y="4300816"/>
            <a:ext cx="2258340" cy="1008112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Entrainement mannequin PMT</a:t>
            </a:r>
          </a:p>
          <a:p>
            <a:r>
              <a:rPr lang="fr-FR" sz="1200" b="1" dirty="0">
                <a:solidFill>
                  <a:schemeClr val="tx1"/>
                </a:solidFill>
              </a:rPr>
              <a:t>4 séances de perfectionnement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40903" y="5302075"/>
            <a:ext cx="1337218" cy="6472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Connaissances support</a:t>
            </a:r>
          </a:p>
          <a:p>
            <a:r>
              <a:rPr lang="fr-FR" sz="1100" dirty="0"/>
              <a:t>UC7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678122" y="5302075"/>
            <a:ext cx="6778940" cy="6472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Environnement / Bio  (1 séance), Outils de décompression (1 séance), Retour réglementation (1 séance), Examen blanc théorique (2 séances)</a:t>
            </a:r>
          </a:p>
        </p:txBody>
      </p:sp>
    </p:spTree>
    <p:extLst>
      <p:ext uri="{BB962C8B-B14F-4D97-AF65-F5344CB8AC3E}">
        <p14:creationId xmlns:p14="http://schemas.microsoft.com/office/powerpoint/2010/main" val="15115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3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5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3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nimBg="1"/>
      <p:bldP spid="4" grpId="0" build="p" animBg="1"/>
      <p:bldP spid="22" grpId="0" build="p" animBg="1"/>
      <p:bldP spid="23" grpId="0" build="p" animBg="1"/>
      <p:bldP spid="41" grpId="0" build="p" animBg="1"/>
      <p:bldP spid="42" grpId="0" build="p" animBg="1"/>
      <p:bldP spid="43" grpId="0" build="p" animBg="1"/>
      <p:bldP spid="44" grpId="0" build="p" animBg="1"/>
      <p:bldP spid="16" grpId="0" uiExpand="1" build="p" animBg="1"/>
      <p:bldP spid="17" grpId="0" build="p" animBg="1"/>
      <p:bldP spid="18" grpId="0" build="p" animBg="1"/>
      <p:bldP spid="19" grpId="0" uiExpand="1" build="p" animBg="1"/>
      <p:bldP spid="24" grpId="0" uiExpand="1" build="p" animBg="1"/>
      <p:bldP spid="25" grpId="0" uiExpand="1" build="p" animBg="1"/>
    </p:bld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717</Words>
  <Application>Microsoft Office PowerPoint</Application>
  <PresentationFormat>Personnalisé</PresentationFormat>
  <Paragraphs>117</Paragraphs>
  <Slides>10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Studio</vt:lpstr>
      <vt:lpstr>Microsoft Word Picture</vt:lpstr>
      <vt:lpstr>Stage initial MF2 RABA 2017</vt:lpstr>
      <vt:lpstr>Présentation PowerPoint</vt:lpstr>
      <vt:lpstr>LA “PEDA. ORGA.” AU MF2 : EX </vt:lpstr>
      <vt:lpstr>Analyse du sujet</vt:lpstr>
      <vt:lpstr>Contraintes :</vt:lpstr>
      <vt:lpstr>Objectifs du stage :</vt:lpstr>
      <vt:lpstr>Solution possible : L’introduction</vt:lpstr>
      <vt:lpstr>Solution possible : Principe général</vt:lpstr>
      <vt:lpstr>Solution possible :</vt:lpstr>
      <vt:lpstr>Solution possible : Durée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EPREUVE PEDA. ORGA.   AU M.F. 2°.</dc:title>
  <dc:creator>GORET.Maurice</dc:creator>
  <cp:lastModifiedBy>Maurice GORET</cp:lastModifiedBy>
  <cp:revision>133</cp:revision>
  <dcterms:modified xsi:type="dcterms:W3CDTF">2017-01-28T15:19:42Z</dcterms:modified>
</cp:coreProperties>
</file>