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8"/>
  </p:notesMasterIdLst>
  <p:handoutMasterIdLst>
    <p:handoutMasterId r:id="rId9"/>
  </p:handoutMasterIdLst>
  <p:sldIdLst>
    <p:sldId id="362" r:id="rId2"/>
    <p:sldId id="465" r:id="rId3"/>
    <p:sldId id="463" r:id="rId4"/>
    <p:sldId id="464" r:id="rId5"/>
    <p:sldId id="467" r:id="rId6"/>
    <p:sldId id="422" r:id="rId7"/>
  </p:sldIdLst>
  <p:sldSz cx="9144000" cy="6858000" type="screen4x3"/>
  <p:notesSz cx="9799638" cy="6735763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3300"/>
    <a:srgbClr val="FF6600"/>
    <a:srgbClr val="FFCC00"/>
    <a:srgbClr val="FF9900"/>
    <a:srgbClr val="009900"/>
    <a:srgbClr val="969696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6" autoAdjust="0"/>
    <p:restoredTop sz="94646" autoAdjust="0"/>
  </p:normalViewPr>
  <p:slideViewPr>
    <p:cSldViewPr>
      <p:cViewPr varScale="1">
        <p:scale>
          <a:sx n="70" d="100"/>
          <a:sy n="70" d="100"/>
        </p:scale>
        <p:origin x="-8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45985" cy="33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2" tIns="45496" rIns="90992" bIns="45496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52078" y="0"/>
            <a:ext cx="4245985" cy="33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2" tIns="45496" rIns="90992" bIns="4549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397943"/>
            <a:ext cx="4245985" cy="33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2" tIns="45496" rIns="90992" bIns="45496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52078" y="6397943"/>
            <a:ext cx="4245985" cy="33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2" tIns="45496" rIns="90992" bIns="4549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948C559-571A-4168-831C-0147BF89D53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42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45985" cy="33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2" tIns="45496" rIns="90992" bIns="45496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50503" y="0"/>
            <a:ext cx="4247560" cy="33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2" tIns="45496" rIns="90992" bIns="4549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17863" y="506413"/>
            <a:ext cx="3363912" cy="2524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9964" y="3198972"/>
            <a:ext cx="7839710" cy="3030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2" tIns="45496" rIns="90992" bIns="454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397943"/>
            <a:ext cx="4245985" cy="33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2" tIns="45496" rIns="90992" bIns="45496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50503" y="6397943"/>
            <a:ext cx="4247560" cy="33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2" tIns="45496" rIns="90992" bIns="4549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84639BB-67FB-4036-9292-9EF8B9725DD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5659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05670"/>
            <a:ext cx="9144000" cy="4859633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E747A-2720-465E-84DD-970606640D2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74634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3C102-8DCC-4CF2-958E-79E40A035EC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95121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14837A-8673-4BAF-A9ED-382CD35D687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936013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F110F-6511-45DA-958A-27A68E65FA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12172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A9E5B-CF3F-429B-912C-FA0CABF5C8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967975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6DACB-0280-4787-8E73-FFF316FE70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149310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4966C-D65C-49F4-BEAB-77F69ACDF4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788901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A14FE-E1A2-4080-B104-7AA96A15B1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21656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A52ED-4BB0-4DD6-835E-989F68652A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209682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87E43-C55B-4D77-B823-9498B3D82C3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114371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96C81-3A70-44B4-8D9C-3D124DAC580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24092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9614837A-8673-4BAF-A9ED-382CD35D687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8" name="Groupe 7"/>
          <p:cNvGrpSpPr/>
          <p:nvPr userDrawn="1"/>
        </p:nvGrpSpPr>
        <p:grpSpPr>
          <a:xfrm>
            <a:off x="0" y="-1"/>
            <a:ext cx="9144000" cy="1305672"/>
            <a:chOff x="0" y="-1"/>
            <a:chExt cx="9144000" cy="1305672"/>
          </a:xfrm>
        </p:grpSpPr>
        <p:sp>
          <p:nvSpPr>
            <p:cNvPr id="9" name="Rectangle 8"/>
            <p:cNvSpPr/>
            <p:nvPr/>
          </p:nvSpPr>
          <p:spPr bwMode="auto">
            <a:xfrm>
              <a:off x="0" y="-1"/>
              <a:ext cx="9144000" cy="1305671"/>
            </a:xfrm>
            <a:prstGeom prst="rect">
              <a:avLst/>
            </a:prstGeom>
            <a:solidFill>
              <a:schemeClr val="tx1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ZoneTexte 9"/>
            <p:cNvSpPr txBox="1">
              <a:spLocks noChangeArrowheads="1"/>
            </p:cNvSpPr>
            <p:nvPr/>
          </p:nvSpPr>
          <p:spPr bwMode="auto">
            <a:xfrm>
              <a:off x="4286250" y="446757"/>
              <a:ext cx="474186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fr-FR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Commission Technique </a:t>
              </a:r>
              <a:r>
                <a:rPr lang="fr-FR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Nationale</a:t>
              </a:r>
              <a:endPara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99" y="10826"/>
              <a:ext cx="3546989" cy="1294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ZoneTexte 6"/>
            <p:cNvSpPr txBox="1">
              <a:spLocks noChangeArrowheads="1"/>
            </p:cNvSpPr>
            <p:nvPr/>
          </p:nvSpPr>
          <p:spPr bwMode="auto">
            <a:xfrm>
              <a:off x="1857375" y="0"/>
              <a:ext cx="717073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r">
                <a:defRPr/>
              </a:pPr>
              <a:r>
                <a:rPr lang="fr-FR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Fédération</a:t>
              </a:r>
              <a:r>
                <a:rPr lang="fr-FR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 Française d’Etudes et de Sports </a:t>
              </a:r>
              <a:r>
                <a:rPr lang="fr-FR" dirty="0" err="1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Sous-Marins</a:t>
              </a:r>
              <a:endPara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endParaRP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1" name="Rectangle 3077"/>
          <p:cNvSpPr>
            <a:spLocks noChangeArrowheads="1"/>
          </p:cNvSpPr>
          <p:nvPr/>
        </p:nvSpPr>
        <p:spPr bwMode="auto">
          <a:xfrm>
            <a:off x="0" y="2714620"/>
            <a:ext cx="9144000" cy="18780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anchor="b">
            <a:spAutoFit/>
            <a:scene3d>
              <a:camera prst="perspectiveFront"/>
              <a:lightRig rig="flat" dir="t"/>
            </a:scene3d>
            <a:sp3d>
              <a:bevelT w="38100" h="38100"/>
            </a:sp3d>
          </a:bodyPr>
          <a:lstStyle/>
          <a:p>
            <a:pPr>
              <a:defRPr/>
            </a:pPr>
            <a:r>
              <a:rPr lang="fr-FR" sz="4400" spc="300" dirty="0" smtClean="0">
                <a:gradFill flip="none" rotWithShape="1">
                  <a:gsLst>
                    <a:gs pos="0">
                      <a:srgbClr val="8488C4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chemeClr val="accent3"/>
                    </a:gs>
                  </a:gsLst>
                  <a:lin ang="16200000" scaled="1"/>
                  <a:tileRect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Impact" pitchFamily="34" charset="0"/>
              </a:rPr>
              <a:t>C.T.N. du </a:t>
            </a:r>
            <a:r>
              <a:rPr lang="fr-FR" sz="4400" spc="300" dirty="0" smtClean="0">
                <a:gradFill flip="none" rotWithShape="1">
                  <a:gsLst>
                    <a:gs pos="0">
                      <a:srgbClr val="8488C4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chemeClr val="accent3"/>
                    </a:gs>
                  </a:gsLst>
                  <a:lin ang="16200000" scaled="1"/>
                  <a:tileRect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Impact" pitchFamily="34" charset="0"/>
              </a:rPr>
              <a:t>21 mai 2016</a:t>
            </a:r>
            <a:r>
              <a:rPr lang="fr-FR" sz="4400" spc="300" dirty="0">
                <a:gradFill flip="none" rotWithShape="1">
                  <a:gsLst>
                    <a:gs pos="0">
                      <a:srgbClr val="8488C4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chemeClr val="accent3"/>
                    </a:gs>
                  </a:gsLst>
                  <a:lin ang="16200000" scaled="1"/>
                  <a:tileRect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Impact" pitchFamily="34" charset="0"/>
              </a:rPr>
              <a:t/>
            </a:r>
            <a:br>
              <a:rPr lang="fr-FR" sz="4400" spc="300" dirty="0">
                <a:gradFill flip="none" rotWithShape="1">
                  <a:gsLst>
                    <a:gs pos="0">
                      <a:srgbClr val="8488C4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chemeClr val="accent3"/>
                    </a:gs>
                  </a:gsLst>
                  <a:lin ang="16200000" scaled="1"/>
                  <a:tileRect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Impact" pitchFamily="34" charset="0"/>
              </a:rPr>
            </a:br>
            <a:endParaRPr lang="fr-FR" sz="4400" spc="300" dirty="0">
              <a:gradFill flip="none"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chemeClr val="accent3"/>
                  </a:gs>
                </a:gsLst>
                <a:lin ang="16200000" scaled="1"/>
                <a:tileRect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Impact" pitchFamily="34" charset="0"/>
            </a:endParaRPr>
          </a:p>
          <a:p>
            <a:pPr>
              <a:defRPr/>
            </a:pPr>
            <a:r>
              <a:rPr lang="fr-FR" sz="2800" spc="300" dirty="0" smtClean="0">
                <a:gradFill flip="none" rotWithShape="1">
                  <a:gsLst>
                    <a:gs pos="0">
                      <a:srgbClr val="8488C4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chemeClr val="accent3"/>
                    </a:gs>
                  </a:gsLst>
                  <a:lin ang="16200000" scaled="1"/>
                  <a:tileRect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Impact" pitchFamily="34" charset="0"/>
              </a:rPr>
              <a:t>Projet de </a:t>
            </a:r>
            <a:r>
              <a:rPr lang="fr-FR" sz="2800" spc="300" dirty="0" smtClean="0">
                <a:gradFill flip="none" rotWithShape="1">
                  <a:gsLst>
                    <a:gs pos="0">
                      <a:srgbClr val="8488C4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chemeClr val="accent3"/>
                    </a:gs>
                  </a:gsLst>
                  <a:lin ang="16200000" scaled="1"/>
                  <a:tileRect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Impact" pitchFamily="34" charset="0"/>
              </a:rPr>
              <a:t>descente et VDM à l’examen GP-N4</a:t>
            </a:r>
            <a:endParaRPr lang="fr-FR" sz="2800" spc="300" dirty="0">
              <a:gradFill flip="none"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chemeClr val="accent3"/>
                  </a:gs>
                </a:gsLst>
                <a:lin ang="16200000" scaled="1"/>
                <a:tileRect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3076" name="Text Box 3075"/>
          <p:cNvSpPr txBox="1">
            <a:spLocks noChangeArrowheads="1"/>
          </p:cNvSpPr>
          <p:nvPr/>
        </p:nvSpPr>
        <p:spPr bwMode="auto">
          <a:xfrm>
            <a:off x="7239000" y="0"/>
            <a:ext cx="1905000" cy="217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fr-FR" sz="800" i="1" dirty="0">
                <a:latin typeface="Tahoma" pitchFamily="34" charset="0"/>
              </a:rPr>
              <a:t>© Jean-Pierre </a:t>
            </a:r>
            <a:r>
              <a:rPr lang="fr-FR" sz="800" i="1" dirty="0" err="1">
                <a:latin typeface="Tahoma" pitchFamily="34" charset="0"/>
              </a:rPr>
              <a:t>Vignocchi</a:t>
            </a:r>
            <a:r>
              <a:rPr lang="fr-FR" sz="800" i="1" dirty="0">
                <a:latin typeface="Tahoma" pitchFamily="34" charset="0"/>
              </a:rPr>
              <a:t> – 06/03/10</a:t>
            </a:r>
          </a:p>
        </p:txBody>
      </p:sp>
      <p:grpSp>
        <p:nvGrpSpPr>
          <p:cNvPr id="13" name="Groupe 12"/>
          <p:cNvGrpSpPr/>
          <p:nvPr/>
        </p:nvGrpSpPr>
        <p:grpSpPr>
          <a:xfrm>
            <a:off x="0" y="-1"/>
            <a:ext cx="9144000" cy="1305672"/>
            <a:chOff x="0" y="-1"/>
            <a:chExt cx="9144000" cy="1305672"/>
          </a:xfrm>
        </p:grpSpPr>
        <p:sp>
          <p:nvSpPr>
            <p:cNvPr id="14" name="Rectangle 13"/>
            <p:cNvSpPr/>
            <p:nvPr/>
          </p:nvSpPr>
          <p:spPr bwMode="auto">
            <a:xfrm>
              <a:off x="0" y="-1"/>
              <a:ext cx="9144000" cy="1305671"/>
            </a:xfrm>
            <a:prstGeom prst="rect">
              <a:avLst/>
            </a:prstGeom>
            <a:solidFill>
              <a:schemeClr val="tx1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ZoneTexte 8"/>
            <p:cNvSpPr txBox="1">
              <a:spLocks noChangeArrowheads="1"/>
            </p:cNvSpPr>
            <p:nvPr/>
          </p:nvSpPr>
          <p:spPr bwMode="auto">
            <a:xfrm>
              <a:off x="4286250" y="446757"/>
              <a:ext cx="474186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fr-FR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Commission Technique </a:t>
              </a:r>
              <a:r>
                <a:rPr lang="fr-FR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Nationale</a:t>
              </a:r>
              <a:endPara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endParaRPr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99" y="10826"/>
              <a:ext cx="3546989" cy="1294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ZoneTexte 6"/>
            <p:cNvSpPr txBox="1">
              <a:spLocks noChangeArrowheads="1"/>
            </p:cNvSpPr>
            <p:nvPr/>
          </p:nvSpPr>
          <p:spPr bwMode="auto">
            <a:xfrm>
              <a:off x="1857375" y="0"/>
              <a:ext cx="717073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r">
                <a:defRPr/>
              </a:pPr>
              <a:r>
                <a:rPr lang="fr-FR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Fédération</a:t>
              </a:r>
              <a:r>
                <a:rPr lang="fr-FR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 Française d’Etudes et de Sports </a:t>
              </a:r>
              <a:r>
                <a:rPr lang="fr-FR" dirty="0" err="1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Sous-Marins</a:t>
              </a:r>
              <a:endPara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05671"/>
            <a:ext cx="9144000" cy="5552329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defRPr/>
            </a:pPr>
            <a:r>
              <a:rPr lang="fr-FR" b="1" dirty="0" smtClean="0">
                <a:solidFill>
                  <a:srgbClr val="FFFF00"/>
                </a:solidFill>
              </a:rPr>
              <a:t>Sous-groupe B actuel</a:t>
            </a:r>
            <a:endParaRPr lang="fr-FR" dirty="0" smtClean="0"/>
          </a:p>
          <a:p>
            <a:pPr lvl="1" eaLnBrk="1" hangingPunct="1">
              <a:spcBef>
                <a:spcPct val="30000"/>
              </a:spcBef>
              <a:defRPr/>
            </a:pPr>
            <a:r>
              <a:rPr lang="fr-FR" sz="2400" dirty="0" smtClean="0"/>
              <a:t>6) </a:t>
            </a:r>
            <a:r>
              <a:rPr lang="fr-FR" sz="2400" dirty="0" smtClean="0"/>
              <a:t>RSE </a:t>
            </a:r>
            <a:r>
              <a:rPr lang="fr-FR" sz="2400" dirty="0" smtClean="0"/>
              <a:t>de 20 m :</a:t>
            </a:r>
            <a:r>
              <a:rPr lang="fr-FR" sz="2400" dirty="0" smtClean="0"/>
              <a:t>		</a:t>
            </a:r>
            <a:r>
              <a:rPr lang="fr-FR" sz="2400" dirty="0" smtClean="0"/>
              <a:t>			</a:t>
            </a:r>
            <a:r>
              <a:rPr lang="fr-FR" sz="2400" dirty="0" err="1" smtClean="0"/>
              <a:t>coeff</a:t>
            </a:r>
            <a:r>
              <a:rPr lang="fr-FR" sz="2400" dirty="0" smtClean="0"/>
              <a:t> 2</a:t>
            </a:r>
          </a:p>
          <a:p>
            <a:pPr lvl="1" eaLnBrk="1" hangingPunct="1">
              <a:spcBef>
                <a:spcPct val="30000"/>
              </a:spcBef>
              <a:defRPr/>
            </a:pPr>
            <a:r>
              <a:rPr lang="fr-FR" sz="2400" dirty="0" smtClean="0"/>
              <a:t>7) Matelotage :</a:t>
            </a:r>
            <a:r>
              <a:rPr lang="fr-FR" sz="2400" dirty="0" smtClean="0"/>
              <a:t>	</a:t>
            </a:r>
            <a:r>
              <a:rPr lang="fr-FR" sz="2400" dirty="0" smtClean="0"/>
              <a:t>				</a:t>
            </a:r>
            <a:r>
              <a:rPr lang="fr-FR" sz="2400" dirty="0" err="1" smtClean="0"/>
              <a:t>coeff</a:t>
            </a:r>
            <a:r>
              <a:rPr lang="fr-FR" sz="2400" dirty="0" smtClean="0"/>
              <a:t> 2</a:t>
            </a:r>
            <a:endParaRPr lang="fr-FR" sz="2400" dirty="0" smtClean="0"/>
          </a:p>
          <a:p>
            <a:pPr lvl="1" eaLnBrk="1" hangingPunct="1">
              <a:spcBef>
                <a:spcPct val="30000"/>
              </a:spcBef>
              <a:defRPr/>
            </a:pPr>
            <a:endParaRPr lang="fr-FR" sz="2400" dirty="0"/>
          </a:p>
          <a:p>
            <a:pPr lvl="1" eaLnBrk="1" hangingPunct="1">
              <a:spcBef>
                <a:spcPct val="30000"/>
              </a:spcBef>
              <a:defRPr/>
            </a:pPr>
            <a:r>
              <a:rPr lang="fr-FR" sz="2400" dirty="0" smtClean="0"/>
              <a:t>(TOTAL </a:t>
            </a:r>
            <a:r>
              <a:rPr lang="fr-FR" sz="2400" dirty="0" smtClean="0"/>
              <a:t>4 </a:t>
            </a:r>
            <a:r>
              <a:rPr lang="fr-FR" sz="2400" dirty="0" smtClean="0"/>
              <a:t>coefficients</a:t>
            </a:r>
            <a:r>
              <a:rPr lang="fr-FR" sz="2400" dirty="0" smtClean="0"/>
              <a:t>)</a:t>
            </a:r>
          </a:p>
          <a:p>
            <a:pPr lvl="1" eaLnBrk="1" hangingPunct="1">
              <a:spcBef>
                <a:spcPct val="30000"/>
              </a:spcBef>
              <a:defRPr/>
            </a:pPr>
            <a:endParaRPr lang="fr-FR" sz="2400" dirty="0"/>
          </a:p>
          <a:p>
            <a:pPr lvl="1" eaLnBrk="1" hangingPunct="1">
              <a:spcBef>
                <a:spcPct val="30000"/>
              </a:spcBef>
              <a:defRPr/>
            </a:pPr>
            <a:r>
              <a:rPr lang="fr-FR" sz="2400" dirty="0" smtClean="0"/>
              <a:t>Moyenne à obtenir au sous-groupe : 		40/80</a:t>
            </a:r>
            <a:endParaRPr lang="fr-FR" sz="2400" dirty="0"/>
          </a:p>
          <a:p>
            <a:pPr lvl="1" eaLnBrk="1" hangingPunct="1">
              <a:spcBef>
                <a:spcPct val="30000"/>
              </a:spcBef>
              <a:defRPr/>
            </a:pPr>
            <a:r>
              <a:rPr lang="fr-FR" sz="2400" dirty="0" smtClean="0"/>
              <a:t>Conservation du groupe théorique si mini :	120/340</a:t>
            </a:r>
            <a:endParaRPr lang="fr-FR" sz="2400" dirty="0" smtClean="0"/>
          </a:p>
        </p:txBody>
      </p:sp>
      <p:grpSp>
        <p:nvGrpSpPr>
          <p:cNvPr id="9" name="Groupe 8"/>
          <p:cNvGrpSpPr/>
          <p:nvPr/>
        </p:nvGrpSpPr>
        <p:grpSpPr>
          <a:xfrm>
            <a:off x="0" y="-1"/>
            <a:ext cx="9144000" cy="1305672"/>
            <a:chOff x="0" y="-1"/>
            <a:chExt cx="9144000" cy="1305672"/>
          </a:xfrm>
        </p:grpSpPr>
        <p:sp>
          <p:nvSpPr>
            <p:cNvPr id="10" name="Rectangle 9"/>
            <p:cNvSpPr/>
            <p:nvPr/>
          </p:nvSpPr>
          <p:spPr bwMode="auto">
            <a:xfrm>
              <a:off x="0" y="-1"/>
              <a:ext cx="9144000" cy="1305671"/>
            </a:xfrm>
            <a:prstGeom prst="rect">
              <a:avLst/>
            </a:prstGeom>
            <a:solidFill>
              <a:schemeClr val="tx1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ZoneTexte 8"/>
            <p:cNvSpPr txBox="1">
              <a:spLocks noChangeArrowheads="1"/>
            </p:cNvSpPr>
            <p:nvPr/>
          </p:nvSpPr>
          <p:spPr bwMode="auto">
            <a:xfrm>
              <a:off x="4286250" y="446757"/>
              <a:ext cx="474186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fr-FR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Commission Technique </a:t>
              </a:r>
              <a:r>
                <a:rPr lang="fr-FR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Nationale</a:t>
              </a:r>
              <a:endPara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endParaRPr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99" y="10826"/>
              <a:ext cx="3546989" cy="1294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ZoneTexte 6"/>
            <p:cNvSpPr txBox="1">
              <a:spLocks noChangeArrowheads="1"/>
            </p:cNvSpPr>
            <p:nvPr/>
          </p:nvSpPr>
          <p:spPr bwMode="auto">
            <a:xfrm>
              <a:off x="1857375" y="0"/>
              <a:ext cx="717073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r">
                <a:defRPr/>
              </a:pPr>
              <a:r>
                <a:rPr lang="fr-FR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Fédération</a:t>
              </a:r>
              <a:r>
                <a:rPr lang="fr-FR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 Française d’Etudes et de Sports </a:t>
              </a:r>
              <a:r>
                <a:rPr lang="fr-FR" dirty="0" err="1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Sous-Marins</a:t>
              </a:r>
              <a:endPara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472603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uiExpand="1" build="p" bldLvl="4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/>
          <p:cNvGrpSpPr/>
          <p:nvPr/>
        </p:nvGrpSpPr>
        <p:grpSpPr>
          <a:xfrm>
            <a:off x="0" y="-1"/>
            <a:ext cx="9144000" cy="1305672"/>
            <a:chOff x="0" y="-1"/>
            <a:chExt cx="9144000" cy="1305672"/>
          </a:xfrm>
        </p:grpSpPr>
        <p:sp>
          <p:nvSpPr>
            <p:cNvPr id="10" name="Rectangle 9"/>
            <p:cNvSpPr/>
            <p:nvPr/>
          </p:nvSpPr>
          <p:spPr bwMode="auto">
            <a:xfrm>
              <a:off x="0" y="-1"/>
              <a:ext cx="9144000" cy="1305671"/>
            </a:xfrm>
            <a:prstGeom prst="rect">
              <a:avLst/>
            </a:prstGeom>
            <a:solidFill>
              <a:schemeClr val="tx1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ZoneTexte 8"/>
            <p:cNvSpPr txBox="1">
              <a:spLocks noChangeArrowheads="1"/>
            </p:cNvSpPr>
            <p:nvPr/>
          </p:nvSpPr>
          <p:spPr bwMode="auto">
            <a:xfrm>
              <a:off x="4286250" y="446757"/>
              <a:ext cx="474186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fr-FR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Commission Technique </a:t>
              </a:r>
              <a:r>
                <a:rPr lang="fr-FR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Nationale</a:t>
              </a:r>
              <a:endPara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endParaRPr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99" y="10826"/>
              <a:ext cx="3546989" cy="1294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ZoneTexte 6"/>
            <p:cNvSpPr txBox="1">
              <a:spLocks noChangeArrowheads="1"/>
            </p:cNvSpPr>
            <p:nvPr/>
          </p:nvSpPr>
          <p:spPr bwMode="auto">
            <a:xfrm>
              <a:off x="1857375" y="0"/>
              <a:ext cx="717073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r">
                <a:defRPr/>
              </a:pPr>
              <a:r>
                <a:rPr lang="fr-FR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Fédération</a:t>
              </a:r>
              <a:r>
                <a:rPr lang="fr-FR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 Française d’Etudes et de Sports </a:t>
              </a:r>
              <a:r>
                <a:rPr lang="fr-FR" dirty="0" err="1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Sous-Marins</a:t>
              </a:r>
              <a:endPara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endParaRPr>
            </a:p>
          </p:txBody>
        </p:sp>
      </p:grp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0" y="1305671"/>
            <a:ext cx="9144000" cy="555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spcBef>
                <a:spcPct val="30000"/>
              </a:spcBef>
              <a:defRPr/>
            </a:pPr>
            <a:r>
              <a:rPr lang="fr-FR" b="1" kern="0" dirty="0" smtClean="0">
                <a:solidFill>
                  <a:srgbClr val="FFFF00"/>
                </a:solidFill>
              </a:rPr>
              <a:t>Proposition nouveau sous-groupe B</a:t>
            </a:r>
            <a:endParaRPr lang="fr-FR" kern="0" dirty="0" smtClean="0"/>
          </a:p>
          <a:p>
            <a:pPr lvl="1" eaLnBrk="1" hangingPunct="1">
              <a:spcBef>
                <a:spcPct val="30000"/>
              </a:spcBef>
              <a:defRPr/>
            </a:pPr>
            <a:r>
              <a:rPr lang="fr-FR" sz="2400" kern="0" dirty="0" smtClean="0"/>
              <a:t>6) Matelotage :					</a:t>
            </a:r>
            <a:r>
              <a:rPr lang="fr-FR" sz="2400" kern="0" dirty="0" err="1" smtClean="0"/>
              <a:t>coeff</a:t>
            </a:r>
            <a:r>
              <a:rPr lang="fr-FR" sz="2400" kern="0" dirty="0" smtClean="0"/>
              <a:t> 2</a:t>
            </a:r>
          </a:p>
          <a:p>
            <a:pPr lvl="1" eaLnBrk="1" hangingPunct="1">
              <a:spcBef>
                <a:spcPct val="30000"/>
              </a:spcBef>
              <a:defRPr/>
            </a:pPr>
            <a:r>
              <a:rPr lang="fr-FR" sz="2400" kern="0" dirty="0"/>
              <a:t>7) Descente, </a:t>
            </a:r>
            <a:r>
              <a:rPr lang="fr-FR" sz="2400" kern="0" dirty="0" err="1"/>
              <a:t>stabil</a:t>
            </a:r>
            <a:r>
              <a:rPr lang="fr-FR" sz="2400" kern="0" dirty="0"/>
              <a:t>. et VDM à 40 m </a:t>
            </a:r>
            <a:r>
              <a:rPr lang="fr-FR" sz="2400" kern="0" dirty="0" smtClean="0"/>
              <a:t>:		</a:t>
            </a:r>
            <a:r>
              <a:rPr lang="fr-FR" sz="2400" kern="0" dirty="0" err="1" smtClean="0"/>
              <a:t>coeff</a:t>
            </a:r>
            <a:r>
              <a:rPr lang="fr-FR" sz="2400" kern="0" dirty="0" smtClean="0"/>
              <a:t> 2</a:t>
            </a:r>
          </a:p>
          <a:p>
            <a:pPr lvl="2" eaLnBrk="1" hangingPunct="1">
              <a:spcBef>
                <a:spcPct val="30000"/>
              </a:spcBef>
              <a:defRPr/>
            </a:pPr>
            <a:r>
              <a:rPr lang="fr-FR" sz="2000" kern="0" dirty="0" smtClean="0"/>
              <a:t>Descente :				</a:t>
            </a:r>
            <a:r>
              <a:rPr lang="fr-FR" sz="2000" kern="0" dirty="0" err="1" smtClean="0"/>
              <a:t>coeff</a:t>
            </a:r>
            <a:r>
              <a:rPr lang="fr-FR" sz="2000" kern="0" dirty="0" smtClean="0"/>
              <a:t> 1</a:t>
            </a:r>
          </a:p>
          <a:p>
            <a:pPr lvl="2" eaLnBrk="1" hangingPunct="1">
              <a:spcBef>
                <a:spcPct val="30000"/>
              </a:spcBef>
              <a:defRPr/>
            </a:pPr>
            <a:r>
              <a:rPr lang="fr-FR" sz="2000" kern="0" dirty="0" smtClean="0"/>
              <a:t>Stabilisation et VDM :			</a:t>
            </a:r>
            <a:r>
              <a:rPr lang="fr-FR" sz="2000" kern="0" dirty="0" err="1" smtClean="0"/>
              <a:t>coeff</a:t>
            </a:r>
            <a:r>
              <a:rPr lang="fr-FR" sz="2000" kern="0" dirty="0" smtClean="0"/>
              <a:t> 1</a:t>
            </a:r>
          </a:p>
          <a:p>
            <a:pPr lvl="1" eaLnBrk="1" hangingPunct="1">
              <a:spcBef>
                <a:spcPct val="30000"/>
              </a:spcBef>
              <a:defRPr/>
            </a:pPr>
            <a:r>
              <a:rPr lang="fr-FR" sz="2400" kern="0" dirty="0"/>
              <a:t>8</a:t>
            </a:r>
            <a:r>
              <a:rPr lang="fr-FR" sz="2400" kern="0" dirty="0" smtClean="0"/>
              <a:t>) RSE de 20 m :					</a:t>
            </a:r>
            <a:r>
              <a:rPr lang="fr-FR" sz="2400" kern="0" dirty="0" err="1" smtClean="0"/>
              <a:t>coeff</a:t>
            </a:r>
            <a:r>
              <a:rPr lang="fr-FR" sz="2400" kern="0" dirty="0" smtClean="0"/>
              <a:t> 2</a:t>
            </a:r>
          </a:p>
          <a:p>
            <a:pPr lvl="1" eaLnBrk="1" hangingPunct="1">
              <a:spcBef>
                <a:spcPct val="30000"/>
              </a:spcBef>
              <a:defRPr/>
            </a:pPr>
            <a:endParaRPr lang="fr-FR" sz="2400" kern="0" dirty="0" smtClean="0"/>
          </a:p>
          <a:p>
            <a:pPr lvl="1" eaLnBrk="1" hangingPunct="1">
              <a:spcBef>
                <a:spcPct val="30000"/>
              </a:spcBef>
              <a:defRPr/>
            </a:pPr>
            <a:r>
              <a:rPr lang="fr-FR" sz="2400" kern="0" dirty="0" smtClean="0"/>
              <a:t>(TOTAL 6 coefficients)</a:t>
            </a:r>
          </a:p>
          <a:p>
            <a:pPr lvl="1" eaLnBrk="1" hangingPunct="1">
              <a:spcBef>
                <a:spcPct val="30000"/>
              </a:spcBef>
              <a:defRPr/>
            </a:pPr>
            <a:endParaRPr lang="fr-FR" sz="2400" kern="0" dirty="0" smtClean="0"/>
          </a:p>
          <a:p>
            <a:pPr lvl="1" eaLnBrk="1" hangingPunct="1">
              <a:spcBef>
                <a:spcPct val="30000"/>
              </a:spcBef>
              <a:defRPr/>
            </a:pPr>
            <a:r>
              <a:rPr lang="fr-FR" sz="2400" kern="0" dirty="0" smtClean="0"/>
              <a:t>Moyenne à obtenir au sous-groupe : 		60/120</a:t>
            </a:r>
          </a:p>
          <a:p>
            <a:pPr lvl="1" eaLnBrk="1" hangingPunct="1">
              <a:spcBef>
                <a:spcPct val="30000"/>
              </a:spcBef>
              <a:defRPr/>
            </a:pPr>
            <a:r>
              <a:rPr lang="fr-FR" sz="2400" kern="0" dirty="0" smtClean="0"/>
              <a:t>Conservation du groupe théorique si mini :	133/380</a:t>
            </a:r>
            <a:endParaRPr lang="fr-FR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71763714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bldLvl="4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05671"/>
            <a:ext cx="9144000" cy="5552329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defRPr/>
            </a:pPr>
            <a:r>
              <a:rPr lang="fr-FR" b="1" dirty="0" smtClean="0">
                <a:solidFill>
                  <a:srgbClr val="FFFF00"/>
                </a:solidFill>
              </a:rPr>
              <a:t>Nouvelle épreuve</a:t>
            </a:r>
            <a:endParaRPr lang="fr-FR" dirty="0" smtClean="0"/>
          </a:p>
          <a:p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Réalisée lors de la descente de l’épreuve d’assistance à 40 m</a:t>
            </a:r>
          </a:p>
          <a:p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Décomposée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deux temps : </a:t>
            </a:r>
          </a:p>
          <a:p>
            <a:pPr lvl="1"/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hase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descente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hase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stabilisation et de vidage de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masque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 en compte pour l’évaluation :</a:t>
            </a:r>
          </a:p>
          <a:p>
            <a:pPr lvl="1"/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Tout comportement impactant la sécurité est éliminatoire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2"/>
            <a:r>
              <a:rPr lang="fr-F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Descendre </a:t>
            </a:r>
            <a:r>
              <a:rPr lang="fr-FR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au-delà de 42 </a:t>
            </a:r>
            <a:r>
              <a:rPr lang="fr-F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  <a:p>
            <a:pPr lvl="2"/>
            <a:r>
              <a:rPr lang="fr-FR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r-F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urée </a:t>
            </a:r>
            <a:r>
              <a:rPr lang="fr-FR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d’exécution </a:t>
            </a:r>
            <a:r>
              <a:rPr lang="fr-F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trop </a:t>
            </a:r>
            <a:r>
              <a:rPr lang="fr-FR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importante impactant la </a:t>
            </a:r>
            <a:r>
              <a:rPr lang="fr-F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décompression</a:t>
            </a:r>
            <a:endParaRPr lang="fr-FR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fr-F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Etc…</a:t>
            </a:r>
            <a:endParaRPr lang="fr-FR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phase de descente :</a:t>
            </a:r>
          </a:p>
          <a:p>
            <a:pPr lvl="2"/>
            <a:r>
              <a:rPr lang="fr-FR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Maîtrise de la position et de l’équilibre : verticalité et absence de vrille</a:t>
            </a:r>
          </a:p>
          <a:p>
            <a:pPr lvl="2"/>
            <a:r>
              <a:rPr lang="fr-FR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Maîtrise de la </a:t>
            </a:r>
            <a:r>
              <a:rPr lang="fr-F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vitesse (20 à 25 m/min, régularité, ralentissement en fin)</a:t>
            </a:r>
          </a:p>
        </p:txBody>
      </p:sp>
      <p:grpSp>
        <p:nvGrpSpPr>
          <p:cNvPr id="9" name="Groupe 8"/>
          <p:cNvGrpSpPr/>
          <p:nvPr/>
        </p:nvGrpSpPr>
        <p:grpSpPr>
          <a:xfrm>
            <a:off x="0" y="-1"/>
            <a:ext cx="9144000" cy="1305672"/>
            <a:chOff x="0" y="-1"/>
            <a:chExt cx="9144000" cy="1305672"/>
          </a:xfrm>
        </p:grpSpPr>
        <p:sp>
          <p:nvSpPr>
            <p:cNvPr id="10" name="Rectangle 9"/>
            <p:cNvSpPr/>
            <p:nvPr/>
          </p:nvSpPr>
          <p:spPr bwMode="auto">
            <a:xfrm>
              <a:off x="0" y="-1"/>
              <a:ext cx="9144000" cy="1305671"/>
            </a:xfrm>
            <a:prstGeom prst="rect">
              <a:avLst/>
            </a:prstGeom>
            <a:solidFill>
              <a:schemeClr val="tx1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ZoneTexte 8"/>
            <p:cNvSpPr txBox="1">
              <a:spLocks noChangeArrowheads="1"/>
            </p:cNvSpPr>
            <p:nvPr/>
          </p:nvSpPr>
          <p:spPr bwMode="auto">
            <a:xfrm>
              <a:off x="4286250" y="446757"/>
              <a:ext cx="474186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fr-FR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Commission Technique </a:t>
              </a:r>
              <a:r>
                <a:rPr lang="fr-FR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Nationale</a:t>
              </a:r>
              <a:endPara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endParaRPr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99" y="10826"/>
              <a:ext cx="3546989" cy="1294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ZoneTexte 6"/>
            <p:cNvSpPr txBox="1">
              <a:spLocks noChangeArrowheads="1"/>
            </p:cNvSpPr>
            <p:nvPr/>
          </p:nvSpPr>
          <p:spPr bwMode="auto">
            <a:xfrm>
              <a:off x="1857375" y="0"/>
              <a:ext cx="717073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r">
                <a:defRPr/>
              </a:pPr>
              <a:r>
                <a:rPr lang="fr-FR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Fédération</a:t>
              </a:r>
              <a:r>
                <a:rPr lang="fr-FR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 Française d’Etudes et de Sports </a:t>
              </a:r>
              <a:r>
                <a:rPr lang="fr-FR" dirty="0" err="1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Sous-Marins</a:t>
              </a:r>
              <a:endPara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060766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3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3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3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3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3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3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3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3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3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3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uiExpand="1" build="p" bldLvl="4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05671"/>
            <a:ext cx="9144000" cy="5552329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defRPr/>
            </a:pPr>
            <a:r>
              <a:rPr lang="fr-FR" b="1" dirty="0" smtClean="0">
                <a:solidFill>
                  <a:srgbClr val="FFFF00"/>
                </a:solidFill>
              </a:rPr>
              <a:t>Nouvelle épreuve</a:t>
            </a:r>
            <a:endParaRPr lang="fr-FR" dirty="0" smtClean="0"/>
          </a:p>
          <a:p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compte pour l’évaluation :</a:t>
            </a:r>
          </a:p>
          <a:p>
            <a:pPr lvl="1"/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phase de stabilisation et vidage de masque : </a:t>
            </a:r>
          </a:p>
          <a:p>
            <a:pPr lvl="2"/>
            <a:r>
              <a:rPr lang="fr-FR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Profondeur de début de retournement</a:t>
            </a:r>
          </a:p>
          <a:p>
            <a:pPr lvl="2"/>
            <a:r>
              <a:rPr lang="fr-F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Temps, précision </a:t>
            </a:r>
            <a:r>
              <a:rPr lang="fr-FR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maintien de la profondeur de stabilisation à 40 m</a:t>
            </a:r>
          </a:p>
          <a:p>
            <a:pPr lvl="2"/>
            <a:r>
              <a:rPr lang="fr-F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Moyens </a:t>
            </a:r>
            <a:r>
              <a:rPr lang="fr-FR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stabilisation utilisés : </a:t>
            </a:r>
            <a:r>
              <a:rPr lang="fr-F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palmage</a:t>
            </a:r>
            <a:r>
              <a:rPr lang="fr-F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 utilisation </a:t>
            </a:r>
            <a:r>
              <a:rPr lang="fr-FR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gilet </a:t>
            </a:r>
            <a:r>
              <a:rPr lang="fr-F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excessifs)</a:t>
            </a:r>
            <a:endParaRPr lang="fr-FR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fr-FR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Spontanéité du retrait du </a:t>
            </a:r>
            <a:r>
              <a:rPr lang="fr-F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masque</a:t>
            </a:r>
            <a:endParaRPr lang="fr-FR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fr-FR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Spontanéité de la dissociation et de la ventilation suite au retrait du masque</a:t>
            </a:r>
          </a:p>
          <a:p>
            <a:pPr lvl="2"/>
            <a:r>
              <a:rPr lang="fr-FR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Régularité de la ventilation</a:t>
            </a:r>
          </a:p>
          <a:p>
            <a:pPr lvl="2"/>
            <a:r>
              <a:rPr lang="fr-FR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 du nombre de cycles ventilatoire</a:t>
            </a:r>
          </a:p>
          <a:p>
            <a:pPr lvl="2"/>
            <a:r>
              <a:rPr lang="fr-FR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Maintien des yeux ouverts</a:t>
            </a:r>
          </a:p>
          <a:p>
            <a:pPr lvl="2"/>
            <a:r>
              <a:rPr lang="fr-FR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Absence de signes de crispation</a:t>
            </a:r>
          </a:p>
          <a:p>
            <a:pPr lvl="2"/>
            <a:r>
              <a:rPr lang="fr-FR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Vidage du masque en une seule </a:t>
            </a:r>
            <a:r>
              <a:rPr lang="fr-F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fois</a:t>
            </a:r>
            <a:endParaRPr lang="fr-FR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0" y="-1"/>
            <a:ext cx="9144000" cy="1305672"/>
            <a:chOff x="0" y="-1"/>
            <a:chExt cx="9144000" cy="1305672"/>
          </a:xfrm>
        </p:grpSpPr>
        <p:sp>
          <p:nvSpPr>
            <p:cNvPr id="10" name="Rectangle 9"/>
            <p:cNvSpPr/>
            <p:nvPr/>
          </p:nvSpPr>
          <p:spPr bwMode="auto">
            <a:xfrm>
              <a:off x="0" y="-1"/>
              <a:ext cx="9144000" cy="1305671"/>
            </a:xfrm>
            <a:prstGeom prst="rect">
              <a:avLst/>
            </a:prstGeom>
            <a:solidFill>
              <a:schemeClr val="tx1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ZoneTexte 8"/>
            <p:cNvSpPr txBox="1">
              <a:spLocks noChangeArrowheads="1"/>
            </p:cNvSpPr>
            <p:nvPr/>
          </p:nvSpPr>
          <p:spPr bwMode="auto">
            <a:xfrm>
              <a:off x="4286250" y="446757"/>
              <a:ext cx="474186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fr-FR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Commission Technique </a:t>
              </a:r>
              <a:r>
                <a:rPr lang="fr-FR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Nationale</a:t>
              </a:r>
              <a:endPara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endParaRPr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99" y="10826"/>
              <a:ext cx="3546989" cy="1294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ZoneTexte 6"/>
            <p:cNvSpPr txBox="1">
              <a:spLocks noChangeArrowheads="1"/>
            </p:cNvSpPr>
            <p:nvPr/>
          </p:nvSpPr>
          <p:spPr bwMode="auto">
            <a:xfrm>
              <a:off x="1857375" y="0"/>
              <a:ext cx="717073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r">
                <a:defRPr/>
              </a:pPr>
              <a:r>
                <a:rPr lang="fr-FR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Fédération</a:t>
              </a:r>
              <a:r>
                <a:rPr lang="fr-FR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 Française d’Etudes et de Sports </a:t>
              </a:r>
              <a:r>
                <a:rPr lang="fr-FR" dirty="0" err="1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Sous-Marins</a:t>
              </a:r>
              <a:endPara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676925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3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3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3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3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3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3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3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3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3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3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uiExpand="1" build="p" bldLvl="4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457200"/>
            <a:ext cx="8915400" cy="114300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fr-FR" sz="6000" smtClean="0">
                <a:solidFill>
                  <a:srgbClr val="FFFF00"/>
                </a:solidFill>
              </a:rPr>
              <a:t/>
            </a:r>
            <a:br>
              <a:rPr lang="fr-FR" sz="6000" smtClean="0">
                <a:solidFill>
                  <a:srgbClr val="FFFF00"/>
                </a:solidFill>
              </a:rPr>
            </a:br>
            <a:endParaRPr lang="fr-FR" sz="6000" smtClean="0">
              <a:solidFill>
                <a:srgbClr val="FFFF00"/>
              </a:solidFill>
            </a:endParaRPr>
          </a:p>
        </p:txBody>
      </p:sp>
      <p:sp>
        <p:nvSpPr>
          <p:cNvPr id="189446" name="Rectangle 6"/>
          <p:cNvSpPr>
            <a:spLocks noChangeArrowheads="1"/>
          </p:cNvSpPr>
          <p:nvPr/>
        </p:nvSpPr>
        <p:spPr bwMode="auto">
          <a:xfrm>
            <a:off x="228600" y="350520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fr-FR" sz="6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MERCI DE VOTRE ATTENTION</a:t>
            </a:r>
          </a:p>
        </p:txBody>
      </p:sp>
      <p:grpSp>
        <p:nvGrpSpPr>
          <p:cNvPr id="12" name="Groupe 11"/>
          <p:cNvGrpSpPr/>
          <p:nvPr/>
        </p:nvGrpSpPr>
        <p:grpSpPr>
          <a:xfrm>
            <a:off x="0" y="-1"/>
            <a:ext cx="9144000" cy="1305672"/>
            <a:chOff x="0" y="-1"/>
            <a:chExt cx="9144000" cy="1305672"/>
          </a:xfrm>
        </p:grpSpPr>
        <p:sp>
          <p:nvSpPr>
            <p:cNvPr id="13" name="Rectangle 12"/>
            <p:cNvSpPr/>
            <p:nvPr/>
          </p:nvSpPr>
          <p:spPr bwMode="auto">
            <a:xfrm>
              <a:off x="0" y="-1"/>
              <a:ext cx="9144000" cy="1305671"/>
            </a:xfrm>
            <a:prstGeom prst="rect">
              <a:avLst/>
            </a:prstGeom>
            <a:solidFill>
              <a:schemeClr val="tx1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ZoneTexte 8"/>
            <p:cNvSpPr txBox="1">
              <a:spLocks noChangeArrowheads="1"/>
            </p:cNvSpPr>
            <p:nvPr/>
          </p:nvSpPr>
          <p:spPr bwMode="auto">
            <a:xfrm>
              <a:off x="4286250" y="446757"/>
              <a:ext cx="474186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fr-FR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Commission Technique </a:t>
              </a:r>
              <a:r>
                <a:rPr lang="fr-FR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Nationale</a:t>
              </a:r>
              <a:endPara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99" y="10826"/>
              <a:ext cx="3546989" cy="1294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ZoneTexte 6"/>
            <p:cNvSpPr txBox="1">
              <a:spLocks noChangeArrowheads="1"/>
            </p:cNvSpPr>
            <p:nvPr/>
          </p:nvSpPr>
          <p:spPr bwMode="auto">
            <a:xfrm>
              <a:off x="1857375" y="0"/>
              <a:ext cx="717073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algn="r">
                <a:defRPr/>
              </a:pPr>
              <a:r>
                <a:rPr lang="fr-FR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Fédération</a:t>
              </a:r>
              <a:r>
                <a:rPr lang="fr-FR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 Française d’Etudes et de Sports </a:t>
              </a:r>
              <a:r>
                <a:rPr lang="fr-FR" dirty="0" err="1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Sous-Marins</a:t>
              </a:r>
              <a:endPara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6" grpId="0" autoUpdateAnimBg="0"/>
    </p:bldLst>
  </p:timing>
</p:sld>
</file>

<file path=ppt/theme/theme1.xml><?xml version="1.0" encoding="utf-8"?>
<a:theme xmlns:a="http://schemas.openxmlformats.org/drawingml/2006/main" name="Tourbillon">
  <a:themeElements>
    <a:clrScheme name="Tourbillon 1">
      <a:dk1>
        <a:srgbClr val="000066"/>
      </a:dk1>
      <a:lt1>
        <a:srgbClr val="FFFF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DADA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Tourbill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ourbillon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urbillon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urbillon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Designs\Tourbillon.pot</Template>
  <TotalTime>5365</TotalTime>
  <Words>117</Words>
  <Application>Microsoft Office PowerPoint</Application>
  <PresentationFormat>Affichage à l'écran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Tourbillon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</vt:lpstr>
    </vt:vector>
  </TitlesOfParts>
  <Company>ISULA PLONGEE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mémoire d'IN de JPV</dc:title>
  <dc:creator>Jean-Pierre VIGNOCCHI</dc:creator>
  <cp:lastModifiedBy>Jean-Pierre Vignocchi</cp:lastModifiedBy>
  <cp:revision>1103</cp:revision>
  <cp:lastPrinted>2011-03-02T21:34:00Z</cp:lastPrinted>
  <dcterms:created xsi:type="dcterms:W3CDTF">2006-02-01T13:19:21Z</dcterms:created>
  <dcterms:modified xsi:type="dcterms:W3CDTF">2016-05-19T12:56:21Z</dcterms:modified>
</cp:coreProperties>
</file>