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90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68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39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5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09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87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14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12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69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0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06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4473-460F-4348-99EB-B7BEAE8FBC15}" type="datetimeFigureOut">
              <a:rPr lang="fr-FR" smtClean="0"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7CC84-43EE-49E5-8ECC-BD9BFA1E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41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53673" y="713065"/>
            <a:ext cx="10801715" cy="514798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Nous en sommes environ au 1/3 de ta formation depuis le stage initial</a:t>
            </a:r>
          </a:p>
          <a:p>
            <a:pPr algn="just"/>
            <a:r>
              <a:rPr lang="fr-FR" dirty="0" smtClean="0"/>
              <a:t>Nous avons travaillé ensemble des éléments sur la théorie du niveau 2 qui t’ont permis d’apprendre à</a:t>
            </a:r>
          </a:p>
          <a:p>
            <a:pPr lvl="1" algn="just"/>
            <a:r>
              <a:rPr lang="fr-FR" dirty="0" smtClean="0"/>
              <a:t>réaliser un plan de cours,</a:t>
            </a:r>
          </a:p>
          <a:p>
            <a:pPr lvl="1" algn="just"/>
            <a:r>
              <a:rPr lang="fr-FR" dirty="0" smtClean="0"/>
              <a:t>déterminer des pré requis et des acquis.</a:t>
            </a:r>
          </a:p>
          <a:p>
            <a:pPr lvl="1" algn="just"/>
            <a:r>
              <a:rPr lang="fr-FR" dirty="0" smtClean="0"/>
              <a:t>Etablir une progression</a:t>
            </a:r>
          </a:p>
          <a:p>
            <a:pPr algn="just"/>
            <a:r>
              <a:rPr lang="fr-FR" dirty="0" smtClean="0"/>
              <a:t>En début de formation nous avons fait des renforts de connaissance théoriques de façon à ce que tu te </a:t>
            </a:r>
            <a:r>
              <a:rPr lang="fr-FR" dirty="0" err="1" smtClean="0"/>
              <a:t>réappropies</a:t>
            </a:r>
            <a:r>
              <a:rPr lang="fr-FR" dirty="0" smtClean="0"/>
              <a:t> celles-ci, en particulier sur la lutte contre le froid</a:t>
            </a:r>
          </a:p>
          <a:p>
            <a:pPr algn="just"/>
            <a:r>
              <a:rPr lang="fr-FR" dirty="0" smtClean="0"/>
              <a:t>Aujourd’hui, en nous appuyant sur ces connaissances, je vais t’apprendre à déterminer des objectifs de formation qui soient adaptés à la pratique au travers d’un cours théorique difficile : La thermorégulation et la lutte contre le froid au niveau 4</a:t>
            </a:r>
            <a:endParaRPr lang="fr-FR" dirty="0"/>
          </a:p>
        </p:txBody>
      </p:sp>
      <p:sp>
        <p:nvSpPr>
          <p:cNvPr id="2" name="Ellipse 1"/>
          <p:cNvSpPr/>
          <p:nvPr/>
        </p:nvSpPr>
        <p:spPr>
          <a:xfrm>
            <a:off x="771787" y="1375793"/>
            <a:ext cx="5679347" cy="2926575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6451134" y="2420815"/>
            <a:ext cx="1378416" cy="287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829550" y="2051483"/>
            <a:ext cx="21907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Pré requis pour le SP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890954" y="4504078"/>
            <a:ext cx="8033971" cy="1029214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9853846" y="3956267"/>
            <a:ext cx="21907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Objectif pour le SP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>
            <a:off x="8924926" y="4325599"/>
            <a:ext cx="928920" cy="488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27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animBg="1"/>
      <p:bldP spid="9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53673" y="713065"/>
            <a:ext cx="10801715" cy="5147986"/>
          </a:xfrm>
        </p:spPr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Pour cela je te propose de déterminer</a:t>
            </a:r>
          </a:p>
          <a:p>
            <a:pPr lvl="1" algn="just"/>
            <a:r>
              <a:rPr lang="fr-FR" dirty="0" smtClean="0"/>
              <a:t>Ce qu’un guide de palanquée a besoin pour avoir un comportement adapté dans sa conduite de palanquée vis-à-vis du froid. Ces éléments constituerons la partie la plus importante du cours.</a:t>
            </a:r>
          </a:p>
          <a:p>
            <a:pPr lvl="1" algn="just"/>
            <a:r>
              <a:rPr lang="fr-FR" dirty="0" smtClean="0"/>
              <a:t>De là nous tirerons les connaissances théoriques nécessaires qu’il faudra aborder sur ce thème dans la formation GP/N4. Ces éléments constituerons des parties moins développées permettant d’aller vers le point ci dessus</a:t>
            </a:r>
          </a:p>
          <a:p>
            <a:pPr algn="just"/>
            <a:r>
              <a:rPr lang="fr-FR" dirty="0" smtClean="0"/>
              <a:t>A l’issue de cette séance tu devras être capable de réutiliser la démarche pour traiter un autre cours et/ou un autre niveau.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553673" y="1172307"/>
            <a:ext cx="6667742" cy="703385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7221415" y="713065"/>
            <a:ext cx="2073520" cy="787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9052560" y="343733"/>
            <a:ext cx="24331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Méthodologie proposée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615588" y="4461997"/>
            <a:ext cx="5679347" cy="1012679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9177705" y="4533702"/>
            <a:ext cx="1378416" cy="287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9577976" y="4225861"/>
            <a:ext cx="21907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Objectif pour le SP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052559" y="784770"/>
            <a:ext cx="243312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Analyse descendante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5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comportement du guide de palanquée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Le guide de palanquée est garant de la sécurité et de la prévention des accidents au sein de sa palanquée</a:t>
            </a:r>
          </a:p>
          <a:p>
            <a:pPr algn="just"/>
            <a:r>
              <a:rPr lang="fr-FR" dirty="0" smtClean="0"/>
              <a:t>Il doit être capable d’utiliser ses connaissances pour :</a:t>
            </a:r>
          </a:p>
          <a:p>
            <a:pPr lvl="1" algn="just"/>
            <a:r>
              <a:rPr lang="fr-FR" dirty="0" smtClean="0"/>
              <a:t>Comprendre et assimiler que le froid est un facteur favorisant de la plupart des accidents de plongée (narcose, essoufflement, ADD …)</a:t>
            </a:r>
          </a:p>
          <a:p>
            <a:pPr lvl="1" algn="just"/>
            <a:r>
              <a:rPr lang="fr-FR" dirty="0" smtClean="0"/>
              <a:t>déterminer le risque potentiel du froid chez un autre plongeur (équipement par exemple) et apporter des conseils ou des recommandations</a:t>
            </a:r>
          </a:p>
          <a:p>
            <a:pPr lvl="1" algn="just"/>
            <a:r>
              <a:rPr lang="fr-FR" dirty="0" smtClean="0"/>
              <a:t>Adapter les paramètres de sa plongée pour limiter ces risques (réduire une durée pour limiter les paliers en eaux froides par exemple lorsqu'un plongeur est équipé d’une mauvaise combinaison)</a:t>
            </a:r>
          </a:p>
          <a:p>
            <a:pPr lvl="1" algn="just"/>
            <a:r>
              <a:rPr lang="fr-FR" dirty="0" smtClean="0"/>
              <a:t>Détecter les signes visibles de la lutte contre le froid (prostration du plongeur, tremblements, ventilation inadaptée …) afin de ne pas réagir trop tardivement.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098958" y="1825625"/>
            <a:ext cx="6667742" cy="703385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7766700" y="1690688"/>
            <a:ext cx="2132135" cy="463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766700" y="1321356"/>
            <a:ext cx="42642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Analyse compétence attendue du plongeur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284914" y="3026236"/>
            <a:ext cx="6667742" cy="3030615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>
            <a:endCxn id="11" idx="1"/>
          </p:cNvCxnSpPr>
          <p:nvPr/>
        </p:nvCxnSpPr>
        <p:spPr>
          <a:xfrm>
            <a:off x="4618785" y="6056851"/>
            <a:ext cx="1580847" cy="255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199632" y="6127234"/>
            <a:ext cx="555955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Analyse dans cette compétence des besoins sur le thème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868348" y="3422432"/>
            <a:ext cx="2830131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Précision : spécifique froid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976022" y="6144713"/>
            <a:ext cx="455609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N</a:t>
            </a:r>
            <a:r>
              <a:rPr lang="fr-FR" dirty="0" smtClean="0"/>
              <a:t>otion </a:t>
            </a:r>
            <a:r>
              <a:rPr lang="fr-FR" dirty="0" smtClean="0"/>
              <a:t>transférable </a:t>
            </a:r>
            <a:r>
              <a:rPr lang="fr-FR" dirty="0" smtClean="0"/>
              <a:t>: </a:t>
            </a:r>
            <a:r>
              <a:rPr lang="fr-FR" dirty="0" smtClean="0"/>
              <a:t>les signes annonciateurs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409208" y="5076716"/>
            <a:ext cx="552701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Notion </a:t>
            </a:r>
            <a:r>
              <a:rPr lang="fr-FR" dirty="0" smtClean="0"/>
              <a:t>transférable </a:t>
            </a:r>
            <a:r>
              <a:rPr lang="fr-FR" dirty="0" smtClean="0"/>
              <a:t>: Limiter les risques =&gt; tous accidents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15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4" grpId="0" uiExpand="1" animBg="1"/>
      <p:bldP spid="8" grpId="0" uiExpand="1" animBg="1"/>
      <p:bldP spid="9" grpId="0" uiExpand="1" animBg="1"/>
      <p:bldP spid="11" grpId="0" uiExpand="1" animBg="1"/>
      <p:bldP spid="13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connaissances pour arriver à ce résultat ?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94243" y="179282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Le GP devra avoir compris ce que sont les 3 modes de déperdition de chaleur qui interviennent en plongée :</a:t>
            </a:r>
          </a:p>
          <a:p>
            <a:pPr lvl="1"/>
            <a:r>
              <a:rPr lang="fr-FR" dirty="0" smtClean="0"/>
              <a:t>La conduction =&gt; à lier avec la combinaison (celles des personnes qu’il emmène)</a:t>
            </a:r>
          </a:p>
          <a:p>
            <a:pPr lvl="1"/>
            <a:r>
              <a:rPr lang="fr-FR" dirty="0" smtClean="0"/>
              <a:t>La convection =&gt; à lier avec le déplacement dans l’eau, le mouvement de l’eau</a:t>
            </a:r>
          </a:p>
          <a:p>
            <a:pPr lvl="1"/>
            <a:r>
              <a:rPr lang="fr-FR" dirty="0" smtClean="0"/>
              <a:t>L’évaporation =&gt; à lier avec la ventilation</a:t>
            </a:r>
          </a:p>
          <a:p>
            <a:pPr lvl="1"/>
            <a:r>
              <a:rPr lang="fr-FR" dirty="0" smtClean="0"/>
              <a:t>Pour cela il sera nécessaire de rappeler les conditions de l’équilibre thermique dans l’air, puis dans l’eau (ne pas oublier que ce futur GP est déjà P3 … il a des connaissances … et toi tu sais définir les pré requis)</a:t>
            </a:r>
          </a:p>
          <a:p>
            <a:r>
              <a:rPr lang="fr-FR" dirty="0" smtClean="0"/>
              <a:t>Ensuite on va lui donner des éléments sur la lutte contre le froid :</a:t>
            </a:r>
          </a:p>
          <a:p>
            <a:pPr lvl="1"/>
            <a:r>
              <a:rPr lang="fr-FR" dirty="0" smtClean="0"/>
              <a:t>Les phénomènes de </a:t>
            </a:r>
            <a:r>
              <a:rPr lang="fr-FR" dirty="0" err="1" smtClean="0"/>
              <a:t>vaso</a:t>
            </a:r>
            <a:r>
              <a:rPr lang="fr-FR" dirty="0" smtClean="0"/>
              <a:t> constriction =&gt; Quels risques sont induits en plongée ?</a:t>
            </a:r>
          </a:p>
          <a:p>
            <a:pPr lvl="1"/>
            <a:r>
              <a:rPr lang="fr-FR" dirty="0" smtClean="0"/>
              <a:t>La fabrication de chaleur par les tremblements et le hérissements de poils (efficacité en plongée?)</a:t>
            </a:r>
          </a:p>
          <a:p>
            <a:pPr lvl="1"/>
            <a:r>
              <a:rPr lang="fr-FR" dirty="0" smtClean="0"/>
              <a:t>La diurèse. Y-a-t-il un impact sur le comportement observable du plongeur ?</a:t>
            </a:r>
          </a:p>
          <a:p>
            <a:pPr lvl="1"/>
            <a:r>
              <a:rPr lang="fr-FR" dirty="0" smtClean="0"/>
              <a:t>La ventilation inefficace (comment ça se voit ? Les risques ?)</a:t>
            </a:r>
          </a:p>
          <a:p>
            <a:pPr lvl="1"/>
            <a:r>
              <a:rPr lang="fr-FR" dirty="0" smtClean="0"/>
              <a:t>Le désintéressement à la plongée (pourquoi ?).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1162966" y="2357798"/>
            <a:ext cx="6667742" cy="1610698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7644384" y="1690688"/>
            <a:ext cx="2254452" cy="116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766700" y="1321356"/>
            <a:ext cx="302322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Lien connaissances / pratique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1284914" y="4279392"/>
            <a:ext cx="6667742" cy="1777459"/>
          </a:xfrm>
          <a:prstGeom prst="ellipse">
            <a:avLst/>
          </a:prstGeom>
          <a:solidFill>
            <a:schemeClr val="accent1"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>
            <a:endCxn id="10" idx="7"/>
          </p:cNvCxnSpPr>
          <p:nvPr/>
        </p:nvCxnSpPr>
        <p:spPr>
          <a:xfrm flipH="1">
            <a:off x="6976188" y="1690688"/>
            <a:ext cx="2922648" cy="2849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952656" y="5505070"/>
            <a:ext cx="302322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Fait se questionner le SP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903529" y="2852928"/>
            <a:ext cx="254121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Ventilation : Pré requis ?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9017082" y="3968496"/>
            <a:ext cx="297451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App. circulatoire: Pré requis ?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929436" y="6332617"/>
            <a:ext cx="408764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Pré requis, pas prérequis =&gt; transférable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259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besoins?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Ce mécanisme est un mécanisme chez l’adulte. Mais le GP peut emmener des enfants ou des ados. Attention. Tu devras consacrer une petite partie sur ce cours (en simplifiant : l’enfant ne lutte quasiment pas contre le froid, il survient brutalement, et lorsqu’il survient il ne peut lutter)</a:t>
            </a:r>
          </a:p>
          <a:p>
            <a:pPr algn="just"/>
            <a:r>
              <a:rPr lang="fr-FR" dirty="0" smtClean="0"/>
              <a:t>Et se réchauffer avec des « chaufferettes », ou en faisant pipi dans sa combi : Utile ou dangereux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096000" y="1321356"/>
            <a:ext cx="456027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Retour sur des attendus sur un comportement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096000" y="4413746"/>
            <a:ext cx="302322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Rôle de conseiller du GP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169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conclusion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On a vu qu’en analysant les besoins du niveau (ici GP) dans  sa pratique on a déterminer comme objectif principal au cours</a:t>
            </a:r>
          </a:p>
          <a:p>
            <a:pPr lvl="1" algn="just"/>
            <a:r>
              <a:rPr lang="fr-FR" dirty="0" smtClean="0"/>
              <a:t>Savoir détecter des risques potentiels et apporter des recommandations</a:t>
            </a:r>
          </a:p>
          <a:p>
            <a:pPr lvl="1" algn="just"/>
            <a:r>
              <a:rPr lang="fr-FR" dirty="0" smtClean="0"/>
              <a:t>Savoir détecter un comportement d’un plongeur qui lutte contre le froid sans que celui ne fasse le signe « j’ai froid », ou avant qu’il ne le fasse</a:t>
            </a:r>
          </a:p>
          <a:p>
            <a:pPr lvl="1" algn="just"/>
            <a:r>
              <a:rPr lang="fr-FR" dirty="0"/>
              <a:t>Savoir adapter son profil de plongée par rapport à ces </a:t>
            </a:r>
            <a:r>
              <a:rPr lang="fr-FR" dirty="0" smtClean="0"/>
              <a:t>risques</a:t>
            </a:r>
          </a:p>
          <a:p>
            <a:pPr algn="just"/>
            <a:r>
              <a:rPr lang="fr-FR" dirty="0" smtClean="0"/>
              <a:t>On a vu que pour développer cette aptitude on devait :</a:t>
            </a:r>
          </a:p>
          <a:p>
            <a:pPr lvl="1" algn="just"/>
            <a:r>
              <a:rPr lang="fr-FR" dirty="0" smtClean="0"/>
              <a:t>Faire un lien avec les risques induits (facteur favorisant des accidents)</a:t>
            </a:r>
          </a:p>
          <a:p>
            <a:pPr lvl="1" algn="just"/>
            <a:r>
              <a:rPr lang="fr-FR" dirty="0" smtClean="0"/>
              <a:t>Comprendre les mécanismes fins de la lutte contre froid et le liens avec ces signes observables</a:t>
            </a:r>
          </a:p>
          <a:p>
            <a:pPr algn="just"/>
            <a:r>
              <a:rPr lang="fr-FR" dirty="0" smtClean="0"/>
              <a:t>Inutile de faire un cours très complexe. 1h ou un peu plus environ, tout en respectant que l’objectif principal doit occuper la partie la plus longue</a:t>
            </a:r>
          </a:p>
          <a:p>
            <a:pPr algn="just"/>
            <a:r>
              <a:rPr lang="fr-FR" dirty="0" smtClean="0"/>
              <a:t>Cette méthode est </a:t>
            </a:r>
            <a:r>
              <a:rPr lang="fr-FR" dirty="0" err="1" smtClean="0"/>
              <a:t>réutilsable</a:t>
            </a:r>
            <a:r>
              <a:rPr lang="fr-FR" dirty="0" smtClean="0"/>
              <a:t> pour les cours sur les accidents à tous niveaux.</a:t>
            </a:r>
          </a:p>
        </p:txBody>
      </p:sp>
      <p:sp>
        <p:nvSpPr>
          <p:cNvPr id="4" name="Ellipse 3"/>
          <p:cNvSpPr/>
          <p:nvPr/>
        </p:nvSpPr>
        <p:spPr>
          <a:xfrm>
            <a:off x="1505711" y="2478743"/>
            <a:ext cx="5879123" cy="1197145"/>
          </a:xfrm>
          <a:prstGeom prst="ellipse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>
            <a:stCxn id="8" idx="2"/>
          </p:cNvCxnSpPr>
          <p:nvPr/>
        </p:nvCxnSpPr>
        <p:spPr>
          <a:xfrm flipH="1">
            <a:off x="7384834" y="1822423"/>
            <a:ext cx="2487638" cy="1282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552944" y="1176092"/>
            <a:ext cx="4639056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Insister sur le fait que la démarche est générale applicable </a:t>
            </a:r>
            <a:r>
              <a:rPr lang="fr-FR" dirty="0" smtClean="0"/>
              <a:t>à différents </a:t>
            </a:r>
            <a:r>
              <a:rPr lang="fr-FR" dirty="0" smtClean="0"/>
              <a:t>niveaux, aux accidents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505711" y="3729280"/>
            <a:ext cx="5879123" cy="1197145"/>
          </a:xfrm>
          <a:prstGeom prst="ellipse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7384834" y="1822423"/>
            <a:ext cx="2487638" cy="25054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872471" y="2377646"/>
            <a:ext cx="214883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On n’en a pas parlé !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12" idx="1"/>
          </p:cNvCxnSpPr>
          <p:nvPr/>
        </p:nvCxnSpPr>
        <p:spPr>
          <a:xfrm flipH="1">
            <a:off x="8863115" y="2562312"/>
            <a:ext cx="1009356" cy="954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264151" y="6230355"/>
            <a:ext cx="452323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Transfert sur d’autres cours, voire pratique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25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4" grpId="0" animBg="1"/>
      <p:bldP spid="8" grpId="0" animBg="1"/>
      <p:bldP spid="9" grpId="0" animBg="1"/>
      <p:bldP spid="1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Planche complémentaire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peut donner des éléments aux stagiaires MF1 sur</a:t>
            </a:r>
          </a:p>
          <a:p>
            <a:pPr lvl="1"/>
            <a:r>
              <a:rPr lang="fr-FR" dirty="0" smtClean="0"/>
              <a:t>Détermination des connaissances à avoir pour aborder ce cours (prérequis)</a:t>
            </a:r>
          </a:p>
          <a:p>
            <a:pPr lvl="1"/>
            <a:r>
              <a:rPr lang="fr-FR" dirty="0" smtClean="0"/>
              <a:t>L’évaluation (formative, sommative) du cours</a:t>
            </a:r>
          </a:p>
          <a:p>
            <a:pPr lvl="1"/>
            <a:r>
              <a:rPr lang="fr-FR" dirty="0" smtClean="0"/>
              <a:t>Intégration de ce cours dans le cursus de formation GP/N4</a:t>
            </a:r>
          </a:p>
          <a:p>
            <a:pPr lvl="1"/>
            <a:r>
              <a:rPr lang="fr-FR" smtClean="0"/>
              <a:t>…</a:t>
            </a:r>
            <a:endParaRPr lang="fr-FR" dirty="0" smtClean="0"/>
          </a:p>
        </p:txBody>
      </p:sp>
      <p:sp>
        <p:nvSpPr>
          <p:cNvPr id="11" name="Ellipse 10"/>
          <p:cNvSpPr/>
          <p:nvPr/>
        </p:nvSpPr>
        <p:spPr>
          <a:xfrm>
            <a:off x="838199" y="214927"/>
            <a:ext cx="5879123" cy="1610698"/>
          </a:xfrm>
          <a:prstGeom prst="ellipse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6717322" y="734457"/>
            <a:ext cx="936206" cy="2858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653528" y="365125"/>
            <a:ext cx="98450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Oublis</a:t>
            </a:r>
          </a:p>
        </p:txBody>
      </p:sp>
    </p:spTree>
    <p:extLst>
      <p:ext uri="{BB962C8B-B14F-4D97-AF65-F5344CB8AC3E}">
        <p14:creationId xmlns:p14="http://schemas.microsoft.com/office/powerpoint/2010/main" val="116710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821</Words>
  <Application>Microsoft Office PowerPoint</Application>
  <PresentationFormat>Grand écran</PresentationFormat>
  <Paragraphs>71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Le comportement du guide de palanquée</vt:lpstr>
      <vt:lpstr>Quelles connaissances pour arriver à ce résultat ?</vt:lpstr>
      <vt:lpstr>Autres besoins?</vt:lpstr>
      <vt:lpstr>En conclusion</vt:lpstr>
      <vt:lpstr>Planche complémentaire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Maurice GORET</dc:creator>
  <cp:lastModifiedBy>Maurice GORET</cp:lastModifiedBy>
  <cp:revision>27</cp:revision>
  <dcterms:created xsi:type="dcterms:W3CDTF">2014-09-09T15:31:09Z</dcterms:created>
  <dcterms:modified xsi:type="dcterms:W3CDTF">2015-01-26T07:10:10Z</dcterms:modified>
</cp:coreProperties>
</file>