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7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99"/>
    <a:srgbClr val="3366CC"/>
    <a:srgbClr val="CCFFFF"/>
    <a:srgbClr val="0066FF"/>
    <a:srgbClr val="CCFF99"/>
    <a:srgbClr val="CCFF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86116" autoAdjust="0"/>
  </p:normalViewPr>
  <p:slideViewPr>
    <p:cSldViewPr>
      <p:cViewPr>
        <p:scale>
          <a:sx n="100" d="100"/>
          <a:sy n="100" d="100"/>
        </p:scale>
        <p:origin x="-150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65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217185-B8F3-4AF5-9305-F35BCF8B08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590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1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2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3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4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5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6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7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8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8A62-F4A0-4142-BED9-0DF5261045AF}" type="slidenum">
              <a:rPr lang="fr-FR"/>
              <a:pPr/>
              <a:t>9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6447705" y="112713"/>
            <a:ext cx="25042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2000" dirty="0" smtClean="0">
                <a:solidFill>
                  <a:schemeClr val="accent2"/>
                </a:solidFill>
                <a:latin typeface="Impact" pitchFamily="34" charset="0"/>
              </a:rPr>
              <a:t>Stage initial MF2 AURA</a:t>
            </a:r>
            <a:endParaRPr lang="fr-FR" sz="2000" dirty="0">
              <a:solidFill>
                <a:schemeClr val="accent2"/>
              </a:solidFill>
              <a:latin typeface="Impact" pitchFamily="34" charset="0"/>
            </a:endParaRPr>
          </a:p>
          <a:p>
            <a:pPr algn="r">
              <a:defRPr/>
            </a:pPr>
            <a:r>
              <a:rPr lang="fr-FR" sz="2000" dirty="0" smtClean="0">
                <a:solidFill>
                  <a:srgbClr val="FF3300"/>
                </a:solidFill>
                <a:latin typeface="Impact" pitchFamily="34" charset="0"/>
              </a:rPr>
              <a:t>2017</a:t>
            </a:r>
            <a:endParaRPr lang="fr-FR" sz="2000" dirty="0">
              <a:solidFill>
                <a:schemeClr val="accent2"/>
              </a:solidFill>
              <a:latin typeface="Impact" pitchFamily="34" charset="0"/>
            </a:endParaRPr>
          </a:p>
        </p:txBody>
      </p:sp>
      <p:sp>
        <p:nvSpPr>
          <p:cNvPr id="1074" name="Text Box 50"/>
          <p:cNvSpPr txBox="1">
            <a:spLocks noChangeArrowheads="1"/>
          </p:cNvSpPr>
          <p:nvPr userDrawn="1"/>
        </p:nvSpPr>
        <p:spPr bwMode="auto">
          <a:xfrm>
            <a:off x="8273549" y="735013"/>
            <a:ext cx="6101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dirty="0" smtClean="0">
                <a:solidFill>
                  <a:schemeClr val="accent2"/>
                </a:solidFill>
                <a:latin typeface="Impact" pitchFamily="34" charset="0"/>
              </a:rPr>
              <a:t>Lyon</a:t>
            </a:r>
            <a:endParaRPr lang="fr-FR" dirty="0">
              <a:solidFill>
                <a:schemeClr val="accent2"/>
              </a:solidFill>
              <a:latin typeface="Impact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4867"/>
            <a:ext cx="2232247" cy="9402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03301" y="2466539"/>
            <a:ext cx="69127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6000" dirty="0" smtClean="0">
                <a:solidFill>
                  <a:srgbClr val="FF3300"/>
                </a:solidFill>
                <a:latin typeface="Impact" pitchFamily="34" charset="0"/>
              </a:rPr>
              <a:t>PEDAGOGIE THEORIQUE</a:t>
            </a:r>
            <a:endParaRPr lang="fr-FR" sz="6000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95364" y="3906634"/>
            <a:ext cx="55446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Comment construire sa </a:t>
            </a:r>
            <a:r>
              <a:rPr lang="fr-FR" sz="2800" dirty="0">
                <a:solidFill>
                  <a:srgbClr val="336699"/>
                </a:solidFill>
                <a:latin typeface="Impact" pitchFamily="34" charset="0"/>
              </a:rPr>
              <a:t>s</a:t>
            </a:r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éance ?</a:t>
            </a:r>
            <a:endParaRPr lang="fr-FR" sz="2800" dirty="0">
              <a:solidFill>
                <a:srgbClr val="336699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59832" y="1196752"/>
            <a:ext cx="33843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1-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Etat de départ pour le jury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7534" y="3030091"/>
            <a:ext cx="34563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Impact" pitchFamily="34" charset="0"/>
              </a:rPr>
              <a:t>Position du SMF1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	 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         </a:t>
            </a:r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	          </a:t>
            </a:r>
          </a:p>
          <a:p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sz="2000" dirty="0" smtClean="0">
                <a:latin typeface="Impact" pitchFamily="34" charset="0"/>
              </a:rPr>
              <a:t>Position des élèves plongeurs</a:t>
            </a:r>
          </a:p>
          <a:p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3891161" y="3068960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4219575" y="465313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932040" y="2996952"/>
            <a:ext cx="41764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Stage initial OK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Sait structurer, faire un plan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Sait chercher dans le MFT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Début de formation</a:t>
            </a:r>
          </a:p>
          <a:p>
            <a:endParaRPr lang="fr-FR" sz="2000" dirty="0" smtClean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Futur N2 adulte, fin de formation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A suivi l’ensemble des cours 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N2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59832" y="1196752"/>
            <a:ext cx="3456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2-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Compétences visées (2 max)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2852936"/>
            <a:ext cx="36724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000" dirty="0" smtClean="0">
                <a:latin typeface="Impact" pitchFamily="34" charset="0"/>
              </a:rPr>
              <a:t>Pour le SMF1 justification</a:t>
            </a:r>
          </a:p>
          <a:p>
            <a:r>
              <a:rPr lang="fr-FR" sz="2000" dirty="0" smtClean="0">
                <a:latin typeface="Impact" pitchFamily="34" charset="0"/>
              </a:rPr>
              <a:t>Par rapport aux compétences</a:t>
            </a:r>
          </a:p>
          <a:p>
            <a:r>
              <a:rPr lang="fr-FR" sz="2000" dirty="0" smtClean="0">
                <a:latin typeface="Impact" pitchFamily="34" charset="0"/>
              </a:rPr>
              <a:t>acquises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	         	</a:t>
            </a:r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         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000" dirty="0" smtClean="0">
                <a:latin typeface="Impact" pitchFamily="34" charset="0"/>
              </a:rPr>
              <a:t>Pour les élèves plongeurs</a:t>
            </a:r>
          </a:p>
          <a:p>
            <a:r>
              <a:rPr lang="fr-FR" sz="2000" dirty="0" smtClean="0">
                <a:latin typeface="Impact" pitchFamily="34" charset="0"/>
              </a:rPr>
              <a:t>Justification par rapport aux</a:t>
            </a:r>
          </a:p>
          <a:p>
            <a:r>
              <a:rPr lang="fr-FR" sz="2000" dirty="0" smtClean="0">
                <a:latin typeface="Impact" pitchFamily="34" charset="0"/>
              </a:rPr>
              <a:t>Prérogatives</a:t>
            </a:r>
          </a:p>
          <a:p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3923928" y="2946487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921646" y="4436156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072607" y="2842165"/>
            <a:ext cx="403822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Utiliser la méthode participative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Faire une synthèse des dangers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         	</a:t>
            </a:r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	         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Autonome 20m, respect des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consignes du DP :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Mobilise ses connaissances pour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avoir le bon comportement</a:t>
            </a:r>
          </a:p>
          <a:p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59832" y="1196752"/>
            <a:ext cx="3456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3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Objectifs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29833" y="2852936"/>
            <a:ext cx="403433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Proposer un outil pour faire un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cours participatif avec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organisation des connaissances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         	</a:t>
            </a:r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	         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Être capable d’avoir le bon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comportement en fonction des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risques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3923928" y="2946487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923928" y="4437985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9944" y="2852936"/>
            <a:ext cx="380804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000" dirty="0" smtClean="0">
                <a:latin typeface="Impact" pitchFamily="34" charset="0"/>
              </a:rPr>
              <a:t>Pour le SMF1</a:t>
            </a:r>
          </a:p>
          <a:p>
            <a:r>
              <a:rPr lang="fr-FR" sz="2000" dirty="0" smtClean="0">
                <a:latin typeface="Impact" pitchFamily="34" charset="0"/>
              </a:rPr>
              <a:t>Définir un objectif de séance</a:t>
            </a:r>
          </a:p>
          <a:p>
            <a:r>
              <a:rPr lang="fr-FR" sz="2000" dirty="0" smtClean="0">
                <a:latin typeface="Impact" pitchFamily="34" charset="0"/>
              </a:rPr>
              <a:t>Cohérent avec le niveau</a:t>
            </a:r>
          </a:p>
          <a:p>
            <a:r>
              <a:rPr lang="fr-FR" sz="2000" dirty="0" smtClean="0">
                <a:latin typeface="Impact" pitchFamily="34" charset="0"/>
              </a:rPr>
              <a:t>Cohérent avec leurs savoirs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     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000" dirty="0" smtClean="0">
                <a:latin typeface="Impact" pitchFamily="34" charset="0"/>
              </a:rPr>
              <a:t>Pour les élèves plongeurs</a:t>
            </a:r>
          </a:p>
          <a:p>
            <a:r>
              <a:rPr lang="fr-FR" sz="2000" dirty="0" smtClean="0">
                <a:latin typeface="Impact" pitchFamily="34" charset="0"/>
              </a:rPr>
              <a:t>Objectif / niveau des élèves</a:t>
            </a:r>
          </a:p>
          <a:p>
            <a:r>
              <a:rPr lang="fr-FR" sz="2000" dirty="0" smtClean="0">
                <a:latin typeface="Impact" pitchFamily="34" charset="0"/>
              </a:rPr>
              <a:t>Cohérent avec la situation dans</a:t>
            </a:r>
          </a:p>
          <a:p>
            <a:r>
              <a:rPr lang="fr-FR" sz="2000" dirty="0" smtClean="0">
                <a:latin typeface="Impact" pitchFamily="34" charset="0"/>
              </a:rPr>
              <a:t>Le cursus</a:t>
            </a:r>
          </a:p>
          <a:p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99792" y="1221929"/>
            <a:ext cx="46085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4-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Organisation du travail de préparation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2852936"/>
            <a:ext cx="45365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Impact" pitchFamily="34" charset="0"/>
              </a:rPr>
              <a:t>MF2                SMF1</a:t>
            </a:r>
          </a:p>
          <a:p>
            <a:endParaRPr lang="fr-FR" sz="2000" dirty="0" smtClean="0">
              <a:latin typeface="Impact" pitchFamily="34" charset="0"/>
            </a:endParaRPr>
          </a:p>
          <a:p>
            <a:r>
              <a:rPr lang="fr-FR" sz="2000" dirty="0" smtClean="0">
                <a:latin typeface="Impact" pitchFamily="34" charset="0"/>
              </a:rPr>
              <a:t> 	     SMF1              MF2</a:t>
            </a:r>
          </a:p>
          <a:p>
            <a:endParaRPr lang="fr-FR" sz="2000" dirty="0" smtClean="0">
              <a:latin typeface="Impact" pitchFamily="34" charset="0"/>
            </a:endParaRPr>
          </a:p>
          <a:p>
            <a:r>
              <a:rPr lang="fr-FR" sz="2000" dirty="0" smtClean="0">
                <a:latin typeface="Impact" pitchFamily="34" charset="0"/>
              </a:rPr>
              <a:t>	   	          SMF1             Vrais           			              élèves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	         					         	</a:t>
            </a:r>
          </a:p>
          <a:p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	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1187624" y="2946487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2339752" y="356400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491880" y="414462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00600" y="2839078"/>
            <a:ext cx="4035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Préparation avant la séance</a:t>
            </a:r>
          </a:p>
          <a:p>
            <a:endParaRPr lang="fr-FR" sz="2000" dirty="0" smtClean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présentation au MF2 du cours et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De la façon de procéder :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Contenus, méthodes, gestion du </a:t>
            </a:r>
          </a:p>
          <a:p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temps  	</a:t>
            </a:r>
            <a:endParaRPr lang="fr-FR" sz="2000" dirty="0">
              <a:solidFill>
                <a:srgbClr val="336699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38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  <p:bldP spid="7" grpId="0" animBg="1"/>
      <p:bldP spid="8" grpId="0" animBg="1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332162" y="1196752"/>
            <a:ext cx="51845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5-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Contenu séance, progression et chronologie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3758" y="2348880"/>
            <a:ext cx="36724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Impact" pitchFamily="34" charset="0"/>
              </a:rPr>
              <a:t>Identification du </a:t>
            </a:r>
            <a:r>
              <a:rPr lang="fr-FR" dirty="0" smtClean="0">
                <a:latin typeface="Impact" pitchFamily="34" charset="0"/>
              </a:rPr>
              <a:t>public</a:t>
            </a:r>
          </a:p>
          <a:p>
            <a:r>
              <a:rPr lang="fr-FR" dirty="0" smtClean="0">
                <a:latin typeface="Impact" pitchFamily="34" charset="0"/>
              </a:rPr>
              <a:t>Compétences attendues</a:t>
            </a:r>
            <a:endParaRPr lang="fr-FR" dirty="0" smtClean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Fin du </a:t>
            </a:r>
            <a:r>
              <a:rPr lang="fr-FR" dirty="0" smtClean="0">
                <a:latin typeface="Impact" pitchFamily="34" charset="0"/>
              </a:rPr>
              <a:t>cours</a:t>
            </a:r>
            <a:endParaRPr lang="fr-FR" dirty="0" smtClean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		         	</a:t>
            </a:r>
            <a:r>
              <a:rPr lang="fr-FR" dirty="0">
                <a:latin typeface="Impact" pitchFamily="34" charset="0"/>
              </a:rPr>
              <a:t>	</a:t>
            </a:r>
            <a:r>
              <a:rPr lang="fr-FR" dirty="0" smtClean="0">
                <a:latin typeface="Impact" pitchFamily="34" charset="0"/>
              </a:rPr>
              <a:t>	         	</a:t>
            </a:r>
            <a:endParaRPr lang="fr-FR" dirty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S’assurer de l’acquisition </a:t>
            </a:r>
            <a:r>
              <a:rPr lang="fr-FR" dirty="0" smtClean="0">
                <a:latin typeface="Impact" pitchFamily="34" charset="0"/>
              </a:rPr>
              <a:t>des</a:t>
            </a:r>
          </a:p>
          <a:p>
            <a:r>
              <a:rPr lang="fr-FR" dirty="0" smtClean="0">
                <a:latin typeface="Impact" pitchFamily="34" charset="0"/>
              </a:rPr>
              <a:t>Éléments </a:t>
            </a:r>
            <a:r>
              <a:rPr lang="fr-FR" dirty="0" smtClean="0">
                <a:latin typeface="Impact" pitchFamily="34" charset="0"/>
              </a:rPr>
              <a:t>d’apprentissage </a:t>
            </a:r>
            <a:r>
              <a:rPr lang="fr-FR" dirty="0" smtClean="0">
                <a:latin typeface="Impact" pitchFamily="34" charset="0"/>
              </a:rPr>
              <a:t>en</a:t>
            </a:r>
            <a:endParaRPr lang="fr-FR" dirty="0" smtClean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Faisant participer les élèves	</a:t>
            </a:r>
          </a:p>
          <a:p>
            <a:r>
              <a:rPr lang="fr-FR" dirty="0" smtClean="0">
                <a:latin typeface="Impact" pitchFamily="34" charset="0"/>
              </a:rPr>
              <a:t>Avantages / inconvénients</a:t>
            </a:r>
          </a:p>
          <a:p>
            <a:endParaRPr lang="fr-FR" dirty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Définir les </a:t>
            </a:r>
            <a:r>
              <a:rPr lang="fr-FR" dirty="0" smtClean="0">
                <a:latin typeface="Impact" pitchFamily="34" charset="0"/>
              </a:rPr>
              <a:t>problèmes</a:t>
            </a:r>
            <a:endParaRPr lang="fr-FR" dirty="0" smtClean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Rencontrés</a:t>
            </a:r>
            <a:endParaRPr lang="fr-FR" dirty="0" smtClean="0">
              <a:latin typeface="Impact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3432110" y="2430066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453501" y="3790464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3487315" y="5157192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06480" y="2348880"/>
            <a:ext cx="45375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PN2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autonome 20m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Compétences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visées MFT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C4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: planifier et organiser la plongée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C6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: participer à la sécurité en plongée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		       	         	</a:t>
            </a:r>
            <a:endParaRPr lang="fr-FR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Proposer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une carte mentale alimentée par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les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élèves et réorganisée par le SMF1</a:t>
            </a:r>
          </a:p>
          <a:p>
            <a:endParaRPr lang="fr-FR" dirty="0" smtClean="0">
              <a:solidFill>
                <a:srgbClr val="336699"/>
              </a:solidFill>
              <a:latin typeface="Impact" pitchFamily="34" charset="0"/>
            </a:endParaRPr>
          </a:p>
          <a:p>
            <a:endParaRPr lang="fr-FR" dirty="0">
              <a:solidFill>
                <a:srgbClr val="336699"/>
              </a:solidFill>
              <a:latin typeface="Impact" pitchFamily="34" charset="0"/>
            </a:endParaRPr>
          </a:p>
          <a:p>
            <a:endParaRPr lang="fr-FR" dirty="0" smtClean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Points clés : gérer le temps, la multitude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réponses fondées ou non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Risques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: ne pas maîtriser le public et les</a:t>
            </a:r>
          </a:p>
          <a:p>
            <a:r>
              <a:rPr lang="fr-FR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questions</a:t>
            </a:r>
            <a:endParaRPr lang="fr-FR" dirty="0" smtClean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Conseils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: anticiper la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7176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332162" y="1196752"/>
            <a:ext cx="51845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5-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Contenu séance, progression et chronologie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2338424"/>
            <a:ext cx="352839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Impact" pitchFamily="34" charset="0"/>
              </a:rPr>
              <a:t>Définir le niveau </a:t>
            </a:r>
            <a:r>
              <a:rPr lang="fr-FR" dirty="0" smtClean="0">
                <a:latin typeface="Impact" pitchFamily="34" charset="0"/>
              </a:rPr>
              <a:t>d’exigence</a:t>
            </a:r>
          </a:p>
          <a:p>
            <a:endParaRPr lang="fr-FR" dirty="0" smtClean="0">
              <a:latin typeface="Impact" pitchFamily="34" charset="0"/>
            </a:endParaRPr>
          </a:p>
          <a:p>
            <a:endParaRPr lang="fr-FR" dirty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Evaluer, faire une </a:t>
            </a:r>
            <a:r>
              <a:rPr lang="fr-FR" dirty="0" smtClean="0">
                <a:latin typeface="Impact" pitchFamily="34" charset="0"/>
              </a:rPr>
              <a:t>synthèse</a:t>
            </a:r>
          </a:p>
          <a:p>
            <a:r>
              <a:rPr lang="fr-FR" dirty="0" smtClean="0">
                <a:latin typeface="Impact" pitchFamily="34" charset="0"/>
              </a:rPr>
              <a:t>Penser </a:t>
            </a:r>
            <a:r>
              <a:rPr lang="fr-FR" dirty="0" smtClean="0">
                <a:latin typeface="Impact" pitchFamily="34" charset="0"/>
              </a:rPr>
              <a:t>à la </a:t>
            </a:r>
            <a:r>
              <a:rPr lang="fr-FR" dirty="0" smtClean="0">
                <a:latin typeface="Impact" pitchFamily="34" charset="0"/>
              </a:rPr>
              <a:t>CAT</a:t>
            </a:r>
            <a:endParaRPr lang="fr-FR" dirty="0" smtClean="0">
              <a:latin typeface="Impact" pitchFamily="34" charset="0"/>
            </a:endParaRPr>
          </a:p>
          <a:p>
            <a:r>
              <a:rPr lang="fr-FR" dirty="0">
                <a:latin typeface="Impact" pitchFamily="34" charset="0"/>
              </a:rPr>
              <a:t>	</a:t>
            </a:r>
            <a:r>
              <a:rPr lang="fr-FR" dirty="0" smtClean="0">
                <a:latin typeface="Impact" pitchFamily="34" charset="0"/>
              </a:rPr>
              <a:t>	         </a:t>
            </a:r>
            <a:r>
              <a:rPr lang="fr-FR" dirty="0" smtClean="0">
                <a:latin typeface="Impact" pitchFamily="34" charset="0"/>
              </a:rPr>
              <a:t>         </a:t>
            </a:r>
            <a:r>
              <a:rPr lang="fr-FR" dirty="0" smtClean="0">
                <a:latin typeface="Impact" pitchFamily="34" charset="0"/>
              </a:rPr>
              <a:t>	</a:t>
            </a:r>
            <a:endParaRPr lang="fr-FR" dirty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Timing, </a:t>
            </a:r>
            <a:r>
              <a:rPr lang="fr-FR" dirty="0" smtClean="0">
                <a:latin typeface="Impact" pitchFamily="34" charset="0"/>
              </a:rPr>
              <a:t>gestion</a:t>
            </a:r>
          </a:p>
          <a:p>
            <a:endParaRPr lang="fr-FR" dirty="0" smtClean="0">
              <a:latin typeface="Impact" pitchFamily="34" charset="0"/>
            </a:endParaRPr>
          </a:p>
          <a:p>
            <a:endParaRPr lang="fr-FR" dirty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Méthodes</a:t>
            </a:r>
          </a:p>
          <a:p>
            <a:endParaRPr lang="fr-FR" dirty="0" smtClean="0">
              <a:latin typeface="Impact" pitchFamily="34" charset="0"/>
            </a:endParaRPr>
          </a:p>
          <a:p>
            <a:r>
              <a:rPr lang="fr-FR" dirty="0" smtClean="0">
                <a:latin typeface="Impact" pitchFamily="34" charset="0"/>
              </a:rPr>
              <a:t>Outils </a:t>
            </a:r>
            <a:r>
              <a:rPr lang="fr-FR" dirty="0" smtClean="0">
                <a:latin typeface="Impact" pitchFamily="34" charset="0"/>
              </a:rPr>
              <a:t>pédagogiques</a:t>
            </a:r>
          </a:p>
          <a:p>
            <a:r>
              <a:rPr lang="fr-FR" dirty="0" smtClean="0">
                <a:latin typeface="Impact" pitchFamily="34" charset="0"/>
              </a:rPr>
              <a:t>Support</a:t>
            </a:r>
            <a:endParaRPr lang="fr-FR" dirty="0" smtClean="0">
              <a:latin typeface="Impact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3433240" y="2434233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426394" y="3240000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3450440" y="4077072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3431727" y="4896000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464589" y="5445224"/>
            <a:ext cx="10050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788024" y="2333685"/>
            <a:ext cx="43204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Pas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de risque sur la plongée profonde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mer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/ lac / nuit …</a:t>
            </a:r>
          </a:p>
          <a:p>
            <a:endParaRPr lang="fr-FR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Tableau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récapitulatif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Questionnement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, QCM …</a:t>
            </a:r>
          </a:p>
          <a:p>
            <a:r>
              <a:rPr lang="fr-FR" dirty="0">
                <a:solidFill>
                  <a:srgbClr val="336699"/>
                </a:solidFill>
                <a:latin typeface="Impact" pitchFamily="34" charset="0"/>
              </a:rPr>
              <a:t>	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		         	</a:t>
            </a:r>
            <a:endParaRPr lang="fr-FR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Durée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participation, durée de la synthèse,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durée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de l’évaluation</a:t>
            </a:r>
          </a:p>
          <a:p>
            <a:endParaRPr lang="fr-FR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Participative</a:t>
            </a:r>
            <a:endParaRPr lang="fr-FR" dirty="0" smtClean="0">
              <a:solidFill>
                <a:srgbClr val="336699"/>
              </a:solidFill>
              <a:latin typeface="Impact" pitchFamily="34" charset="0"/>
            </a:endParaRPr>
          </a:p>
          <a:p>
            <a:endParaRPr lang="fr-FR" dirty="0" smtClean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Tableau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carte mentale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Tableau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récapitulatif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L’outil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doit permettre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une meilleure               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mémorisation. Lien avec la pratique</a:t>
            </a:r>
          </a:p>
        </p:txBody>
      </p:sp>
    </p:spTree>
    <p:extLst>
      <p:ext uri="{BB962C8B-B14F-4D97-AF65-F5344CB8AC3E}">
        <p14:creationId xmlns:p14="http://schemas.microsoft.com/office/powerpoint/2010/main" val="3513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332162" y="1196752"/>
            <a:ext cx="51845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6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Evaluation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4077072"/>
            <a:ext cx="849694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u="sng" dirty="0" smtClean="0">
                <a:solidFill>
                  <a:srgbClr val="336699"/>
                </a:solidFill>
                <a:latin typeface="Impact" pitchFamily="34" charset="0"/>
              </a:rPr>
              <a:t>Attention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: Niveau, difficulté, forme</a:t>
            </a:r>
          </a:p>
          <a:p>
            <a:pPr algn="ctr"/>
            <a:endParaRPr lang="fr-FR" u="sng" dirty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u="sng" dirty="0" smtClean="0">
                <a:solidFill>
                  <a:srgbClr val="336699"/>
                </a:solidFill>
                <a:latin typeface="Impact" pitchFamily="34" charset="0"/>
              </a:rPr>
              <a:t>Evaluation du MF2 vers le SMF1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: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	                        	</a:t>
            </a:r>
          </a:p>
          <a:p>
            <a:pPr algn="ctr"/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Capacité d’adaptabilité / réactivité</a:t>
            </a:r>
          </a:p>
          <a:p>
            <a:pPr algn="ctr"/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Attention portée aux élèves</a:t>
            </a:r>
          </a:p>
          <a:p>
            <a:pPr algn="ctr"/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Stratégie de remédiation</a:t>
            </a:r>
          </a:p>
          <a:p>
            <a:pPr algn="ctr"/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Capacité de reformulation</a:t>
            </a:r>
          </a:p>
          <a:p>
            <a:pPr algn="ctr"/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Communication, animation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20902" y="2420888"/>
            <a:ext cx="45365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Evaluation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du SMF1 vers l’élève plongeur :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-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Positionnement dans le cursus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-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Vérifications, reformulation</a:t>
            </a:r>
          </a:p>
          <a:p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-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Penser à la prévention, </a:t>
            </a:r>
            <a:r>
              <a:rPr lang="fr-FR" dirty="0" smtClean="0">
                <a:solidFill>
                  <a:srgbClr val="336699"/>
                </a:solidFill>
                <a:latin typeface="Impact" pitchFamily="34" charset="0"/>
              </a:rPr>
              <a:t>CAT</a:t>
            </a:r>
            <a:endParaRPr lang="fr-FR" dirty="0" smtClean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9552" y="2433092"/>
            <a:ext cx="30243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Impact" pitchFamily="34" charset="0"/>
              </a:rPr>
              <a:t>Comment faire restituer </a:t>
            </a:r>
            <a:r>
              <a:rPr lang="fr-FR" dirty="0" smtClean="0">
                <a:latin typeface="Impact" pitchFamily="34" charset="0"/>
              </a:rPr>
              <a:t>les</a:t>
            </a:r>
          </a:p>
          <a:p>
            <a:r>
              <a:rPr lang="fr-FR" dirty="0" smtClean="0">
                <a:latin typeface="Impact" pitchFamily="34" charset="0"/>
              </a:rPr>
              <a:t>Éléments </a:t>
            </a:r>
            <a:r>
              <a:rPr lang="fr-FR" dirty="0" smtClean="0">
                <a:latin typeface="Impact" pitchFamily="34" charset="0"/>
              </a:rPr>
              <a:t>de </a:t>
            </a:r>
            <a:r>
              <a:rPr lang="fr-FR" dirty="0" smtClean="0">
                <a:latin typeface="Impact" pitchFamily="34" charset="0"/>
              </a:rPr>
              <a:t>connaissance</a:t>
            </a:r>
            <a:endParaRPr lang="fr-FR" dirty="0" smtClean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8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332162" y="1196752"/>
            <a:ext cx="51845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PEDAGOGIE THEORIQUE</a:t>
            </a:r>
          </a:p>
          <a:p>
            <a:endParaRPr lang="fr-FR" sz="1200" dirty="0" smtClean="0">
              <a:solidFill>
                <a:srgbClr val="336699"/>
              </a:solidFill>
              <a:latin typeface="Impact" pitchFamily="34" charset="0"/>
            </a:endParaRPr>
          </a:p>
          <a:p>
            <a:pPr algn="ctr"/>
            <a:r>
              <a:rPr lang="fr-FR" sz="2000" dirty="0">
                <a:solidFill>
                  <a:srgbClr val="336699"/>
                </a:solidFill>
                <a:latin typeface="Impact" pitchFamily="34" charset="0"/>
              </a:rPr>
              <a:t>6</a:t>
            </a:r>
            <a:r>
              <a:rPr lang="fr-FR" sz="2000" dirty="0" smtClean="0">
                <a:solidFill>
                  <a:srgbClr val="336699"/>
                </a:solidFill>
                <a:latin typeface="Impact" pitchFamily="34" charset="0"/>
              </a:rPr>
              <a:t>- </a:t>
            </a:r>
            <a:r>
              <a:rPr lang="fr-FR" sz="2000" u="sng" dirty="0" smtClean="0">
                <a:solidFill>
                  <a:srgbClr val="336699"/>
                </a:solidFill>
                <a:latin typeface="Impact" pitchFamily="34" charset="0"/>
              </a:rPr>
              <a:t>Evaluation</a:t>
            </a:r>
            <a:endParaRPr lang="fr-FR" sz="2000" u="sng" dirty="0">
              <a:solidFill>
                <a:srgbClr val="336699"/>
              </a:solidFill>
              <a:latin typeface="Impact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3645" y="3573016"/>
            <a:ext cx="75892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336699"/>
                </a:solidFill>
                <a:latin typeface="Impact" pitchFamily="34" charset="0"/>
              </a:rPr>
              <a:t>Pour être performant, le MF2 doit être lui-même performant sur ce cours et donc connaître les points clés indispensables. Il doit amener une réflexion et proposer un CHOIX DE SOLUTIONS</a:t>
            </a:r>
            <a:endParaRPr lang="fr-FR" sz="2800" dirty="0">
              <a:solidFill>
                <a:srgbClr val="336699"/>
              </a:solidFill>
              <a:latin typeface="Impac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5" y="2420888"/>
            <a:ext cx="936104" cy="82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97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1668</TotalTime>
  <Words>314</Words>
  <Application>Microsoft Office PowerPoint</Application>
  <PresentationFormat>Affichage à l'écran (4:3)</PresentationFormat>
  <Paragraphs>158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O.R.System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Foret Alain</dc:creator>
  <cp:lastModifiedBy>olides</cp:lastModifiedBy>
  <cp:revision>236</cp:revision>
  <dcterms:created xsi:type="dcterms:W3CDTF">2003-03-15T13:05:13Z</dcterms:created>
  <dcterms:modified xsi:type="dcterms:W3CDTF">2017-01-19T15:28:36Z</dcterms:modified>
</cp:coreProperties>
</file>